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32" r:id="rId1"/>
  </p:sldMasterIdLst>
  <p:notesMasterIdLst>
    <p:notesMasterId r:id="rId21"/>
  </p:notesMasterIdLst>
  <p:sldIdLst>
    <p:sldId id="256" r:id="rId2"/>
    <p:sldId id="257" r:id="rId3"/>
    <p:sldId id="259" r:id="rId4"/>
    <p:sldId id="261" r:id="rId5"/>
    <p:sldId id="262" r:id="rId6"/>
    <p:sldId id="263" r:id="rId7"/>
    <p:sldId id="276" r:id="rId8"/>
    <p:sldId id="279" r:id="rId9"/>
    <p:sldId id="280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7" r:id="rId18"/>
    <p:sldId id="278" r:id="rId19"/>
    <p:sldId id="272" r:id="rId20"/>
  </p:sldIdLst>
  <p:sldSz cx="9144000" cy="6858000" type="screen4x3"/>
  <p:notesSz cx="6858000" cy="9144000"/>
  <p:defaultTextStyle>
    <a:defPPr>
      <a:defRPr lang="sr-Latn-R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7E5949E-A04C-4AD0-BE68-628B26A8F6C7}" type="datetimeFigureOut">
              <a:rPr lang="hr-HR" smtClean="0"/>
              <a:t>13.10.2014.</a:t>
            </a:fld>
            <a:endParaRPr lang="hr-H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r-H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5C29943-B650-43A0-8EA3-4F4BED021831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42097388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like slajd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zervirano mjesto bilježaka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87B37C-AFDC-4E9B-A8C0-C4D5DDDABB17}" type="slidenum">
              <a:rPr lang="hr-HR" smtClean="0"/>
              <a:t>11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9153908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91821" y="5617774"/>
            <a:ext cx="7382935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89952" y="1016990"/>
            <a:ext cx="7179733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90600" y="1009650"/>
            <a:ext cx="7179733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769521" y="702069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7855433" y="749720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1" y="1794935"/>
            <a:ext cx="5723468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0" y="3736622"/>
            <a:ext cx="571217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70676" y="5357592"/>
            <a:ext cx="1213821" cy="365125"/>
          </a:xfrm>
        </p:spPr>
        <p:txBody>
          <a:bodyPr/>
          <a:lstStyle/>
          <a:p>
            <a:fld id="{CD8FD140-8B46-4078-82E2-7F383EE14283}" type="datetimeFigureOut">
              <a:rPr lang="hr-HR" smtClean="0"/>
              <a:t>13.10.2014.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74044" y="5357592"/>
            <a:ext cx="5034845" cy="365125"/>
          </a:xfrm>
        </p:spPr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13930" y="5357592"/>
            <a:ext cx="554023" cy="365125"/>
          </a:xfrm>
        </p:spPr>
        <p:txBody>
          <a:bodyPr/>
          <a:lstStyle>
            <a:lvl1pPr algn="ctr">
              <a:defRPr/>
            </a:lvl1pPr>
          </a:lstStyle>
          <a:p>
            <a:fld id="{9A2281CB-B7A0-4A70-A4CC-9E29973BA76C}" type="slidenum">
              <a:rPr lang="hr-HR" smtClean="0"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FD140-8B46-4078-82E2-7F383EE14283}" type="datetimeFigureOut">
              <a:rPr lang="hr-HR" smtClean="0"/>
              <a:t>13.10.2014.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2281CB-B7A0-4A70-A4CC-9E29973BA76C}" type="slidenum">
              <a:rPr lang="hr-HR" smtClean="0"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925690"/>
            <a:ext cx="1430867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1" y="1106312"/>
            <a:ext cx="5178779" cy="440266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FD140-8B46-4078-82E2-7F383EE14283}" type="datetimeFigureOut">
              <a:rPr lang="hr-HR" smtClean="0"/>
              <a:t>13.10.2014.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2281CB-B7A0-4A70-A4CC-9E29973BA76C}" type="slidenum">
              <a:rPr lang="hr-HR" smtClean="0"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FD140-8B46-4078-82E2-7F383EE14283}" type="datetimeFigureOut">
              <a:rPr lang="hr-HR" smtClean="0"/>
              <a:t>13.10.2014.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2281CB-B7A0-4A70-A4CC-9E29973BA76C}" type="slidenum">
              <a:rPr lang="hr-HR" smtClean="0"/>
              <a:t>‹#›</a:t>
            </a:fld>
            <a:endParaRPr lang="hr-H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79" y="2239430"/>
            <a:ext cx="625404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7" y="3725334"/>
            <a:ext cx="6231467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FD140-8B46-4078-82E2-7F383EE14283}" type="datetimeFigureOut">
              <a:rPr lang="hr-HR" smtClean="0"/>
              <a:t>13.10.2014.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2281CB-B7A0-4A70-A4CC-9E29973BA76C}" type="slidenum">
              <a:rPr lang="hr-HR" smtClean="0"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FD140-8B46-4078-82E2-7F383EE14283}" type="datetimeFigureOut">
              <a:rPr lang="hr-HR" smtClean="0"/>
              <a:t>13.10.2014.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2281CB-B7A0-4A70-A4CC-9E29973BA76C}" type="slidenum">
              <a:rPr lang="hr-HR" smtClean="0"/>
              <a:t>‹#›</a:t>
            </a:fld>
            <a:endParaRPr lang="hr-H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69" y="2122312"/>
            <a:ext cx="293952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2122311"/>
            <a:ext cx="2944368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FD140-8B46-4078-82E2-7F383EE14283}" type="datetimeFigureOut">
              <a:rPr lang="hr-HR" smtClean="0"/>
              <a:t>13.10.2014.</a:t>
            </a:fld>
            <a:endParaRPr lang="hr-H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2281CB-B7A0-4A70-A4CC-9E29973BA76C}" type="slidenum">
              <a:rPr lang="hr-HR" smtClean="0"/>
              <a:t>‹#›</a:t>
            </a:fld>
            <a:endParaRPr lang="hr-HR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277977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944813"/>
            <a:ext cx="3227832" cy="277977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FD140-8B46-4078-82E2-7F383EE14283}" type="datetimeFigureOut">
              <a:rPr lang="hr-HR" smtClean="0"/>
              <a:t>13.10.2014.</a:t>
            </a:fld>
            <a:endParaRPr lang="hr-H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2281CB-B7A0-4A70-A4CC-9E29973BA76C}" type="slidenum">
              <a:rPr lang="hr-HR" smtClean="0"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FD140-8B46-4078-82E2-7F383EE14283}" type="datetimeFigureOut">
              <a:rPr lang="hr-HR" smtClean="0"/>
              <a:t>13.10.2014.</a:t>
            </a:fld>
            <a:endParaRPr lang="hr-H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2281CB-B7A0-4A70-A4CC-9E29973BA76C}" type="slidenum">
              <a:rPr lang="hr-HR" smtClean="0"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4471416" y="603504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749808" y="576072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2020042"/>
            <a:ext cx="3064827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1150993"/>
            <a:ext cx="3020792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5" y="3623748"/>
            <a:ext cx="3048891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1698" y="5885672"/>
            <a:ext cx="1213821" cy="365125"/>
          </a:xfrm>
        </p:spPr>
        <p:txBody>
          <a:bodyPr/>
          <a:lstStyle/>
          <a:p>
            <a:fld id="{CD8FD140-8B46-4078-82E2-7F383EE14283}" type="datetimeFigureOut">
              <a:rPr lang="hr-HR" smtClean="0"/>
              <a:t>13.10.2014.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54" y="5829261"/>
            <a:ext cx="3522607" cy="365125"/>
          </a:xfrm>
        </p:spPr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7313" y="5896961"/>
            <a:ext cx="554023" cy="365125"/>
          </a:xfrm>
        </p:spPr>
        <p:txBody>
          <a:bodyPr/>
          <a:lstStyle/>
          <a:p>
            <a:fld id="{9A2281CB-B7A0-4A70-A4CC-9E29973BA76C}" type="slidenum">
              <a:rPr lang="hr-HR" smtClean="0"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5058" y="575769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4464768" y="603920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936" y="5888737"/>
            <a:ext cx="1213821" cy="365125"/>
          </a:xfrm>
        </p:spPr>
        <p:txBody>
          <a:bodyPr/>
          <a:lstStyle/>
          <a:p>
            <a:fld id="{CD8FD140-8B46-4078-82E2-7F383EE14283}" type="datetimeFigureOut">
              <a:rPr lang="hr-HR" smtClean="0"/>
              <a:t>13.10.2014.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69" y="5831037"/>
            <a:ext cx="3319043" cy="365125"/>
          </a:xfrm>
        </p:spPr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089" y="5900026"/>
            <a:ext cx="554023" cy="365125"/>
          </a:xfrm>
        </p:spPr>
        <p:txBody>
          <a:bodyPr/>
          <a:lstStyle/>
          <a:p>
            <a:fld id="{9A2281CB-B7A0-4A70-A4CC-9E29973BA76C}" type="slidenum">
              <a:rPr lang="hr-HR" smtClean="0"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31520" y="575310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31520" y="576072"/>
            <a:ext cx="76962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43741" y="273091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115079" y="298163"/>
            <a:ext cx="566928" cy="566928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3040" y="2119257"/>
            <a:ext cx="6196405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588" y="5809152"/>
            <a:ext cx="12138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CD8FD140-8B46-4078-82E2-7F383EE14283}" type="datetimeFigureOut">
              <a:rPr lang="hr-HR" smtClean="0"/>
              <a:t>13.10.2014.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1" y="5809152"/>
            <a:ext cx="5540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202" y="5809152"/>
            <a:ext cx="5540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9A2281CB-B7A0-4A70-A4CC-9E29973BA76C}" type="slidenum">
              <a:rPr lang="hr-HR" smtClean="0"/>
              <a:t>‹#›</a:t>
            </a:fld>
            <a:endParaRPr lang="hr-H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33" r:id="rId1"/>
    <p:sldLayoutId id="2147484034" r:id="rId2"/>
    <p:sldLayoutId id="2147484035" r:id="rId3"/>
    <p:sldLayoutId id="2147484036" r:id="rId4"/>
    <p:sldLayoutId id="2147484037" r:id="rId5"/>
    <p:sldLayoutId id="2147484038" r:id="rId6"/>
    <p:sldLayoutId id="2147484039" r:id="rId7"/>
    <p:sldLayoutId id="2147484040" r:id="rId8"/>
    <p:sldLayoutId id="2147484041" r:id="rId9"/>
    <p:sldLayoutId id="2147484042" r:id="rId10"/>
    <p:sldLayoutId id="214748404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70961" y="-171400"/>
            <a:ext cx="7772400" cy="1470025"/>
          </a:xfrm>
        </p:spPr>
        <p:txBody>
          <a:bodyPr>
            <a:normAutofit/>
          </a:bodyPr>
          <a:lstStyle/>
          <a:p>
            <a:r>
              <a:rPr lang="hr-HR" sz="4000" dirty="0" smtClean="0"/>
              <a:t>Dom za psihički bolesne odrasle osobe Zagreb </a:t>
            </a:r>
            <a:endParaRPr lang="hr-HR" sz="4000" dirty="0"/>
          </a:p>
        </p:txBody>
      </p:sp>
      <p:pic>
        <p:nvPicPr>
          <p:cNvPr id="1028" name="Picture 4" descr="C:\Users\User\Desktop\unnamed[1]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123728" y="1206500"/>
            <a:ext cx="4824536" cy="4382739"/>
          </a:xfrm>
          <a:prstGeom prst="rect">
            <a:avLst/>
          </a:prstGeom>
          <a:noFill/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  <a:extLst/>
        </p:spPr>
      </p:pic>
    </p:spTree>
    <p:extLst>
      <p:ext uri="{BB962C8B-B14F-4D97-AF65-F5344CB8AC3E}">
        <p14:creationId xmlns:p14="http://schemas.microsoft.com/office/powerpoint/2010/main" val="1075563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niOkvir 1"/>
          <p:cNvSpPr txBox="1"/>
          <p:nvPr/>
        </p:nvSpPr>
        <p:spPr>
          <a:xfrm>
            <a:off x="1691680" y="1772816"/>
            <a:ext cx="5836598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CILJEVI:</a:t>
            </a:r>
          </a:p>
          <a:p>
            <a:endParaRPr lang="hr-HR" dirty="0"/>
          </a:p>
          <a:p>
            <a:pPr marL="342900" indent="-342900">
              <a:buAutoNum type="arabicPeriod"/>
            </a:pPr>
            <a:r>
              <a:rPr lang="hr-HR" dirty="0" smtClean="0"/>
              <a:t>Prevencija institucionalizacije</a:t>
            </a:r>
          </a:p>
          <a:p>
            <a:pPr marL="342900" indent="-342900">
              <a:buAutoNum type="arabicPeriod"/>
            </a:pPr>
            <a:endParaRPr lang="hr-HR" dirty="0" smtClean="0"/>
          </a:p>
          <a:p>
            <a:pPr marL="342900" indent="-342900">
              <a:buAutoNum type="arabicPeriod"/>
            </a:pPr>
            <a:r>
              <a:rPr lang="hr-HR" dirty="0" smtClean="0"/>
              <a:t>Prevencija socijalne isključenosti i socijalna integracija</a:t>
            </a:r>
          </a:p>
          <a:p>
            <a:r>
              <a:rPr lang="hr-HR" dirty="0"/>
              <a:t> </a:t>
            </a:r>
            <a:r>
              <a:rPr lang="hr-HR" dirty="0" smtClean="0"/>
              <a:t>     psihički oboljelih odraslih osoba u društvenu zajednicu</a:t>
            </a:r>
          </a:p>
          <a:p>
            <a:endParaRPr lang="hr-HR" dirty="0" smtClean="0"/>
          </a:p>
          <a:p>
            <a:r>
              <a:rPr lang="hr-HR" dirty="0" smtClean="0"/>
              <a:t>3.  Život dostojan čovjeka</a:t>
            </a:r>
          </a:p>
        </p:txBody>
      </p:sp>
    </p:spTree>
    <p:extLst>
      <p:ext uri="{BB962C8B-B14F-4D97-AF65-F5344CB8AC3E}">
        <p14:creationId xmlns:p14="http://schemas.microsoft.com/office/powerpoint/2010/main" val="2711617240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kstniOkvir 3"/>
          <p:cNvSpPr txBox="1"/>
          <p:nvPr/>
        </p:nvSpPr>
        <p:spPr>
          <a:xfrm>
            <a:off x="1835696" y="1988840"/>
            <a:ext cx="6069675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METODE I ISPITANICI</a:t>
            </a:r>
          </a:p>
          <a:p>
            <a:endParaRPr lang="hr-HR" dirty="0"/>
          </a:p>
          <a:p>
            <a:pPr marL="285750" indent="-285750">
              <a:buFontTx/>
              <a:buChar char="-"/>
            </a:pPr>
            <a:r>
              <a:rPr lang="hr-HR" dirty="0"/>
              <a:t>p</a:t>
            </a:r>
            <a:r>
              <a:rPr lang="hr-HR" dirty="0" smtClean="0"/>
              <a:t>odaci su prikupljeni metodom opservacije i evidentiranja</a:t>
            </a:r>
          </a:p>
          <a:p>
            <a:pPr marL="285750" indent="-285750">
              <a:buFontTx/>
              <a:buChar char="-"/>
            </a:pPr>
            <a:r>
              <a:rPr lang="hr-HR" dirty="0"/>
              <a:t>p</a:t>
            </a:r>
            <a:r>
              <a:rPr lang="hr-HR" dirty="0" smtClean="0"/>
              <a:t>omoću intervjua</a:t>
            </a:r>
          </a:p>
          <a:p>
            <a:pPr marL="285750" indent="-285750">
              <a:buFontTx/>
              <a:buChar char="-"/>
            </a:pPr>
            <a:r>
              <a:rPr lang="hr-HR" dirty="0"/>
              <a:t>i</a:t>
            </a:r>
            <a:r>
              <a:rPr lang="hr-HR" dirty="0" smtClean="0"/>
              <a:t>nicijalne procjene kvalitete života</a:t>
            </a:r>
          </a:p>
          <a:p>
            <a:endParaRPr lang="hr-HR" dirty="0" smtClean="0"/>
          </a:p>
          <a:p>
            <a:pPr marL="285750" indent="-285750">
              <a:buFontTx/>
              <a:buChar char="-"/>
            </a:pPr>
            <a:endParaRPr lang="hr-HR" dirty="0"/>
          </a:p>
          <a:p>
            <a:r>
              <a:rPr lang="hr-HR" dirty="0" smtClean="0"/>
              <a:t>- u istraživanje je uključeno 5 korisnica te stručni radnici</a:t>
            </a: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3271364248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niOkvir 1"/>
          <p:cNvSpPr txBox="1"/>
          <p:nvPr/>
        </p:nvSpPr>
        <p:spPr>
          <a:xfrm>
            <a:off x="1547664" y="1916832"/>
            <a:ext cx="6100453" cy="25853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REZULTATI </a:t>
            </a:r>
          </a:p>
          <a:p>
            <a:endParaRPr lang="hr-HR" dirty="0"/>
          </a:p>
          <a:p>
            <a:pPr marL="285750" indent="-285750">
              <a:buFontTx/>
              <a:buChar char="-"/>
            </a:pPr>
            <a:r>
              <a:rPr lang="hr-HR" dirty="0"/>
              <a:t>p</a:t>
            </a:r>
            <a:r>
              <a:rPr lang="hr-HR" dirty="0" smtClean="0"/>
              <a:t>okazalo se da su korisnice koje su bile uključene u </a:t>
            </a:r>
          </a:p>
          <a:p>
            <a:r>
              <a:rPr lang="hr-HR" dirty="0"/>
              <a:t> </a:t>
            </a:r>
            <a:r>
              <a:rPr lang="hr-HR" dirty="0" smtClean="0"/>
              <a:t>    samostalno stanovanje samostalnije i zadovoljnije samim</a:t>
            </a:r>
          </a:p>
          <a:p>
            <a:r>
              <a:rPr lang="hr-HR" dirty="0"/>
              <a:t> </a:t>
            </a:r>
            <a:r>
              <a:rPr lang="hr-HR" dirty="0" smtClean="0"/>
              <a:t>    načinom života</a:t>
            </a:r>
          </a:p>
          <a:p>
            <a:pPr marL="285750" indent="-285750">
              <a:buFontTx/>
              <a:buChar char="-"/>
            </a:pPr>
            <a:r>
              <a:rPr lang="hr-HR" dirty="0"/>
              <a:t>d</a:t>
            </a:r>
            <a:r>
              <a:rPr lang="hr-HR" dirty="0" smtClean="0"/>
              <a:t>ošlo je do pozitivnog pomaka kod socijalnog uključivanja</a:t>
            </a:r>
          </a:p>
          <a:p>
            <a:r>
              <a:rPr lang="hr-HR" dirty="0"/>
              <a:t> </a:t>
            </a:r>
            <a:r>
              <a:rPr lang="hr-HR" dirty="0" smtClean="0"/>
              <a:t>    korisnica u lokalnu zajednicu</a:t>
            </a:r>
          </a:p>
          <a:p>
            <a:pPr marL="285750" indent="-285750">
              <a:buFontTx/>
              <a:buChar char="-"/>
            </a:pPr>
            <a:r>
              <a:rPr lang="hr-HR" dirty="0"/>
              <a:t>p</a:t>
            </a:r>
            <a:r>
              <a:rPr lang="hr-HR" dirty="0" smtClean="0"/>
              <a:t>ostignuti su pozitivni pomaci u kvaliteti života naših</a:t>
            </a:r>
          </a:p>
          <a:p>
            <a:r>
              <a:rPr lang="hr-HR" dirty="0"/>
              <a:t> </a:t>
            </a:r>
            <a:r>
              <a:rPr lang="hr-HR" dirty="0" smtClean="0"/>
              <a:t>    korisnica </a:t>
            </a:r>
          </a:p>
        </p:txBody>
      </p:sp>
    </p:spTree>
    <p:extLst>
      <p:ext uri="{BB962C8B-B14F-4D97-AF65-F5344CB8AC3E}">
        <p14:creationId xmlns:p14="http://schemas.microsoft.com/office/powerpoint/2010/main" val="912442521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3364" y="852502"/>
            <a:ext cx="4240048" cy="2576498"/>
          </a:xfrm>
          <a:prstGeom prst="rect">
            <a:avLst/>
          </a:prstGeom>
        </p:spPr>
      </p:pic>
      <p:pic>
        <p:nvPicPr>
          <p:cNvPr id="3" name="Slika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8214" y="3731115"/>
            <a:ext cx="1584176" cy="2362181"/>
          </a:xfrm>
          <a:prstGeom prst="rect">
            <a:avLst/>
          </a:prstGeom>
        </p:spPr>
      </p:pic>
      <p:pic>
        <p:nvPicPr>
          <p:cNvPr id="4" name="Slika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2679" y="864166"/>
            <a:ext cx="1501149" cy="2564834"/>
          </a:xfrm>
          <a:prstGeom prst="rect">
            <a:avLst/>
          </a:prstGeom>
        </p:spPr>
      </p:pic>
      <p:pic>
        <p:nvPicPr>
          <p:cNvPr id="5" name="Slika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2679" y="3731115"/>
            <a:ext cx="3625385" cy="23621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6262617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niOkvir 1"/>
          <p:cNvSpPr txBox="1"/>
          <p:nvPr/>
        </p:nvSpPr>
        <p:spPr>
          <a:xfrm>
            <a:off x="1691680" y="1772816"/>
            <a:ext cx="5787033" cy="34163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RASPRAVA</a:t>
            </a:r>
          </a:p>
          <a:p>
            <a:endParaRPr lang="hr-HR" dirty="0"/>
          </a:p>
          <a:p>
            <a:pPr marL="285750" indent="-285750">
              <a:buFontTx/>
              <a:buChar char="-"/>
            </a:pPr>
            <a:r>
              <a:rPr lang="hr-HR" dirty="0"/>
              <a:t>u</a:t>
            </a:r>
            <a:r>
              <a:rPr lang="hr-HR" dirty="0" smtClean="0"/>
              <a:t> istraživanje je bilo uključeno 5 korisnica</a:t>
            </a:r>
          </a:p>
          <a:p>
            <a:pPr marL="285750" indent="-285750">
              <a:buFontTx/>
              <a:buChar char="-"/>
            </a:pPr>
            <a:r>
              <a:rPr lang="hr-HR" dirty="0"/>
              <a:t>p</a:t>
            </a:r>
            <a:r>
              <a:rPr lang="hr-HR" dirty="0" smtClean="0"/>
              <a:t>rosječan broj godina života je 52,5 godina</a:t>
            </a:r>
          </a:p>
          <a:p>
            <a:pPr marL="285750" indent="-285750">
              <a:buFontTx/>
              <a:buChar char="-"/>
            </a:pPr>
            <a:r>
              <a:rPr lang="hr-HR" dirty="0"/>
              <a:t>p</a:t>
            </a:r>
            <a:r>
              <a:rPr lang="hr-HR" dirty="0" smtClean="0"/>
              <a:t>rema mjestu stanovanja korisnice dolaze iz Grada </a:t>
            </a:r>
          </a:p>
          <a:p>
            <a:r>
              <a:rPr lang="hr-HR" dirty="0"/>
              <a:t> </a:t>
            </a:r>
            <a:r>
              <a:rPr lang="hr-HR" dirty="0" smtClean="0"/>
              <a:t>    Zagreba, a jedna iz Vukovarsko  Srijemske Županije</a:t>
            </a:r>
          </a:p>
          <a:p>
            <a:pPr marL="285750" indent="-285750">
              <a:buFontTx/>
              <a:buChar char="-"/>
            </a:pPr>
            <a:r>
              <a:rPr lang="hr-HR" dirty="0" smtClean="0"/>
              <a:t>četiri korisnice imaju završenu srednju stručnu spremu</a:t>
            </a:r>
          </a:p>
          <a:p>
            <a:r>
              <a:rPr lang="hr-HR" dirty="0"/>
              <a:t> </a:t>
            </a:r>
            <a:r>
              <a:rPr lang="hr-HR" dirty="0" smtClean="0"/>
              <a:t>    dok jedna ima osnovnu školu</a:t>
            </a:r>
          </a:p>
          <a:p>
            <a:pPr marL="285750" indent="-285750">
              <a:buFontTx/>
              <a:buChar char="-"/>
            </a:pPr>
            <a:r>
              <a:rPr lang="hr-HR" dirty="0"/>
              <a:t>j</a:t>
            </a:r>
            <a:r>
              <a:rPr lang="hr-HR" dirty="0" smtClean="0"/>
              <a:t>edna je korisnica udana, dvije su rastavljene, a dvije</a:t>
            </a:r>
          </a:p>
          <a:p>
            <a:r>
              <a:rPr lang="hr-HR" dirty="0"/>
              <a:t> </a:t>
            </a:r>
            <a:r>
              <a:rPr lang="hr-HR" dirty="0" smtClean="0"/>
              <a:t>    se nisu udavale</a:t>
            </a:r>
          </a:p>
          <a:p>
            <a:r>
              <a:rPr lang="hr-HR" dirty="0" smtClean="0"/>
              <a:t>-    dijagnoza: SCH</a:t>
            </a:r>
          </a:p>
          <a:p>
            <a:pPr marL="285750" indent="-285750">
              <a:buFontTx/>
              <a:buChar char="-"/>
            </a:pPr>
            <a:endParaRPr lang="hr-HR" dirty="0" smtClean="0"/>
          </a:p>
        </p:txBody>
      </p:sp>
    </p:spTree>
    <p:extLst>
      <p:ext uri="{BB962C8B-B14F-4D97-AF65-F5344CB8AC3E}">
        <p14:creationId xmlns:p14="http://schemas.microsoft.com/office/powerpoint/2010/main" val="2142657448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niOkvir 1"/>
          <p:cNvSpPr txBox="1"/>
          <p:nvPr/>
        </p:nvSpPr>
        <p:spPr>
          <a:xfrm>
            <a:off x="1763688" y="1700808"/>
            <a:ext cx="6022290" cy="39703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hr-HR" dirty="0"/>
              <a:t>p</a:t>
            </a:r>
            <a:r>
              <a:rPr lang="hr-HR" dirty="0" smtClean="0"/>
              <a:t>odrška u početku samostalnog života uključivala je 24 </a:t>
            </a:r>
          </a:p>
          <a:p>
            <a:r>
              <a:rPr lang="hr-HR" dirty="0"/>
              <a:t> </a:t>
            </a:r>
            <a:r>
              <a:rPr lang="hr-HR" dirty="0" smtClean="0"/>
              <a:t>    satnu brigu koju su im pružali stručni radnici (soc. radnik,</a:t>
            </a:r>
          </a:p>
          <a:p>
            <a:r>
              <a:rPr lang="hr-HR" dirty="0"/>
              <a:t> </a:t>
            </a:r>
            <a:r>
              <a:rPr lang="hr-HR" dirty="0" smtClean="0"/>
              <a:t>    radni terapeut te medicinske sestre)</a:t>
            </a:r>
          </a:p>
          <a:p>
            <a:pPr marL="285750" indent="-285750">
              <a:buFontTx/>
              <a:buChar char="-"/>
            </a:pPr>
            <a:r>
              <a:rPr lang="hr-HR" dirty="0"/>
              <a:t>p</a:t>
            </a:r>
            <a:r>
              <a:rPr lang="hr-HR" dirty="0" smtClean="0"/>
              <a:t>ostignuti su  pozitivni pomaci u životu korisnica, čime </a:t>
            </a:r>
          </a:p>
          <a:p>
            <a:r>
              <a:rPr lang="hr-HR" dirty="0" smtClean="0"/>
              <a:t>     su one postale samostalnije i zadovoljnije</a:t>
            </a:r>
          </a:p>
          <a:p>
            <a:pPr marL="285750" indent="-285750">
              <a:buFontTx/>
              <a:buChar char="-"/>
            </a:pPr>
            <a:r>
              <a:rPr lang="hr-HR" dirty="0" smtClean="0"/>
              <a:t>to je podiglo njihovu razinu i kvalitetu života</a:t>
            </a:r>
          </a:p>
          <a:p>
            <a:pPr marL="285750" indent="-285750">
              <a:buFontTx/>
              <a:buChar char="-"/>
            </a:pPr>
            <a:r>
              <a:rPr lang="hr-HR" dirty="0"/>
              <a:t>s</a:t>
            </a:r>
            <a:r>
              <a:rPr lang="hr-HR" dirty="0" smtClean="0"/>
              <a:t>amostalan način života pruža im mogućnost </a:t>
            </a:r>
          </a:p>
          <a:p>
            <a:r>
              <a:rPr lang="hr-HR" dirty="0"/>
              <a:t> </a:t>
            </a:r>
            <a:r>
              <a:rPr lang="hr-HR" dirty="0" smtClean="0"/>
              <a:t>    samostalnosti u bilo kom pogledu (kuhanja, druženja</a:t>
            </a:r>
          </a:p>
          <a:p>
            <a:r>
              <a:rPr lang="hr-HR" dirty="0"/>
              <a:t> </a:t>
            </a:r>
            <a:r>
              <a:rPr lang="hr-HR" dirty="0" smtClean="0"/>
              <a:t>    sa prijateljima i članovima obitelji, odlaska u šetnje, </a:t>
            </a:r>
          </a:p>
          <a:p>
            <a:r>
              <a:rPr lang="hr-HR" dirty="0"/>
              <a:t> </a:t>
            </a:r>
            <a:r>
              <a:rPr lang="hr-HR" dirty="0" smtClean="0"/>
              <a:t>    kafiće …)</a:t>
            </a:r>
          </a:p>
          <a:p>
            <a:pPr marL="285750" indent="-285750">
              <a:buFontTx/>
              <a:buChar char="-"/>
            </a:pPr>
            <a:r>
              <a:rPr lang="hr-HR" dirty="0"/>
              <a:t>d</a:t>
            </a:r>
            <a:r>
              <a:rPr lang="hr-HR" dirty="0" smtClean="0"/>
              <a:t>ruže se i upoznaju nove ljude, osjećaju se društveno</a:t>
            </a:r>
          </a:p>
          <a:p>
            <a:r>
              <a:rPr lang="hr-HR" dirty="0" smtClean="0"/>
              <a:t>     „uključene” u svakodnevni život</a:t>
            </a:r>
          </a:p>
          <a:p>
            <a:pPr marL="285750" indent="-285750">
              <a:buFontTx/>
              <a:buChar char="-"/>
            </a:pPr>
            <a:r>
              <a:rPr lang="hr-HR" dirty="0" smtClean="0"/>
              <a:t>iz </a:t>
            </a:r>
            <a:r>
              <a:rPr lang="hr-HR" dirty="0" smtClean="0"/>
              <a:t>istraživanja je vidljivo da je taj način života uvelike</a:t>
            </a:r>
          </a:p>
          <a:p>
            <a:r>
              <a:rPr lang="hr-HR" dirty="0"/>
              <a:t> </a:t>
            </a:r>
            <a:r>
              <a:rPr lang="hr-HR" dirty="0" smtClean="0"/>
              <a:t>    poboljšao kvalitetu života naših korisnica</a:t>
            </a:r>
          </a:p>
        </p:txBody>
      </p:sp>
    </p:spTree>
    <p:extLst>
      <p:ext uri="{BB962C8B-B14F-4D97-AF65-F5344CB8AC3E}">
        <p14:creationId xmlns:p14="http://schemas.microsoft.com/office/powerpoint/2010/main" val="53145900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niOkvir 1"/>
          <p:cNvSpPr txBox="1"/>
          <p:nvPr/>
        </p:nvSpPr>
        <p:spPr>
          <a:xfrm>
            <a:off x="1763688" y="1844824"/>
            <a:ext cx="5730992" cy="28623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ZAKLJUČAK:</a:t>
            </a:r>
          </a:p>
          <a:p>
            <a:endParaRPr lang="hr-HR" dirty="0"/>
          </a:p>
          <a:p>
            <a:pPr marL="285750" indent="-285750">
              <a:buFontTx/>
              <a:buChar char="-"/>
            </a:pPr>
            <a:r>
              <a:rPr lang="hr-HR" dirty="0"/>
              <a:t>p</a:t>
            </a:r>
            <a:r>
              <a:rPr lang="hr-HR" dirty="0" smtClean="0"/>
              <a:t>ostigli smo pomake na polju socijalne uključenosti i</a:t>
            </a:r>
          </a:p>
          <a:p>
            <a:r>
              <a:rPr lang="hr-HR" dirty="0"/>
              <a:t> </a:t>
            </a:r>
            <a:r>
              <a:rPr lang="hr-HR" dirty="0" smtClean="0"/>
              <a:t>    kvalitete života te uvelike podržavamo i prihvaćamo</a:t>
            </a:r>
          </a:p>
          <a:p>
            <a:r>
              <a:rPr lang="hr-HR" dirty="0"/>
              <a:t> </a:t>
            </a:r>
            <a:r>
              <a:rPr lang="hr-HR" dirty="0" smtClean="0"/>
              <a:t>    širenje projekta Ministarstva organiziranog stanovanja</a:t>
            </a:r>
          </a:p>
          <a:p>
            <a:pPr marL="285750" indent="-285750">
              <a:buFontTx/>
              <a:buChar char="-"/>
            </a:pPr>
            <a:r>
              <a:rPr lang="hr-HR" dirty="0"/>
              <a:t>o</a:t>
            </a:r>
            <a:r>
              <a:rPr lang="hr-HR" dirty="0" smtClean="0"/>
              <a:t>vim izlaganjem želimo prikazati opću sliku stanja i </a:t>
            </a:r>
          </a:p>
          <a:p>
            <a:r>
              <a:rPr lang="hr-HR" dirty="0"/>
              <a:t> </a:t>
            </a:r>
            <a:r>
              <a:rPr lang="hr-HR" dirty="0" smtClean="0"/>
              <a:t>    poboljšanja života korisnika u našoj ustanovi</a:t>
            </a:r>
          </a:p>
          <a:p>
            <a:pPr marL="285750" indent="-285750">
              <a:buFontTx/>
              <a:buChar char="-"/>
            </a:pPr>
            <a:r>
              <a:rPr lang="hr-HR" dirty="0" smtClean="0"/>
              <a:t>iako, još uvijek na margini društva, samo zajedničkim </a:t>
            </a:r>
          </a:p>
          <a:p>
            <a:r>
              <a:rPr lang="hr-HR" dirty="0"/>
              <a:t> </a:t>
            </a:r>
            <a:r>
              <a:rPr lang="hr-HR" dirty="0" smtClean="0"/>
              <a:t>    radom uz pomoć naših korisnika za njihovo dobro</a:t>
            </a:r>
          </a:p>
          <a:p>
            <a:r>
              <a:rPr lang="hr-HR" dirty="0"/>
              <a:t> </a:t>
            </a:r>
            <a:r>
              <a:rPr lang="hr-HR" dirty="0" smtClean="0"/>
              <a:t>    možemo mnogo</a:t>
            </a:r>
          </a:p>
        </p:txBody>
      </p:sp>
    </p:spTree>
    <p:extLst>
      <p:ext uri="{BB962C8B-B14F-4D97-AF65-F5344CB8AC3E}">
        <p14:creationId xmlns:p14="http://schemas.microsoft.com/office/powerpoint/2010/main" val="1405221612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2" name="Picture 8" descr="E:\IMAG077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764705"/>
            <a:ext cx="3384376" cy="30963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9" descr="E:\IMAG071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4005064"/>
            <a:ext cx="3384376" cy="2160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5" name="Picture 11" descr="E:\IMAG1082_BURST00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796980"/>
            <a:ext cx="2160240" cy="30640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D:\Profiles\mvrdoljak1\Desktop\IMAG0905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4005064"/>
            <a:ext cx="3240360" cy="2160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50441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E:\IMAG069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692696"/>
            <a:ext cx="1872208" cy="27263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E:\IMAG108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692696"/>
            <a:ext cx="3240360" cy="2448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E:\IMAG114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3212976"/>
            <a:ext cx="3240360" cy="2952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E:\IMAG1146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3539852"/>
            <a:ext cx="3456384" cy="26254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31369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niOkvir 1"/>
          <p:cNvSpPr txBox="1"/>
          <p:nvPr/>
        </p:nvSpPr>
        <p:spPr>
          <a:xfrm>
            <a:off x="971600" y="2060848"/>
            <a:ext cx="7200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4000" dirty="0" smtClean="0"/>
              <a:t>„ŽIVIMO ŽIVOT KAO I SVI DRUGI!”</a:t>
            </a:r>
            <a:endParaRPr lang="hr-HR" sz="4000" dirty="0"/>
          </a:p>
        </p:txBody>
      </p:sp>
      <p:sp>
        <p:nvSpPr>
          <p:cNvPr id="4" name="Nasmiješeno lice 3"/>
          <p:cNvSpPr/>
          <p:nvPr/>
        </p:nvSpPr>
        <p:spPr>
          <a:xfrm>
            <a:off x="1763688" y="3573016"/>
            <a:ext cx="914400" cy="914400"/>
          </a:xfrm>
          <a:prstGeom prst="smileyFac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5" name="Nasmiješeno lice 4"/>
          <p:cNvSpPr/>
          <p:nvPr/>
        </p:nvSpPr>
        <p:spPr>
          <a:xfrm>
            <a:off x="6300192" y="980728"/>
            <a:ext cx="914400" cy="864096"/>
          </a:xfrm>
          <a:prstGeom prst="smileyFac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255288964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71600" y="2708920"/>
            <a:ext cx="7016660" cy="1183355"/>
          </a:xfrm>
        </p:spPr>
        <p:txBody>
          <a:bodyPr>
            <a:normAutofit fontScale="90000"/>
          </a:bodyPr>
          <a:lstStyle/>
          <a:p>
            <a:r>
              <a:rPr lang="hr-HR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DEINSTITUCIONALIZACIJA U SVIJETLU SOCIJALNE I EKONOMSKE KRIZE</a:t>
            </a:r>
            <a:endParaRPr lang="hr-HR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403648" y="5589240"/>
            <a:ext cx="587449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dirty="0" smtClean="0"/>
              <a:t>Marijo Vrdoljak, Melita Vrdoljak, Josipa Kamenečki Leljak , </a:t>
            </a:r>
          </a:p>
          <a:p>
            <a:r>
              <a:rPr lang="hr-HR" dirty="0" smtClean="0"/>
              <a:t>Danica Jurina i Katarina Vudjan</a:t>
            </a:r>
          </a:p>
        </p:txBody>
      </p:sp>
    </p:spTree>
    <p:extLst>
      <p:ext uri="{BB962C8B-B14F-4D97-AF65-F5344CB8AC3E}">
        <p14:creationId xmlns:p14="http://schemas.microsoft.com/office/powerpoint/2010/main" val="221684438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403648" y="1700808"/>
            <a:ext cx="6365845" cy="34163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dirty="0" smtClean="0"/>
              <a:t>Dom za psihički bolesne odrasle osobe Zagreb sa podružnicom </a:t>
            </a:r>
          </a:p>
          <a:p>
            <a:r>
              <a:rPr lang="hr-HR" dirty="0" smtClean="0"/>
              <a:t>Mirkovec je javna ustanova socijalne skrbi za psihički bolesne </a:t>
            </a:r>
          </a:p>
          <a:p>
            <a:r>
              <a:rPr lang="hr-HR" dirty="0"/>
              <a:t>o</a:t>
            </a:r>
            <a:r>
              <a:rPr lang="hr-HR" dirty="0" smtClean="0"/>
              <a:t>drasle osobe.</a:t>
            </a:r>
          </a:p>
          <a:p>
            <a:endParaRPr lang="hr-HR" dirty="0"/>
          </a:p>
          <a:p>
            <a:r>
              <a:rPr lang="hr-HR" dirty="0" smtClean="0"/>
              <a:t>Osnivač Doma je Republika Hrvatska.</a:t>
            </a:r>
          </a:p>
          <a:p>
            <a:r>
              <a:rPr lang="hr-HR" dirty="0" smtClean="0"/>
              <a:t>Prava i dužnosti osnivača obavlja Ministarstvo socijalne politike</a:t>
            </a:r>
          </a:p>
          <a:p>
            <a:r>
              <a:rPr lang="hr-HR" dirty="0"/>
              <a:t>i</a:t>
            </a:r>
            <a:r>
              <a:rPr lang="hr-HR" dirty="0" smtClean="0"/>
              <a:t> mladih.</a:t>
            </a:r>
          </a:p>
          <a:p>
            <a:endParaRPr lang="hr-HR" dirty="0"/>
          </a:p>
          <a:p>
            <a:r>
              <a:rPr lang="hr-HR" dirty="0" smtClean="0"/>
              <a:t>Dom se nalazi na dvije lokacije.</a:t>
            </a:r>
          </a:p>
          <a:p>
            <a:r>
              <a:rPr lang="hr-HR" dirty="0" smtClean="0"/>
              <a:t>Sjedište je u zapadnom dijelu Zagreba, Šestinski dol 53, a </a:t>
            </a:r>
          </a:p>
          <a:p>
            <a:r>
              <a:rPr lang="hr-HR" dirty="0" smtClean="0"/>
              <a:t>Podružnica Mirkovec nalazi se u mjestu Mirkovec, Sv. Križ</a:t>
            </a:r>
          </a:p>
          <a:p>
            <a:r>
              <a:rPr lang="hr-HR" dirty="0" smtClean="0"/>
              <a:t>Začretje.</a:t>
            </a: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2332412648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kstniOkvir 5"/>
          <p:cNvSpPr txBox="1"/>
          <p:nvPr/>
        </p:nvSpPr>
        <p:spPr>
          <a:xfrm>
            <a:off x="1763688" y="1772816"/>
            <a:ext cx="5460726" cy="31393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Usluge koje Dom pruža:</a:t>
            </a:r>
          </a:p>
          <a:p>
            <a:endParaRPr lang="hr-HR" dirty="0" smtClean="0"/>
          </a:p>
          <a:p>
            <a:pPr marL="285750" indent="-285750">
              <a:buFontTx/>
              <a:buChar char="-"/>
            </a:pPr>
            <a:r>
              <a:rPr lang="hr-HR" dirty="0" smtClean="0"/>
              <a:t>stalni smještaj</a:t>
            </a:r>
          </a:p>
          <a:p>
            <a:pPr marL="285750" indent="-285750">
              <a:buFontTx/>
              <a:buChar char="-"/>
            </a:pPr>
            <a:r>
              <a:rPr lang="hr-HR" dirty="0" smtClean="0"/>
              <a:t>stanovanje</a:t>
            </a:r>
          </a:p>
          <a:p>
            <a:pPr marL="285750" indent="-285750">
              <a:buFontTx/>
              <a:buChar char="-"/>
            </a:pPr>
            <a:r>
              <a:rPr lang="hr-HR" dirty="0" smtClean="0"/>
              <a:t>prehranu</a:t>
            </a:r>
          </a:p>
          <a:p>
            <a:pPr marL="285750" indent="-285750">
              <a:buFontTx/>
              <a:buChar char="-"/>
            </a:pPr>
            <a:r>
              <a:rPr lang="hr-HR" dirty="0"/>
              <a:t>o</a:t>
            </a:r>
            <a:r>
              <a:rPr lang="hr-HR" dirty="0" smtClean="0"/>
              <a:t>državanje osobne higijene </a:t>
            </a:r>
          </a:p>
          <a:p>
            <a:pPr marL="285750" indent="-285750">
              <a:buFontTx/>
              <a:buChar char="-"/>
            </a:pPr>
            <a:r>
              <a:rPr lang="hr-HR" dirty="0"/>
              <a:t>b</a:t>
            </a:r>
            <a:r>
              <a:rPr lang="hr-HR" dirty="0" smtClean="0"/>
              <a:t>rigu o zdravlju, njezi i fizioterapiji</a:t>
            </a:r>
          </a:p>
          <a:p>
            <a:pPr marL="285750" indent="-285750">
              <a:buFontTx/>
              <a:buChar char="-"/>
            </a:pPr>
            <a:r>
              <a:rPr lang="hr-HR" dirty="0"/>
              <a:t>p</a:t>
            </a:r>
            <a:r>
              <a:rPr lang="hr-HR" dirty="0" smtClean="0"/>
              <a:t>siho-socijalnu rehabilitaciju</a:t>
            </a:r>
          </a:p>
          <a:p>
            <a:pPr marL="285750" indent="-285750">
              <a:buFontTx/>
              <a:buChar char="-"/>
            </a:pPr>
            <a:r>
              <a:rPr lang="hr-HR" dirty="0"/>
              <a:t>r</a:t>
            </a:r>
            <a:r>
              <a:rPr lang="hr-HR" dirty="0" smtClean="0"/>
              <a:t>adnu terapiju i organizaciju slobodnog vremena</a:t>
            </a:r>
          </a:p>
          <a:p>
            <a:pPr marL="285750" indent="-285750">
              <a:buFontTx/>
              <a:buChar char="-"/>
            </a:pPr>
            <a:r>
              <a:rPr lang="hr-HR" dirty="0"/>
              <a:t>v</a:t>
            </a:r>
            <a:r>
              <a:rPr lang="hr-HR" dirty="0" smtClean="0"/>
              <a:t>aninstitucionalnu skrb kroz dostavu obroka u kuću</a:t>
            </a:r>
          </a:p>
          <a:p>
            <a:pPr marL="285750" indent="-285750">
              <a:buFontTx/>
              <a:buChar char="-"/>
            </a:pPr>
            <a:r>
              <a:rPr lang="hr-HR" dirty="0"/>
              <a:t>o</a:t>
            </a:r>
            <a:r>
              <a:rPr lang="hr-HR" dirty="0" smtClean="0"/>
              <a:t>rganizirano stanovanje</a:t>
            </a:r>
          </a:p>
        </p:txBody>
      </p:sp>
    </p:spTree>
    <p:extLst>
      <p:ext uri="{BB962C8B-B14F-4D97-AF65-F5344CB8AC3E}">
        <p14:creationId xmlns:p14="http://schemas.microsoft.com/office/powerpoint/2010/main" val="684998940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niOkvir 1"/>
          <p:cNvSpPr txBox="1"/>
          <p:nvPr/>
        </p:nvSpPr>
        <p:spPr>
          <a:xfrm>
            <a:off x="1691680" y="1772816"/>
            <a:ext cx="6349815" cy="34163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ORGANIZIRANO STANOVANJE</a:t>
            </a:r>
          </a:p>
          <a:p>
            <a:endParaRPr lang="hr-HR" dirty="0"/>
          </a:p>
          <a:p>
            <a:pPr marL="285750" indent="-285750">
              <a:buFontTx/>
              <a:buChar char="-"/>
            </a:pPr>
            <a:r>
              <a:rPr lang="hr-HR" dirty="0"/>
              <a:t>m</a:t>
            </a:r>
            <a:r>
              <a:rPr lang="hr-HR" dirty="0" smtClean="0"/>
              <a:t>isija našeg doma je senzibiliziranje javnosti prema psihički</a:t>
            </a:r>
          </a:p>
          <a:p>
            <a:r>
              <a:rPr lang="hr-HR" dirty="0"/>
              <a:t> </a:t>
            </a:r>
            <a:r>
              <a:rPr lang="hr-HR" dirty="0" smtClean="0"/>
              <a:t>    oboljelim osobama u smislu njihova prihvaćanja kao osoba </a:t>
            </a:r>
          </a:p>
          <a:p>
            <a:r>
              <a:rPr lang="hr-HR" dirty="0"/>
              <a:t> </a:t>
            </a:r>
            <a:r>
              <a:rPr lang="hr-HR" dirty="0" smtClean="0"/>
              <a:t>    s jednakim pravima, ljudskim dostojanstvom i potrebom za </a:t>
            </a:r>
          </a:p>
          <a:p>
            <a:r>
              <a:rPr lang="hr-HR" dirty="0"/>
              <a:t> </a:t>
            </a:r>
            <a:r>
              <a:rPr lang="hr-HR" dirty="0" smtClean="0"/>
              <a:t>    prihvaćanjem u društvu</a:t>
            </a:r>
          </a:p>
          <a:p>
            <a:pPr marL="285750" indent="-285750">
              <a:buFontTx/>
              <a:buChar char="-"/>
            </a:pPr>
            <a:r>
              <a:rPr lang="hr-HR" dirty="0"/>
              <a:t>p</a:t>
            </a:r>
            <a:r>
              <a:rPr lang="hr-HR" dirty="0" smtClean="0"/>
              <a:t>ružamo uslugu skrbi uz psihosocijalnu i radnu rehabilitaciju</a:t>
            </a:r>
          </a:p>
          <a:p>
            <a:r>
              <a:rPr lang="hr-HR" dirty="0"/>
              <a:t> </a:t>
            </a:r>
            <a:r>
              <a:rPr lang="hr-HR" dirty="0" smtClean="0"/>
              <a:t>    u vidu ponovnog uspostavljanja, održavanja i unapređenja</a:t>
            </a:r>
          </a:p>
          <a:p>
            <a:r>
              <a:rPr lang="hr-HR" dirty="0"/>
              <a:t> </a:t>
            </a:r>
            <a:r>
              <a:rPr lang="hr-HR" dirty="0" smtClean="0"/>
              <a:t>    životnih vještina i radnih navika</a:t>
            </a:r>
          </a:p>
          <a:p>
            <a:pPr marL="285750" indent="-285750">
              <a:buFontTx/>
              <a:buChar char="-"/>
            </a:pPr>
            <a:r>
              <a:rPr lang="hr-HR" dirty="0" smtClean="0"/>
              <a:t>težimo ka cilju izdvajanja pojedinaca, s dostatnom razinom</a:t>
            </a:r>
          </a:p>
          <a:p>
            <a:r>
              <a:rPr lang="hr-HR" dirty="0"/>
              <a:t> </a:t>
            </a:r>
            <a:r>
              <a:rPr lang="hr-HR" dirty="0" smtClean="0"/>
              <a:t>    životnih vještina, u druge oblike vaninstitucionalne skrbi </a:t>
            </a:r>
          </a:p>
          <a:p>
            <a:r>
              <a:rPr lang="hr-HR" dirty="0" smtClean="0"/>
              <a:t>     (stanovanje uz podršku – stambene zajednice)</a:t>
            </a: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56764417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niOkvir 1"/>
          <p:cNvSpPr txBox="1"/>
          <p:nvPr/>
        </p:nvSpPr>
        <p:spPr>
          <a:xfrm>
            <a:off x="1547664" y="1772816"/>
            <a:ext cx="618425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hr-HR" dirty="0" smtClean="0"/>
              <a:t>Uz pomoć Ministarstva socijalne politike i mladih te </a:t>
            </a:r>
          </a:p>
          <a:p>
            <a:r>
              <a:rPr lang="hr-HR" dirty="0" smtClean="0"/>
              <a:t>     Agencije za upravljanje državnom imovinom, 2013. godine </a:t>
            </a:r>
          </a:p>
          <a:p>
            <a:r>
              <a:rPr lang="hr-HR" dirty="0"/>
              <a:t> </a:t>
            </a:r>
            <a:r>
              <a:rPr lang="hr-HR" dirty="0" smtClean="0"/>
              <a:t>    otvorili smo prvu stambenu zajednicu organiziranog </a:t>
            </a:r>
          </a:p>
          <a:p>
            <a:r>
              <a:rPr lang="hr-HR" dirty="0"/>
              <a:t> </a:t>
            </a:r>
            <a:r>
              <a:rPr lang="hr-HR" dirty="0" smtClean="0"/>
              <a:t>    stanovanja uz podršku za 5 naših korisnica</a:t>
            </a: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3643304063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lika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1956" y="827897"/>
            <a:ext cx="3630444" cy="2385079"/>
          </a:xfrm>
          <a:prstGeom prst="rect">
            <a:avLst/>
          </a:prstGeom>
        </p:spPr>
      </p:pic>
      <p:pic>
        <p:nvPicPr>
          <p:cNvPr id="4" name="Slika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827898"/>
            <a:ext cx="3240360" cy="2385078"/>
          </a:xfrm>
          <a:prstGeom prst="rect">
            <a:avLst/>
          </a:prstGeom>
        </p:spPr>
      </p:pic>
      <p:pic>
        <p:nvPicPr>
          <p:cNvPr id="8" name="Slika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3573016"/>
            <a:ext cx="3240360" cy="2448272"/>
          </a:xfrm>
          <a:prstGeom prst="rect">
            <a:avLst/>
          </a:prstGeom>
        </p:spPr>
      </p:pic>
      <p:pic>
        <p:nvPicPr>
          <p:cNvPr id="9" name="Slika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1956" y="3576270"/>
            <a:ext cx="3630444" cy="24450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3801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908720"/>
            <a:ext cx="3316287" cy="2378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8412" y="878558"/>
            <a:ext cx="3432175" cy="2408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5566" y="3429000"/>
            <a:ext cx="3316287" cy="2597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429000"/>
            <a:ext cx="3432175" cy="2597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82023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6621" y="836712"/>
            <a:ext cx="3181364" cy="2408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836712"/>
            <a:ext cx="3062360" cy="2408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6620" y="3428206"/>
            <a:ext cx="3181365" cy="2627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3428206"/>
            <a:ext cx="3074626" cy="2627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3642319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ushpin">
  <a:themeElements>
    <a:clrScheme name="Pushpin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Pushpin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ushpin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67</TotalTime>
  <Words>593</Words>
  <Application>Microsoft Office PowerPoint</Application>
  <PresentationFormat>On-screen Show (4:3)</PresentationFormat>
  <Paragraphs>105</Paragraphs>
  <Slides>19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Pushpin</vt:lpstr>
      <vt:lpstr>Dom za psihički bolesne odrasle osobe Zagreb </vt:lpstr>
      <vt:lpstr>DEINSTITUCIONALIZACIJA U SVIJETLU SOCIJALNE I EKONOMSKE KRIZE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Dom za psihički odrasle obobe Zagreb </dc:title>
  <dc:creator>User</dc:creator>
  <cp:lastModifiedBy>User</cp:lastModifiedBy>
  <cp:revision>24</cp:revision>
  <dcterms:created xsi:type="dcterms:W3CDTF">2014-09-11T18:17:25Z</dcterms:created>
  <dcterms:modified xsi:type="dcterms:W3CDTF">2014-10-13T21:41:08Z</dcterms:modified>
</cp:coreProperties>
</file>