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32" r:id="rId1"/>
  </p:sldMasterIdLst>
  <p:notesMasterIdLst>
    <p:notesMasterId r:id="rId28"/>
  </p:notesMasterIdLst>
  <p:sldIdLst>
    <p:sldId id="256" r:id="rId2"/>
    <p:sldId id="257" r:id="rId3"/>
    <p:sldId id="259" r:id="rId4"/>
    <p:sldId id="281" r:id="rId5"/>
    <p:sldId id="282" r:id="rId6"/>
    <p:sldId id="290" r:id="rId7"/>
    <p:sldId id="286" r:id="rId8"/>
    <p:sldId id="287" r:id="rId9"/>
    <p:sldId id="288" r:id="rId10"/>
    <p:sldId id="292" r:id="rId11"/>
    <p:sldId id="293" r:id="rId12"/>
    <p:sldId id="294" r:id="rId13"/>
    <p:sldId id="295" r:id="rId14"/>
    <p:sldId id="296" r:id="rId15"/>
    <p:sldId id="301" r:id="rId16"/>
    <p:sldId id="297" r:id="rId17"/>
    <p:sldId id="298" r:id="rId18"/>
    <p:sldId id="300" r:id="rId19"/>
    <p:sldId id="302" r:id="rId20"/>
    <p:sldId id="303" r:id="rId21"/>
    <p:sldId id="304" r:id="rId22"/>
    <p:sldId id="305" r:id="rId23"/>
    <p:sldId id="291" r:id="rId24"/>
    <p:sldId id="306" r:id="rId25"/>
    <p:sldId id="261" r:id="rId26"/>
    <p:sldId id="272" r:id="rId27"/>
  </p:sldIdLst>
  <p:sldSz cx="9144000" cy="6858000" type="screen4x3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9706" autoAdjust="0"/>
    <p:restoredTop sz="94660"/>
  </p:normalViewPr>
  <p:slideViewPr>
    <p:cSldViewPr>
      <p:cViewPr>
        <p:scale>
          <a:sx n="94" d="100"/>
          <a:sy n="94" d="100"/>
        </p:scale>
        <p:origin x="-684" y="17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E5949E-A04C-4AD0-BE68-628B26A8F6C7}" type="datetimeFigureOut">
              <a:rPr lang="hr-HR" smtClean="0"/>
              <a:t>6.10.2015.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C29943-B650-43A0-8EA3-4F4BED021831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2097388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C29943-B650-43A0-8EA3-4F4BED021831}" type="slidenum">
              <a:rPr lang="hr-HR" smtClean="0"/>
              <a:t>13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9661849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CD8FD140-8B46-4078-82E2-7F383EE14283}" type="datetimeFigureOut">
              <a:rPr lang="hr-HR" smtClean="0"/>
              <a:t>6.10.2015.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9A2281CB-B7A0-4A70-A4CC-9E29973BA76C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FD140-8B46-4078-82E2-7F383EE14283}" type="datetimeFigureOut">
              <a:rPr lang="hr-HR" smtClean="0"/>
              <a:t>6.10.2015.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281CB-B7A0-4A70-A4CC-9E29973BA76C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FD140-8B46-4078-82E2-7F383EE14283}" type="datetimeFigureOut">
              <a:rPr lang="hr-HR" smtClean="0"/>
              <a:t>6.10.2015.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281CB-B7A0-4A70-A4CC-9E29973BA76C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FD140-8B46-4078-82E2-7F383EE14283}" type="datetimeFigureOut">
              <a:rPr lang="hr-HR" smtClean="0"/>
              <a:t>6.10.2015.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281CB-B7A0-4A70-A4CC-9E29973BA76C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FD140-8B46-4078-82E2-7F383EE14283}" type="datetimeFigureOut">
              <a:rPr lang="hr-HR" smtClean="0"/>
              <a:t>6.10.2015.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281CB-B7A0-4A70-A4CC-9E29973BA76C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FD140-8B46-4078-82E2-7F383EE14283}" type="datetimeFigureOut">
              <a:rPr lang="hr-HR" smtClean="0"/>
              <a:t>6.10.2015.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281CB-B7A0-4A70-A4CC-9E29973BA76C}" type="slidenum">
              <a:rPr lang="hr-HR" smtClean="0"/>
              <a:t>‹#›</a:t>
            </a:fld>
            <a:endParaRPr lang="hr-H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FD140-8B46-4078-82E2-7F383EE14283}" type="datetimeFigureOut">
              <a:rPr lang="hr-HR" smtClean="0"/>
              <a:t>6.10.2015.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281CB-B7A0-4A70-A4CC-9E29973BA76C}" type="slidenum">
              <a:rPr lang="hr-HR" smtClean="0"/>
              <a:t>‹#›</a:t>
            </a:fld>
            <a:endParaRPr lang="hr-H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FD140-8B46-4078-82E2-7F383EE14283}" type="datetimeFigureOut">
              <a:rPr lang="hr-HR" smtClean="0"/>
              <a:t>6.10.2015.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281CB-B7A0-4A70-A4CC-9E29973BA76C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FD140-8B46-4078-82E2-7F383EE14283}" type="datetimeFigureOut">
              <a:rPr lang="hr-HR" smtClean="0"/>
              <a:t>6.10.2015.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281CB-B7A0-4A70-A4CC-9E29973BA76C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CD8FD140-8B46-4078-82E2-7F383EE14283}" type="datetimeFigureOut">
              <a:rPr lang="hr-HR" smtClean="0"/>
              <a:t>6.10.2015.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9A2281CB-B7A0-4A70-A4CC-9E29973BA76C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CD8FD140-8B46-4078-82E2-7F383EE14283}" type="datetimeFigureOut">
              <a:rPr lang="hr-HR" smtClean="0"/>
              <a:t>6.10.2015.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9A2281CB-B7A0-4A70-A4CC-9E29973BA76C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CD8FD140-8B46-4078-82E2-7F383EE14283}" type="datetimeFigureOut">
              <a:rPr lang="hr-HR" smtClean="0"/>
              <a:t>6.10.2015.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9A2281CB-B7A0-4A70-A4CC-9E29973BA76C}" type="slidenum">
              <a:rPr lang="hr-HR" smtClean="0"/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3" r:id="rId1"/>
    <p:sldLayoutId id="2147484034" r:id="rId2"/>
    <p:sldLayoutId id="2147484035" r:id="rId3"/>
    <p:sldLayoutId id="2147484036" r:id="rId4"/>
    <p:sldLayoutId id="2147484037" r:id="rId5"/>
    <p:sldLayoutId id="2147484038" r:id="rId6"/>
    <p:sldLayoutId id="2147484039" r:id="rId7"/>
    <p:sldLayoutId id="2147484040" r:id="rId8"/>
    <p:sldLayoutId id="2147484041" r:id="rId9"/>
    <p:sldLayoutId id="2147484042" r:id="rId10"/>
    <p:sldLayoutId id="21474840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404664"/>
            <a:ext cx="7772400" cy="1470025"/>
          </a:xfrm>
        </p:spPr>
        <p:txBody>
          <a:bodyPr>
            <a:normAutofit/>
          </a:bodyPr>
          <a:lstStyle/>
          <a:p>
            <a:r>
              <a:rPr lang="hr-HR" sz="4000" dirty="0" smtClean="0"/>
              <a:t>Dom za odrasle osobe Zagreb </a:t>
            </a:r>
            <a:endParaRPr lang="hr-HR" sz="4000" dirty="0"/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204864"/>
            <a:ext cx="3672408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5563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403648" y="1196752"/>
            <a:ext cx="626469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hr-HR" dirty="0"/>
              <a:t>na temelju provedene procjene možemo uočiti da </a:t>
            </a:r>
            <a:r>
              <a:rPr lang="hr-HR" dirty="0" smtClean="0"/>
              <a:t>se s </a:t>
            </a:r>
            <a:r>
              <a:rPr lang="hr-HR" dirty="0"/>
              <a:t>odmakom vremena poboljšala kvaliteta </a:t>
            </a:r>
            <a:r>
              <a:rPr lang="hr-HR" dirty="0" smtClean="0"/>
              <a:t>života gospodina kroz </a:t>
            </a:r>
            <a:r>
              <a:rPr lang="hr-HR" dirty="0"/>
              <a:t>uključivanje i provođenje aktivnosti svakodnevnoga </a:t>
            </a:r>
            <a:r>
              <a:rPr lang="hr-HR" dirty="0" smtClean="0"/>
              <a:t>života</a:t>
            </a:r>
          </a:p>
          <a:p>
            <a:pPr marL="285750" indent="-285750">
              <a:buFontTx/>
              <a:buChar char="-"/>
            </a:pPr>
            <a:r>
              <a:rPr lang="hr-HR" dirty="0" smtClean="0"/>
              <a:t>Tijekom hospitalizacije navedenog korisnika na nadležan CZSS je stigao prijedlog za lišenje poslovne sposobnosti i preporuka za smještaj istoga u za to predviđenu instituciju; nadležna psihijatrica je napisala mišljenje u kojem tvrdi kako ne postoje indikacije za smještaj kao niti za lišenje poslovne sposobnosti budući da uz podršku svaki dan sve više napreduje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89929531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12092478_10206720562046037_1953124952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852488"/>
            <a:ext cx="7200800" cy="515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045990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12053215_10206720559605976_993067916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852488"/>
            <a:ext cx="7272808" cy="515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231923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331640" y="1225689"/>
            <a:ext cx="640871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b="1" dirty="0" smtClean="0"/>
              <a:t>2. S.R.</a:t>
            </a:r>
            <a:r>
              <a:rPr lang="hr-HR" dirty="0" smtClean="0"/>
              <a:t>,</a:t>
            </a:r>
            <a:endParaRPr lang="hr-HR" b="1" dirty="0" smtClean="0"/>
          </a:p>
          <a:p>
            <a:endParaRPr lang="hr-HR" dirty="0"/>
          </a:p>
          <a:p>
            <a:pPr marL="285750" indent="-285750">
              <a:buFontTx/>
              <a:buChar char="-"/>
            </a:pPr>
            <a:r>
              <a:rPr lang="hr-HR" dirty="0" smtClean="0"/>
              <a:t>radno-terapijskom </a:t>
            </a:r>
            <a:r>
              <a:rPr lang="hr-HR" dirty="0"/>
              <a:t>procjenom aktivnosti dnevnoga života dobili smo uvid u kvalitetu </a:t>
            </a:r>
            <a:r>
              <a:rPr lang="hr-HR" dirty="0" smtClean="0"/>
              <a:t>života gospođe S.R. kroz </a:t>
            </a:r>
            <a:r>
              <a:rPr lang="hr-HR" dirty="0"/>
              <a:t>provođenje aktivnosti samozbrinjavanja, produktivnosti i slobodog </a:t>
            </a:r>
            <a:r>
              <a:rPr lang="hr-HR" dirty="0" smtClean="0"/>
              <a:t>vremena</a:t>
            </a:r>
          </a:p>
          <a:p>
            <a:pPr marL="285750" indent="-285750">
              <a:buFontTx/>
              <a:buChar char="-"/>
            </a:pPr>
            <a:r>
              <a:rPr lang="hr-HR" dirty="0" smtClean="0"/>
              <a:t>zbog </a:t>
            </a:r>
            <a:r>
              <a:rPr lang="hr-HR" dirty="0"/>
              <a:t>smanjenog uvida u osobne sposobnosti (niskog samopouzdanja i </a:t>
            </a:r>
            <a:r>
              <a:rPr lang="hr-HR" dirty="0" smtClean="0"/>
              <a:t>straha) gospođa S.R. na </a:t>
            </a:r>
            <a:r>
              <a:rPr lang="hr-HR" dirty="0"/>
              <a:t>početku naših susreta nije obavljala aktivnosti produktivnosti, već bi to za nju odrađivala gerontodomaćica, dok je aktivnosti samozbrinjavanja (provođenje osobne higijene) obavljala uz pomoć njegovatelja</a:t>
            </a:r>
          </a:p>
          <a:p>
            <a:pPr marL="285750" indent="-285750">
              <a:buFontTx/>
              <a:buChar char="-"/>
            </a:pPr>
            <a:r>
              <a:rPr lang="hr-HR" dirty="0" smtClean="0"/>
              <a:t>sagledavajući </a:t>
            </a:r>
            <a:r>
              <a:rPr lang="hr-HR" dirty="0"/>
              <a:t>rezultate možemo uočiti da </a:t>
            </a:r>
            <a:r>
              <a:rPr lang="hr-HR" dirty="0" smtClean="0"/>
              <a:t>se s </a:t>
            </a:r>
            <a:r>
              <a:rPr lang="hr-HR" dirty="0"/>
              <a:t>odmakom </a:t>
            </a:r>
            <a:r>
              <a:rPr lang="hr-HR" dirty="0" smtClean="0"/>
              <a:t>vremena gospođa S.R. uključila </a:t>
            </a:r>
            <a:r>
              <a:rPr lang="hr-HR" dirty="0"/>
              <a:t>u aktivno sudjelovanje kod aktivnosti </a:t>
            </a:r>
            <a:r>
              <a:rPr lang="hr-HR" dirty="0" smtClean="0"/>
              <a:t>produktivnosti - održavanja </a:t>
            </a:r>
            <a:r>
              <a:rPr lang="hr-HR" dirty="0"/>
              <a:t>odjeće, čišćenja, odlaska u kupovinu, upotreba bankomata i održavanje </a:t>
            </a:r>
            <a:r>
              <a:rPr lang="hr-HR" dirty="0" smtClean="0"/>
              <a:t>kućanstva</a:t>
            </a:r>
          </a:p>
        </p:txBody>
      </p:sp>
    </p:spTree>
    <p:extLst>
      <p:ext uri="{BB962C8B-B14F-4D97-AF65-F5344CB8AC3E}">
        <p14:creationId xmlns:p14="http://schemas.microsoft.com/office/powerpoint/2010/main" val="140299274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331640" y="1196752"/>
            <a:ext cx="648072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hr-HR" dirty="0"/>
              <a:t>kroz poticaj </a:t>
            </a:r>
            <a:r>
              <a:rPr lang="hr-HR" dirty="0" smtClean="0"/>
              <a:t>koji gospođa dobiva </a:t>
            </a:r>
            <a:r>
              <a:rPr lang="hr-HR" dirty="0"/>
              <a:t>s naše strane postupno se aktivno uključivala u provođenje aktivnosti uz superviziju/potporu</a:t>
            </a:r>
          </a:p>
          <a:p>
            <a:pPr marL="285750" indent="-285750">
              <a:buFontTx/>
              <a:buChar char="-"/>
            </a:pPr>
            <a:r>
              <a:rPr lang="hr-HR" dirty="0"/>
              <a:t>na temelju navedenog možemo uočiti da se </a:t>
            </a:r>
            <a:r>
              <a:rPr lang="hr-HR" dirty="0" smtClean="0"/>
              <a:t>s odmakom vremena </a:t>
            </a:r>
            <a:r>
              <a:rPr lang="hr-HR" dirty="0"/>
              <a:t>poboljšala kvaliteta </a:t>
            </a:r>
            <a:r>
              <a:rPr lang="hr-HR" dirty="0" smtClean="0"/>
              <a:t>života gospođe kroz </a:t>
            </a:r>
            <a:r>
              <a:rPr lang="hr-HR" dirty="0"/>
              <a:t>uključivanje i provođenje aktivnosti kojom stječe realan uvid u vlastite produktivne sposobnosti</a:t>
            </a:r>
          </a:p>
        </p:txBody>
      </p:sp>
    </p:spTree>
    <p:extLst>
      <p:ext uri="{BB962C8B-B14F-4D97-AF65-F5344CB8AC3E}">
        <p14:creationId xmlns:p14="http://schemas.microsoft.com/office/powerpoint/2010/main" val="95776927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20151005_12465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052736"/>
            <a:ext cx="3096344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20151005_12353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052736"/>
            <a:ext cx="3312368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\Desktop\20151005_13054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501008"/>
            <a:ext cx="3096344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User\Desktop\20151005_13194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501008"/>
            <a:ext cx="3312368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3646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475656" y="1213009"/>
            <a:ext cx="633670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b="1" dirty="0" smtClean="0"/>
              <a:t>3. LJ.B.</a:t>
            </a:r>
            <a:r>
              <a:rPr lang="hr-HR" dirty="0" smtClean="0"/>
              <a:t>,</a:t>
            </a:r>
            <a:endParaRPr lang="hr-HR" b="1" dirty="0" smtClean="0"/>
          </a:p>
          <a:p>
            <a:endParaRPr lang="hr-HR" dirty="0"/>
          </a:p>
          <a:p>
            <a:pPr marL="285750" indent="-285750">
              <a:buFontTx/>
              <a:buChar char="-"/>
            </a:pPr>
            <a:r>
              <a:rPr lang="hr-HR" dirty="0" smtClean="0"/>
              <a:t>provedbom </a:t>
            </a:r>
            <a:r>
              <a:rPr lang="hr-HR" dirty="0"/>
              <a:t>testa za procjenu stupnja dementnog poremećaja ( Mini Mental State Exam) korisnica je ostvarila rezultat 21/30 što sukladno skali bodovanja upućuje na blagu kognitivnu disfunkciju (ponajviše u dijelu kratkoročnog pamćenja, pažnje i </a:t>
            </a:r>
            <a:r>
              <a:rPr lang="hr-HR" dirty="0" smtClean="0"/>
              <a:t>kalkulacije)</a:t>
            </a:r>
            <a:endParaRPr lang="hr-HR" dirty="0"/>
          </a:p>
          <a:p>
            <a:pPr marL="285750" indent="-285750">
              <a:buFontTx/>
              <a:buChar char="-"/>
            </a:pPr>
            <a:r>
              <a:rPr lang="hr-HR" dirty="0" smtClean="0"/>
              <a:t>procjenom </a:t>
            </a:r>
            <a:r>
              <a:rPr lang="hr-HR" dirty="0"/>
              <a:t>aktivnosti dnevnoga života dobili smo uvid u to koliko je potrebna </a:t>
            </a:r>
            <a:r>
              <a:rPr lang="hr-HR" dirty="0" smtClean="0"/>
              <a:t>pomoć gospođi LJ.B. prilikom </a:t>
            </a:r>
            <a:r>
              <a:rPr lang="hr-HR" dirty="0"/>
              <a:t>izvođenja svakodnevnih </a:t>
            </a:r>
            <a:r>
              <a:rPr lang="hr-HR" dirty="0" smtClean="0"/>
              <a:t>aktivnosti - osobne </a:t>
            </a:r>
            <a:r>
              <a:rPr lang="hr-HR" dirty="0"/>
              <a:t>higijene, oblačenja, kućanskih poslova, odlaska u </a:t>
            </a:r>
            <a:r>
              <a:rPr lang="hr-HR" dirty="0" smtClean="0"/>
              <a:t>kupovinu...</a:t>
            </a:r>
          </a:p>
          <a:p>
            <a:pPr marL="285750" indent="-285750">
              <a:buFontTx/>
              <a:buChar char="-"/>
            </a:pPr>
            <a:r>
              <a:rPr lang="hr-HR" dirty="0" smtClean="0"/>
              <a:t>zbog </a:t>
            </a:r>
            <a:r>
              <a:rPr lang="hr-HR" dirty="0"/>
              <a:t>smetnji u pamćenju koje postaju sve češće i javljanju drugih poremećaja kognitivnih sposobnosti dolazi do narušavanja  kvalitete života korisnice u provođenju svakodnevnih </a:t>
            </a:r>
            <a:r>
              <a:rPr lang="hr-HR" dirty="0" smtClean="0"/>
              <a:t>aktivnosti</a:t>
            </a:r>
          </a:p>
          <a:p>
            <a:pPr marL="285750" indent="-285750">
              <a:buFontTx/>
              <a:buChar char="-"/>
            </a:pPr>
            <a:r>
              <a:rPr lang="hr-HR" dirty="0"/>
              <a:t>s</a:t>
            </a:r>
            <a:r>
              <a:rPr lang="hr-HR" dirty="0" smtClean="0"/>
              <a:t>ukladno tome gospođa LJ.B. aktivnosti </a:t>
            </a:r>
            <a:r>
              <a:rPr lang="hr-HR" dirty="0"/>
              <a:t>ne bi provela do kraja (brzo bi izgubila interes, odustala) i preskakala </a:t>
            </a:r>
            <a:r>
              <a:rPr lang="hr-HR" dirty="0" smtClean="0"/>
              <a:t>redoslijed </a:t>
            </a:r>
            <a:r>
              <a:rPr lang="hr-HR" dirty="0"/>
              <a:t>koraka u </a:t>
            </a:r>
            <a:r>
              <a:rPr lang="hr-HR" dirty="0" smtClean="0"/>
              <a:t>izvedbi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94369061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03648" y="1196752"/>
            <a:ext cx="640871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hr-HR" dirty="0"/>
              <a:t>kako </a:t>
            </a:r>
            <a:r>
              <a:rPr lang="hr-HR" dirty="0" smtClean="0"/>
              <a:t>bismo </a:t>
            </a:r>
            <a:r>
              <a:rPr lang="hr-HR" dirty="0"/>
              <a:t>olakšali izvođenje svakodnevnih </a:t>
            </a:r>
            <a:r>
              <a:rPr lang="hr-HR" dirty="0" smtClean="0"/>
              <a:t>aktivnosti gospođi LJ.B. smo </a:t>
            </a:r>
            <a:r>
              <a:rPr lang="hr-HR" dirty="0"/>
              <a:t>pomogli kod izrade kalendara s upisanim planovima, uputama za upotrebu i provođenja aktivnosti po </a:t>
            </a:r>
            <a:r>
              <a:rPr lang="hr-HR" dirty="0" smtClean="0"/>
              <a:t>koracima</a:t>
            </a:r>
          </a:p>
          <a:p>
            <a:pPr marL="285750" indent="-285750">
              <a:buFontTx/>
              <a:buChar char="-"/>
            </a:pPr>
            <a:r>
              <a:rPr lang="hr-HR" dirty="0"/>
              <a:t>d</a:t>
            </a:r>
            <a:r>
              <a:rPr lang="hr-HR" dirty="0" smtClean="0"/>
              <a:t>a </a:t>
            </a:r>
            <a:r>
              <a:rPr lang="hr-HR" dirty="0"/>
              <a:t>usporimo tijek bolesti tijekom susreta </a:t>
            </a:r>
            <a:r>
              <a:rPr lang="hr-HR" dirty="0" smtClean="0"/>
              <a:t>s gospođom LJ.B. provodili smo vježbe </a:t>
            </a:r>
            <a:r>
              <a:rPr lang="hr-HR" dirty="0"/>
              <a:t>pamćenja (kroz razne asocijativne upitnike, testove, riješavanje križaljki, čitanjem i </a:t>
            </a:r>
            <a:r>
              <a:rPr lang="hr-HR" dirty="0" smtClean="0"/>
              <a:t>pisanjem)</a:t>
            </a:r>
          </a:p>
          <a:p>
            <a:pPr marL="285750" indent="-285750">
              <a:buFontTx/>
              <a:buChar char="-"/>
            </a:pPr>
            <a:r>
              <a:rPr lang="hr-HR" dirty="0"/>
              <a:t>p</a:t>
            </a:r>
            <a:r>
              <a:rPr lang="hr-HR" dirty="0" smtClean="0"/>
              <a:t>robudili </a:t>
            </a:r>
            <a:r>
              <a:rPr lang="hr-HR" dirty="0"/>
              <a:t>smo nove interese i hobije </a:t>
            </a:r>
            <a:r>
              <a:rPr lang="hr-HR" dirty="0" smtClean="0"/>
              <a:t>koje gospođa LJ.B. prije </a:t>
            </a:r>
            <a:r>
              <a:rPr lang="hr-HR" dirty="0"/>
              <a:t>naših susreta nije provodila (izrada nakita, igranje društvenih igara</a:t>
            </a:r>
            <a:r>
              <a:rPr lang="hr-HR" dirty="0" smtClean="0"/>
              <a:t>)</a:t>
            </a:r>
          </a:p>
          <a:p>
            <a:pPr marL="285750" indent="-285750">
              <a:buFontTx/>
              <a:buChar char="-"/>
            </a:pPr>
            <a:r>
              <a:rPr lang="hr-HR" dirty="0" smtClean="0"/>
              <a:t>kroz </a:t>
            </a:r>
            <a:r>
              <a:rPr lang="hr-HR" dirty="0"/>
              <a:t>susrete veliku podršku i potporu pružili smo i </a:t>
            </a:r>
            <a:r>
              <a:rPr lang="hr-HR" dirty="0" smtClean="0"/>
              <a:t>suprugu gospođe, </a:t>
            </a:r>
            <a:r>
              <a:rPr lang="hr-HR" dirty="0"/>
              <a:t>koji je bio vidljivo iscrpljen od nastale </a:t>
            </a:r>
            <a:r>
              <a:rPr lang="hr-HR" dirty="0" smtClean="0"/>
              <a:t>situacije</a:t>
            </a:r>
          </a:p>
          <a:p>
            <a:pPr marL="285750" indent="-285750">
              <a:buFontTx/>
              <a:buChar char="-"/>
            </a:pPr>
            <a:r>
              <a:rPr lang="hr-HR" dirty="0" smtClean="0"/>
              <a:t>u </a:t>
            </a:r>
            <a:r>
              <a:rPr lang="hr-HR" dirty="0"/>
              <a:t>razgovoru sa suprugom dobili smo uvid u to koliko cijela obitelj postaje sve iscrpljenija, koliko im je potrebno beskrajno strpljenje, </a:t>
            </a:r>
            <a:r>
              <a:rPr lang="hr-HR" dirty="0" smtClean="0"/>
              <a:t>razumijevanje </a:t>
            </a:r>
            <a:r>
              <a:rPr lang="hr-HR" dirty="0"/>
              <a:t>i </a:t>
            </a:r>
            <a:r>
              <a:rPr lang="hr-HR" dirty="0" smtClean="0"/>
              <a:t>podrška</a:t>
            </a:r>
          </a:p>
        </p:txBody>
      </p:sp>
    </p:spTree>
    <p:extLst>
      <p:ext uri="{BB962C8B-B14F-4D97-AF65-F5344CB8AC3E}">
        <p14:creationId xmlns:p14="http://schemas.microsoft.com/office/powerpoint/2010/main" val="338394475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31640" y="1124744"/>
            <a:ext cx="648072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hr-HR" dirty="0"/>
              <a:t>savjetovali smo ga na koji način može olakšati svakodnevni život supruge i sebe, pomažući joj u održavanju svakodnevne rutine, aktivnosti i društvenih kontakta.</a:t>
            </a:r>
          </a:p>
          <a:p>
            <a:pPr marL="285750" indent="-285750">
              <a:buFontTx/>
              <a:buChar char="-"/>
            </a:pPr>
            <a:r>
              <a:rPr lang="hr-HR" dirty="0" smtClean="0"/>
              <a:t>supruga </a:t>
            </a:r>
            <a:r>
              <a:rPr lang="hr-HR" dirty="0"/>
              <a:t>korisnice uputili smo na Hrvatsku udrugu za Alzheimerovu bolest koja održava savjetovališta i pruža pomoć obiteljima </a:t>
            </a:r>
            <a:r>
              <a:rPr lang="hr-HR" dirty="0" smtClean="0"/>
              <a:t>oboljelih članova</a:t>
            </a:r>
          </a:p>
          <a:p>
            <a:pPr marL="285750" indent="-285750">
              <a:buFontTx/>
              <a:buChar char="-"/>
            </a:pPr>
            <a:r>
              <a:rPr lang="hr-HR" dirty="0"/>
              <a:t>k</a:t>
            </a:r>
            <a:r>
              <a:rPr lang="hr-HR" dirty="0" smtClean="0"/>
              <a:t>ako </a:t>
            </a:r>
            <a:r>
              <a:rPr lang="hr-HR" dirty="0"/>
              <a:t>bi </a:t>
            </a:r>
            <a:r>
              <a:rPr lang="hr-HR" dirty="0" smtClean="0"/>
              <a:t>supružnike što </a:t>
            </a:r>
            <a:r>
              <a:rPr lang="hr-HR" dirty="0"/>
              <a:t>bolje upoznali s Alzheimerovom bolesti odveli smo ih u obilazak dnevnog boravka u sklopu Doma za starije i nemoćne Sv. Josip, da se ukratko upoznaju s radom dnevnog boravka te aktivnostima koje se tamo </a:t>
            </a:r>
            <a:r>
              <a:rPr lang="hr-HR" dirty="0" smtClean="0"/>
              <a:t>provode</a:t>
            </a:r>
          </a:p>
          <a:p>
            <a:pPr marL="285750" indent="-285750">
              <a:buFontTx/>
              <a:buChar char="-"/>
            </a:pPr>
            <a:r>
              <a:rPr lang="hr-HR" dirty="0" smtClean="0"/>
              <a:t>zbog </a:t>
            </a:r>
            <a:r>
              <a:rPr lang="hr-HR" dirty="0"/>
              <a:t>pogoršanja tijeka bolesti </a:t>
            </a:r>
            <a:r>
              <a:rPr lang="hr-HR" dirty="0" smtClean="0"/>
              <a:t>kod gospođe i </a:t>
            </a:r>
            <a:r>
              <a:rPr lang="hr-HR" dirty="0"/>
              <a:t>sve </a:t>
            </a:r>
            <a:r>
              <a:rPr lang="hr-HR" dirty="0" smtClean="0"/>
              <a:t>teže obiteljske situacijie te da se izbjegne </a:t>
            </a:r>
            <a:r>
              <a:rPr lang="hr-HR" dirty="0"/>
              <a:t>mogućnost </a:t>
            </a:r>
            <a:r>
              <a:rPr lang="hr-HR" dirty="0" smtClean="0"/>
              <a:t>smještaja gospođe u ustanovu te da što dulje ostane u </a:t>
            </a:r>
            <a:r>
              <a:rPr lang="hr-HR" dirty="0"/>
              <a:t>obiteljskom okruženju savjetovali smo ih da </a:t>
            </a:r>
            <a:r>
              <a:rPr lang="hr-HR" dirty="0" smtClean="0"/>
              <a:t>se gospođa uključi </a:t>
            </a:r>
            <a:r>
              <a:rPr lang="hr-HR" dirty="0"/>
              <a:t>u Dnevni boravak u sklopu </a:t>
            </a:r>
            <a:r>
              <a:rPr lang="hr-HR" dirty="0" smtClean="0"/>
              <a:t>BP Sv</a:t>
            </a:r>
            <a:r>
              <a:rPr lang="hr-HR" dirty="0"/>
              <a:t>. Ivan (u koji </a:t>
            </a:r>
            <a:r>
              <a:rPr lang="hr-HR" dirty="0" smtClean="0"/>
              <a:t>svakodnevno odlazi unazad </a:t>
            </a:r>
            <a:r>
              <a:rPr lang="hr-HR" dirty="0"/>
              <a:t>mjesec dana)</a:t>
            </a:r>
          </a:p>
        </p:txBody>
      </p:sp>
    </p:spTree>
    <p:extLst>
      <p:ext uri="{BB962C8B-B14F-4D97-AF65-F5344CB8AC3E}">
        <p14:creationId xmlns:p14="http://schemas.microsoft.com/office/powerpoint/2010/main" val="26912586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75656" y="1196752"/>
            <a:ext cx="640871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 smtClean="0"/>
              <a:t>4. S.J.</a:t>
            </a:r>
            <a:r>
              <a:rPr lang="hr-HR" dirty="0" smtClean="0"/>
              <a:t>, 1990. godište</a:t>
            </a:r>
          </a:p>
          <a:p>
            <a:endParaRPr lang="hr-HR" dirty="0" smtClean="0"/>
          </a:p>
          <a:p>
            <a:pPr marL="285750" indent="-285750">
              <a:buFontTx/>
              <a:buChar char="-"/>
            </a:pPr>
            <a:r>
              <a:rPr lang="hr-HR" dirty="0" smtClean="0"/>
              <a:t>kroz </a:t>
            </a:r>
            <a:r>
              <a:rPr lang="hr-HR" dirty="0"/>
              <a:t>skalu funkcioniranja identificirana su problemska </a:t>
            </a:r>
            <a:r>
              <a:rPr lang="hr-HR" dirty="0" smtClean="0"/>
              <a:t>područja kod gospodina S.J.:</a:t>
            </a:r>
          </a:p>
          <a:p>
            <a:pPr marL="342900" indent="-342900">
              <a:buAutoNum type="arabicPeriod"/>
            </a:pPr>
            <a:r>
              <a:rPr lang="hr-HR" dirty="0" smtClean="0"/>
              <a:t>poteškoće </a:t>
            </a:r>
            <a:r>
              <a:rPr lang="hr-HR" dirty="0"/>
              <a:t>u osjećajima (problem kod optimističnog gledanje na svijet i budućnost, sigurnosti u sebe), </a:t>
            </a:r>
            <a:endParaRPr lang="hr-HR" dirty="0" smtClean="0"/>
          </a:p>
          <a:p>
            <a:pPr marL="342900" indent="-342900">
              <a:buAutoNum type="arabicPeriod"/>
            </a:pPr>
            <a:r>
              <a:rPr lang="hr-HR" dirty="0" smtClean="0"/>
              <a:t>samokontroli </a:t>
            </a:r>
            <a:r>
              <a:rPr lang="hr-HR" dirty="0"/>
              <a:t>(pasivnost umjesto asertivnosti</a:t>
            </a:r>
            <a:r>
              <a:rPr lang="hr-HR" dirty="0" smtClean="0"/>
              <a:t>), </a:t>
            </a:r>
          </a:p>
          <a:p>
            <a:pPr marL="342900" indent="-342900">
              <a:buAutoNum type="arabicPeriod"/>
            </a:pPr>
            <a:r>
              <a:rPr lang="hr-HR" dirty="0" smtClean="0"/>
              <a:t>odnosima </a:t>
            </a:r>
            <a:r>
              <a:rPr lang="hr-HR" dirty="0"/>
              <a:t>(teškoće sa ostvarivanjem socijalnih kontakata, poteškoće s intimnošću – u odnosu s bliskim osobama, izbjegavanje socijalnih kontakata s drugim ljudima i problem s prekidanjem odnosa), </a:t>
            </a:r>
            <a:endParaRPr lang="hr-HR" dirty="0" smtClean="0"/>
          </a:p>
          <a:p>
            <a:pPr marL="342900" indent="-342900">
              <a:buAutoNum type="arabicPeriod"/>
            </a:pPr>
            <a:r>
              <a:rPr lang="hr-HR" dirty="0" smtClean="0"/>
              <a:t>poslom </a:t>
            </a:r>
            <a:r>
              <a:rPr lang="hr-HR" dirty="0"/>
              <a:t>(poteškoće pri traženju zaposlenja) i </a:t>
            </a:r>
            <a:endParaRPr lang="hr-HR" dirty="0" smtClean="0"/>
          </a:p>
          <a:p>
            <a:pPr marL="342900" indent="-342900">
              <a:buAutoNum type="arabicPeriod"/>
            </a:pPr>
            <a:r>
              <a:rPr lang="hr-HR" dirty="0" smtClean="0"/>
              <a:t>potporom </a:t>
            </a:r>
            <a:r>
              <a:rPr lang="hr-HR" dirty="0"/>
              <a:t>(nema nikakvu grupu podrške</a:t>
            </a:r>
            <a:r>
              <a:rPr lang="hr-HR" dirty="0" smtClean="0"/>
              <a:t>)</a:t>
            </a:r>
            <a:endParaRPr lang="hr-HR" dirty="0"/>
          </a:p>
          <a:p>
            <a:endParaRPr lang="hr-HR" dirty="0" smtClean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8535762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03648" y="5589240"/>
            <a:ext cx="58744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dirty="0" smtClean="0"/>
              <a:t>Marijo Vrdoljak, Melita Vrdoljak, Josipa Kamenečki Leljak , </a:t>
            </a:r>
          </a:p>
          <a:p>
            <a:r>
              <a:rPr lang="hr-HR" dirty="0" smtClean="0"/>
              <a:t>Danica Jurina i Željka Butorac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7513" y="980728"/>
            <a:ext cx="5767387" cy="174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1892" y="3068960"/>
            <a:ext cx="2444750" cy="2292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68443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87624" y="1124744"/>
            <a:ext cx="655272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hr-HR" dirty="0" smtClean="0"/>
              <a:t>gospodin S.J. vrijeme </a:t>
            </a:r>
            <a:r>
              <a:rPr lang="hr-HR" dirty="0"/>
              <a:t>uglavnom provodi kod kuće, </a:t>
            </a:r>
            <a:r>
              <a:rPr lang="hr-HR" dirty="0" smtClean="0"/>
              <a:t>igrajući se </a:t>
            </a:r>
            <a:r>
              <a:rPr lang="hr-HR" dirty="0"/>
              <a:t>na </a:t>
            </a:r>
            <a:r>
              <a:rPr lang="hr-HR" dirty="0" smtClean="0"/>
              <a:t>računalu, ponekad </a:t>
            </a:r>
            <a:r>
              <a:rPr lang="hr-HR" dirty="0"/>
              <a:t>se nađe sa </a:t>
            </a:r>
            <a:r>
              <a:rPr lang="hr-HR" dirty="0" smtClean="0"/>
              <a:t>društvom, </a:t>
            </a:r>
            <a:r>
              <a:rPr lang="hr-HR" dirty="0"/>
              <a:t>ali ne često </a:t>
            </a:r>
            <a:endParaRPr lang="hr-HR" dirty="0" smtClean="0"/>
          </a:p>
          <a:p>
            <a:pPr marL="285750" indent="-285750">
              <a:buFontTx/>
              <a:buChar char="-"/>
            </a:pPr>
            <a:r>
              <a:rPr lang="hr-HR" dirty="0"/>
              <a:t>želi raditi i voditi normalan život, ojačati samopouzdanje, steći </a:t>
            </a:r>
            <a:r>
              <a:rPr lang="hr-HR" dirty="0" smtClean="0"/>
              <a:t>iskustvo (osobito u kuhanju jer to obožava)</a:t>
            </a:r>
          </a:p>
          <a:p>
            <a:pPr marL="285750" indent="-285750">
              <a:buFontTx/>
              <a:buChar char="-"/>
            </a:pPr>
            <a:r>
              <a:rPr lang="hr-HR" dirty="0" smtClean="0"/>
              <a:t>S.J. smo </a:t>
            </a:r>
            <a:r>
              <a:rPr lang="hr-HR" dirty="0"/>
              <a:t>potom dali  Rosenbergovu skalu samopoštovanja (Rosemberg self esteem scale) koja se sastoji iz više tvrdnji (njih 10) za koje korisnik treba navesti u kojoj mjeri se slaže s istima (potpuno se slaže, djelomično se slaže ili se ne slaže</a:t>
            </a:r>
            <a:r>
              <a:rPr lang="hr-HR" dirty="0" smtClean="0"/>
              <a:t>)</a:t>
            </a:r>
          </a:p>
          <a:p>
            <a:pPr marL="285750" indent="-285750">
              <a:buFontTx/>
              <a:buChar char="-"/>
            </a:pPr>
            <a:r>
              <a:rPr lang="hr-HR" dirty="0"/>
              <a:t>o</a:t>
            </a:r>
            <a:r>
              <a:rPr lang="hr-HR" dirty="0" smtClean="0"/>
              <a:t>vo smo </a:t>
            </a:r>
            <a:r>
              <a:rPr lang="hr-HR" dirty="0"/>
              <a:t>kao </a:t>
            </a:r>
            <a:r>
              <a:rPr lang="hr-HR" dirty="0" smtClean="0"/>
              <a:t>metodu </a:t>
            </a:r>
            <a:r>
              <a:rPr lang="hr-HR" dirty="0"/>
              <a:t>procjene </a:t>
            </a:r>
            <a:r>
              <a:rPr lang="hr-HR" dirty="0" smtClean="0"/>
              <a:t>uzeli </a:t>
            </a:r>
            <a:r>
              <a:rPr lang="hr-HR" dirty="0"/>
              <a:t>kako bismo imali uvid u razinu samopoštovanja osobe te utvrdili </a:t>
            </a:r>
            <a:r>
              <a:rPr lang="hr-HR" dirty="0" smtClean="0"/>
              <a:t>hoće li </a:t>
            </a:r>
            <a:r>
              <a:rPr lang="hr-HR" dirty="0"/>
              <a:t>se, po proteku vremena i rada </a:t>
            </a:r>
            <a:r>
              <a:rPr lang="hr-HR" dirty="0" smtClean="0"/>
              <a:t>s gospodinom S.J. povećati </a:t>
            </a:r>
            <a:r>
              <a:rPr lang="hr-HR" dirty="0"/>
              <a:t>razina </a:t>
            </a:r>
            <a:r>
              <a:rPr lang="hr-HR" dirty="0" smtClean="0"/>
              <a:t>samopoštovanja</a:t>
            </a:r>
          </a:p>
          <a:p>
            <a:pPr marL="285750" indent="-285750">
              <a:buFontTx/>
              <a:buChar char="-"/>
            </a:pPr>
            <a:r>
              <a:rPr lang="hr-HR" dirty="0" smtClean="0"/>
              <a:t>razgovarali </a:t>
            </a:r>
            <a:r>
              <a:rPr lang="hr-HR" dirty="0"/>
              <a:t>smo o asertivnosti navodeći primjere iz stvarnog života te utvrđivali u kojoj mjeri je ista područje problema za </a:t>
            </a:r>
            <a:r>
              <a:rPr lang="hr-HR" dirty="0" smtClean="0"/>
              <a:t>gospodina S.J. </a:t>
            </a:r>
            <a:endParaRPr lang="hr-HR" dirty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7326484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8674" y="1196752"/>
            <a:ext cx="6361678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hr-HR" dirty="0" smtClean="0"/>
              <a:t>iz </a:t>
            </a:r>
            <a:r>
              <a:rPr lang="hr-HR" dirty="0"/>
              <a:t>razgovora je razvidno da gospodin S.J. nema puno prilika vježbati svoju asertivnost (ne radi, nema puno socijalnih kontakata), no usvojio je pojam te smatra da bi se u većini situacija koje smo navodili ponašao upravo tako, tj. </a:t>
            </a:r>
            <a:r>
              <a:rPr lang="hr-HR" dirty="0" smtClean="0"/>
              <a:t>asertivno</a:t>
            </a:r>
          </a:p>
          <a:p>
            <a:pPr marL="285750" indent="-285750">
              <a:buFontTx/>
              <a:buChar char="-"/>
            </a:pPr>
            <a:r>
              <a:rPr lang="hr-HR" dirty="0"/>
              <a:t>g</a:t>
            </a:r>
            <a:r>
              <a:rPr lang="hr-HR" dirty="0" smtClean="0"/>
              <a:t>ospodin S.J. </a:t>
            </a:r>
            <a:r>
              <a:rPr lang="hr-HR" dirty="0"/>
              <a:t>i</a:t>
            </a:r>
            <a:r>
              <a:rPr lang="hr-HR" dirty="0" smtClean="0"/>
              <a:t>zrazio je želju da bi htio završiti neki tečaj ili školu kuharstva, obzirom da ima završenu samo osnovnu školu to mu predstavlja problem jer se smatra „manje vrijednim”</a:t>
            </a:r>
          </a:p>
          <a:p>
            <a:pPr marL="285750" indent="-285750">
              <a:buFontTx/>
              <a:buChar char="-"/>
            </a:pPr>
            <a:r>
              <a:rPr lang="hr-HR" dirty="0"/>
              <a:t>dogovorili smo se da ćemo kontaktirati Pučko otvoreno učilište kako bismo dobili točne informacije o osposobljavanju za osnovne poslove u </a:t>
            </a:r>
            <a:r>
              <a:rPr lang="hr-HR" dirty="0" smtClean="0"/>
              <a:t>kuharstvu</a:t>
            </a:r>
            <a:endParaRPr lang="hr-HR" dirty="0"/>
          </a:p>
          <a:p>
            <a:pPr marL="285750" indent="-285750">
              <a:buFontTx/>
              <a:buChar char="-"/>
            </a:pPr>
            <a:r>
              <a:rPr lang="hr-HR" dirty="0" smtClean="0"/>
              <a:t>gospodina S.J. smo </a:t>
            </a:r>
            <a:r>
              <a:rPr lang="hr-HR" dirty="0"/>
              <a:t>obavijestili da smo kontaktirali Pučko otvoreno učilište glede osposobljavanja za pomoćnog kuhara i objasnili </a:t>
            </a:r>
            <a:r>
              <a:rPr lang="hr-HR" dirty="0" smtClean="0"/>
              <a:t>mu </a:t>
            </a:r>
            <a:r>
              <a:rPr lang="hr-HR" dirty="0"/>
              <a:t>cijelu proceduru upisa, prekvalifikacije, plaćanja i </a:t>
            </a:r>
            <a:r>
              <a:rPr lang="hr-HR" dirty="0" smtClean="0"/>
              <a:t>nastave, </a:t>
            </a:r>
            <a:r>
              <a:rPr lang="hr-HR" dirty="0"/>
              <a:t>s čim se on </a:t>
            </a:r>
            <a:r>
              <a:rPr lang="hr-HR" dirty="0" smtClean="0"/>
              <a:t>složio </a:t>
            </a:r>
            <a:r>
              <a:rPr lang="hr-HR" dirty="0"/>
              <a:t>i </a:t>
            </a:r>
            <a:r>
              <a:rPr lang="hr-HR" dirty="0" smtClean="0"/>
              <a:t>zainteresiran je</a:t>
            </a:r>
          </a:p>
          <a:p>
            <a:pPr marL="285750" indent="-285750">
              <a:buFontTx/>
              <a:buChar char="-"/>
            </a:pPr>
            <a:r>
              <a:rPr lang="hr-HR" dirty="0" smtClean="0"/>
              <a:t>također </a:t>
            </a:r>
            <a:r>
              <a:rPr lang="hr-HR" dirty="0"/>
              <a:t>smo razgovarali o mogućnosti volontiranja u našoj Ustanovi </a:t>
            </a:r>
            <a:r>
              <a:rPr lang="hr-HR" dirty="0" smtClean="0"/>
              <a:t>što ga je također zainteresiralo</a:t>
            </a:r>
            <a:endParaRPr lang="hr-HR" dirty="0"/>
          </a:p>
          <a:p>
            <a:pPr marL="285750" indent="-285750">
              <a:buFontTx/>
              <a:buChar char="-"/>
            </a:pPr>
            <a:endParaRPr lang="hr-HR" dirty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8864545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09401" y="1340768"/>
            <a:ext cx="655272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hr-HR" dirty="0" smtClean="0"/>
              <a:t>gospodin S.J. obavio je sanitarni pregled, ishodovao sanitarnu iskaznicu i u 7. mjesecu počeo sa volontiranjem</a:t>
            </a:r>
          </a:p>
          <a:p>
            <a:pPr marL="285750" indent="-285750">
              <a:buFontTx/>
              <a:buChar char="-"/>
            </a:pPr>
            <a:r>
              <a:rPr lang="hr-HR" dirty="0"/>
              <a:t>n</a:t>
            </a:r>
            <a:r>
              <a:rPr lang="hr-HR" dirty="0" smtClean="0"/>
              <a:t>akon toga sa gospodinom S.J. obavili smo niz procedura vezanih za upis na tečej za kuhara na Pučkom otvorenom učilištu (od liječnice opće prakse, gospođe na učilištu...)</a:t>
            </a:r>
          </a:p>
          <a:p>
            <a:pPr marL="285750" indent="-285750">
              <a:buFontTx/>
              <a:buChar char="-"/>
            </a:pPr>
            <a:r>
              <a:rPr lang="hr-HR" dirty="0" smtClean="0"/>
              <a:t>u 9. mjesecu ove godine gospodin S.J. </a:t>
            </a:r>
            <a:r>
              <a:rPr lang="hr-HR" dirty="0"/>
              <a:t>z</a:t>
            </a:r>
            <a:r>
              <a:rPr lang="hr-HR" dirty="0" smtClean="0"/>
              <a:t>apočeo je sa svojim tečajem što je uvelike pridonjelo njegovom podizanju razine samopouzdanja jer se osjeća ponosno što se školuju i stejče iskustvo volontirajuću</a:t>
            </a:r>
          </a:p>
          <a:p>
            <a:pPr marL="285750" indent="-285750">
              <a:buFontTx/>
              <a:buChar char="-"/>
            </a:pPr>
            <a:endParaRPr lang="hr-HR" dirty="0" smtClean="0"/>
          </a:p>
          <a:p>
            <a:pPr marL="285750" indent="-285750">
              <a:buFontTx/>
              <a:buChar char="-"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6806471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03648" y="1268760"/>
            <a:ext cx="6336704" cy="44012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hr-HR" sz="20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RASPRAVA:</a:t>
            </a:r>
          </a:p>
          <a:p>
            <a:endParaRPr lang="hr-HR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285750" indent="-285750">
              <a:buFontTx/>
              <a:buChar char="-"/>
            </a:pPr>
            <a:r>
              <a:rPr lang="hr-HR" sz="2000" dirty="0"/>
              <a:t>u</a:t>
            </a:r>
            <a:r>
              <a:rPr lang="hr-HR" sz="2000" dirty="0" smtClean="0"/>
              <a:t> sklopu projekta Doma za odrasle osobe Zagreb u suradnji s Gradom Zagrebom započeli smo sa pružanjem psihosocijalne podrške i rehabilitacije</a:t>
            </a:r>
          </a:p>
          <a:p>
            <a:pPr marL="285750" indent="-285750">
              <a:buFontTx/>
              <a:buChar char="-"/>
            </a:pPr>
            <a:r>
              <a:rPr lang="hr-HR" sz="2000" dirty="0"/>
              <a:t>d</a:t>
            </a:r>
            <a:r>
              <a:rPr lang="hr-HR" sz="2000" dirty="0" smtClean="0"/>
              <a:t>ana 30.01.2015. godine pristustvovali smo edukaciji u PB Vrapču o provođenju pružanja usluge od strane prof. Slađane Štrkalj Ivezić</a:t>
            </a:r>
          </a:p>
          <a:p>
            <a:pPr marL="285750" indent="-285750">
              <a:buFontTx/>
              <a:buChar char="-"/>
            </a:pPr>
            <a:r>
              <a:rPr lang="hr-HR" sz="2000" dirty="0"/>
              <a:t>o</a:t>
            </a:r>
            <a:r>
              <a:rPr lang="hr-HR" sz="2000" dirty="0" smtClean="0"/>
              <a:t>rganiziran je sastanak ravnatelja sa voditeljima Centra za socijalnu skrb Zagreb, Podružnicama Črnomerec i Susedgrad koji su upoznati sa Projektom</a:t>
            </a:r>
          </a:p>
          <a:p>
            <a:pPr marL="285750" indent="-285750">
              <a:buFontTx/>
              <a:buChar char="-"/>
            </a:pPr>
            <a:r>
              <a:rPr lang="hr-HR" sz="2000" dirty="0"/>
              <a:t>t</a:t>
            </a:r>
            <a:r>
              <a:rPr lang="hr-HR" sz="2000" dirty="0" smtClean="0"/>
              <a:t>ijekom mjeseca veljače socijalni radnici navedenih Podružnica kontaktirali su potrebite osobe te članove njihovih obitelji za pružanje usluge PPR-a</a:t>
            </a:r>
          </a:p>
        </p:txBody>
      </p:sp>
    </p:spTree>
    <p:extLst>
      <p:ext uri="{BB962C8B-B14F-4D97-AF65-F5344CB8AC3E}">
        <p14:creationId xmlns:p14="http://schemas.microsoft.com/office/powerpoint/2010/main" val="172165116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31641" y="1196752"/>
            <a:ext cx="655272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hr-HR" dirty="0"/>
              <a:t>p</a:t>
            </a:r>
            <a:r>
              <a:rPr lang="hr-HR" dirty="0" smtClean="0"/>
              <a:t>očetkom mjeseca ožujka dostavljen je popis o potrebitim osobama te su obavljeni prvi inicijalni razgovori</a:t>
            </a:r>
          </a:p>
          <a:p>
            <a:pPr marL="285750" indent="-285750">
              <a:buFontTx/>
              <a:buChar char="-"/>
            </a:pPr>
            <a:r>
              <a:rPr lang="hr-HR" dirty="0"/>
              <a:t>n</a:t>
            </a:r>
            <a:r>
              <a:rPr lang="hr-HR" dirty="0" smtClean="0"/>
              <a:t>akon prvih susreta odnosno rada sa korisnicima prisustvovali smo savjetovanju u PB Vrapču sa profesoricom Ivezić o problemima i situacijama sa kojima smo se susreli prilikom pružanja usluge PPR-a</a:t>
            </a:r>
          </a:p>
          <a:p>
            <a:pPr marL="285750" indent="-285750">
              <a:buFontTx/>
              <a:buChar char="-"/>
            </a:pPr>
            <a:r>
              <a:rPr lang="hr-HR" dirty="0" smtClean="0"/>
              <a:t>PPR pružamo u obitelji korisnika dva puta tjedno ali također uključuje i rad sa članovima obitelji</a:t>
            </a:r>
          </a:p>
          <a:p>
            <a:pPr marL="285750" indent="-285750">
              <a:buFontTx/>
              <a:buChar char="-"/>
            </a:pPr>
            <a:r>
              <a:rPr lang="hr-HR" dirty="0"/>
              <a:t>u</a:t>
            </a:r>
            <a:r>
              <a:rPr lang="hr-HR" dirty="0" smtClean="0"/>
              <a:t> svrhu što boljeg pružanja usluge surađujemo i sa ostalim institucijama (CZSS, HZZO, dr. </a:t>
            </a:r>
            <a:r>
              <a:rPr lang="hr-HR" dirty="0"/>
              <a:t>o</a:t>
            </a:r>
            <a:r>
              <a:rPr lang="hr-HR" dirty="0" smtClean="0"/>
              <a:t>pće prakse, nadležnim liječnikom psihijatrom...)</a:t>
            </a:r>
          </a:p>
          <a:p>
            <a:pPr marL="285750" indent="-285750">
              <a:buFontTx/>
              <a:buChar char="-"/>
            </a:pPr>
            <a:r>
              <a:rPr lang="hr-HR" dirty="0" smtClean="0"/>
              <a:t>pokazalo </a:t>
            </a:r>
            <a:r>
              <a:rPr lang="hr-HR" dirty="0"/>
              <a:t>se da su korisnici </a:t>
            </a:r>
            <a:r>
              <a:rPr lang="hr-HR" dirty="0" smtClean="0"/>
              <a:t>PPR-a </a:t>
            </a:r>
            <a:r>
              <a:rPr lang="hr-HR" dirty="0"/>
              <a:t>zadovoljni pruženom </a:t>
            </a:r>
            <a:r>
              <a:rPr lang="hr-HR" dirty="0" smtClean="0"/>
              <a:t>uslugom (do rezultata smo došli evaluacijskim upitnikom)</a:t>
            </a:r>
          </a:p>
          <a:p>
            <a:pPr marL="285750" indent="-285750">
              <a:buFontTx/>
              <a:buChar char="-"/>
            </a:pPr>
            <a:r>
              <a:rPr lang="hr-HR" dirty="0" smtClean="0"/>
              <a:t>kolege u Centrima zainteresirani su za naš projekt te nam preporučuju sve više korisnika, ali obzirom na manjak stručnih kadrova nažalost svi ne mogu biti uključeni u isti </a:t>
            </a:r>
            <a:endParaRPr lang="hr-HR" dirty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955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niOkvir 5"/>
          <p:cNvSpPr txBox="1"/>
          <p:nvPr/>
        </p:nvSpPr>
        <p:spPr>
          <a:xfrm>
            <a:off x="1763689" y="1772816"/>
            <a:ext cx="5688631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ZAKLJUČCI:</a:t>
            </a:r>
          </a:p>
          <a:p>
            <a:endParaRPr lang="hr-HR" sz="20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r>
              <a:rPr lang="hr-HR" dirty="0" smtClean="0"/>
              <a:t>Vjerujemo </a:t>
            </a:r>
            <a:r>
              <a:rPr lang="hr-HR" dirty="0"/>
              <a:t>da </a:t>
            </a:r>
            <a:r>
              <a:rPr lang="hr-HR" dirty="0" smtClean="0"/>
              <a:t>će </a:t>
            </a:r>
            <a:r>
              <a:rPr lang="hr-HR" dirty="0"/>
              <a:t>prikazani pozitivni rezultati projekta potaknuli razvoj ovakvih </a:t>
            </a:r>
            <a:r>
              <a:rPr lang="hr-HR" dirty="0" smtClean="0"/>
              <a:t>usluga i </a:t>
            </a:r>
            <a:r>
              <a:rPr lang="hr-HR" dirty="0"/>
              <a:t>izvan grada Zagreba, kao i da će važnost pružanja ovakvih oblika usluga u zajednici biti prepoznata na svim razinama te da ćemo probuditi interes kako bi projektne aktivnosti prerasle u redovne usluge sustava socijalne </a:t>
            </a:r>
            <a:r>
              <a:rPr lang="hr-HR" dirty="0" smtClean="0"/>
              <a:t>skrbi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68499894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niOkvir 1"/>
          <p:cNvSpPr txBox="1"/>
          <p:nvPr/>
        </p:nvSpPr>
        <p:spPr>
          <a:xfrm>
            <a:off x="971600" y="2060848"/>
            <a:ext cx="7200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4000" dirty="0" smtClean="0"/>
              <a:t>„ŽIVIMO ŽIVOT KAO I SVI DRUGI!”</a:t>
            </a:r>
            <a:endParaRPr lang="hr-HR" sz="4000" dirty="0"/>
          </a:p>
        </p:txBody>
      </p:sp>
      <p:sp>
        <p:nvSpPr>
          <p:cNvPr id="4" name="Nasmiješeno lice 3"/>
          <p:cNvSpPr/>
          <p:nvPr/>
        </p:nvSpPr>
        <p:spPr>
          <a:xfrm>
            <a:off x="1763688" y="3573016"/>
            <a:ext cx="914400" cy="91440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5" name="Nasmiješeno lice 4"/>
          <p:cNvSpPr/>
          <p:nvPr/>
        </p:nvSpPr>
        <p:spPr>
          <a:xfrm>
            <a:off x="6300192" y="980728"/>
            <a:ext cx="914400" cy="864096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5528896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00914" y="1196752"/>
            <a:ext cx="633943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/>
              <a:t>Dom za odrasle osobe Zagreb sa podružnicom Mirkovec javna je ustanova socijalne skrbi za osobe s mentalnim oštećenjima.</a:t>
            </a:r>
          </a:p>
          <a:p>
            <a:endParaRPr lang="hr-HR" dirty="0"/>
          </a:p>
          <a:p>
            <a:r>
              <a:rPr lang="hr-HR" dirty="0" smtClean="0"/>
              <a:t>Osnivač Doma je Republika Hrvatska.</a:t>
            </a:r>
          </a:p>
          <a:p>
            <a:r>
              <a:rPr lang="hr-HR" dirty="0" smtClean="0"/>
              <a:t>Prava i dužnosti osnivača obavlja Ministarstvo socijalne politike</a:t>
            </a:r>
          </a:p>
          <a:p>
            <a:r>
              <a:rPr lang="hr-HR" dirty="0"/>
              <a:t>i</a:t>
            </a:r>
            <a:r>
              <a:rPr lang="hr-HR" dirty="0" smtClean="0"/>
              <a:t> mladih.</a:t>
            </a:r>
          </a:p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r>
              <a:rPr lang="hr-HR" dirty="0"/>
              <a:t>Dom Zagreb u suradnji s Gradom Zagrebom pokrenuo je ove godine projekt „Psihosocijalne podrške i rehabilitacije“ (PPR) za odrasle osobe s mentalnim oštećenjima </a:t>
            </a:r>
          </a:p>
          <a:p>
            <a:endParaRPr lang="hr-HR" dirty="0"/>
          </a:p>
          <a:p>
            <a:endParaRPr lang="hr-HR" dirty="0" smtClean="0"/>
          </a:p>
          <a:p>
            <a:endParaRPr lang="hr-HR" dirty="0" smtClean="0"/>
          </a:p>
        </p:txBody>
      </p:sp>
    </p:spTree>
    <p:extLst>
      <p:ext uri="{BB962C8B-B14F-4D97-AF65-F5344CB8AC3E}">
        <p14:creationId xmlns:p14="http://schemas.microsoft.com/office/powerpoint/2010/main" val="233241264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03646" y="548680"/>
            <a:ext cx="633670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/>
          </a:p>
          <a:p>
            <a:endParaRPr lang="hr-HR" dirty="0" smtClean="0"/>
          </a:p>
          <a:p>
            <a:r>
              <a:rPr lang="hr-HR" dirty="0" smtClean="0"/>
              <a:t>Psihosocijalna podrška je socijalna usluga koja podrazumijeva rehabilitaciju koja potiče razvoj kognitivnih, funkcionalnih, komunikacijskih ili socijalnih vještina korisnika, (Zakon o socijalnoj skrbi Članak 83. NN 99/15)</a:t>
            </a:r>
          </a:p>
          <a:p>
            <a:endParaRPr lang="hr-HR" dirty="0"/>
          </a:p>
          <a:p>
            <a:endParaRPr lang="hr-HR" dirty="0" smtClean="0"/>
          </a:p>
          <a:p>
            <a:r>
              <a:rPr lang="vi-VN" dirty="0"/>
              <a:t>Podrškom i rehabilitacijom potrebno je poduzimati aktivnosti koje su usmjerene na ponovno uspostavljanje, održavanje i unapređivanje socijalnih vještina, radnih navika, omogućavanje stabilnog stanja zdravlja, s ciljem što dužeg zadržavanja osoba s mentalnim oštećenjima u obiteljskom okruženju, čime bi se uz prevenciju institucionalizacije znatno podizala i kvaliteta života ciljne skupine.</a:t>
            </a:r>
          </a:p>
          <a:p>
            <a:endParaRPr lang="hr-HR" dirty="0"/>
          </a:p>
        </p:txBody>
      </p:sp>
      <p:sp>
        <p:nvSpPr>
          <p:cNvPr id="6" name="Rectangle 5"/>
          <p:cNvSpPr/>
          <p:nvPr/>
        </p:nvSpPr>
        <p:spPr>
          <a:xfrm>
            <a:off x="1403646" y="1097224"/>
            <a:ext cx="5735097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hr-HR" sz="20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PSIHOSOCIJALNA PODRŠKA I REHABILITACIJA (PPR)</a:t>
            </a:r>
            <a:endParaRPr lang="hr-HR" sz="2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6265574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03648" y="1054905"/>
            <a:ext cx="633670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hr-HR" dirty="0" smtClean="0"/>
          </a:p>
          <a:p>
            <a:endParaRPr lang="hr-HR" dirty="0" smtClean="0"/>
          </a:p>
          <a:p>
            <a:r>
              <a:rPr lang="hr-HR" dirty="0" smtClean="0"/>
              <a:t>1. aktivnosti koje uključuju razvoj i unapređenje postojećih vještina potrebnih za samostalan život ili život uz podršku u zajednici</a:t>
            </a:r>
          </a:p>
          <a:p>
            <a:endParaRPr lang="hr-HR" dirty="0"/>
          </a:p>
          <a:p>
            <a:r>
              <a:rPr lang="hr-HR" dirty="0" smtClean="0"/>
              <a:t>2. procjenu </a:t>
            </a:r>
            <a:r>
              <a:rPr lang="hr-HR" dirty="0"/>
              <a:t>socijalnih vještina, uključujući aktivnosti </a:t>
            </a:r>
            <a:r>
              <a:rPr lang="hr-HR" dirty="0" smtClean="0"/>
              <a:t>samozbrinjavanja </a:t>
            </a:r>
            <a:r>
              <a:rPr lang="hr-HR" dirty="0"/>
              <a:t>- briga o vanjskom izgledu, briga o odjeći,  briga o redovitom uzimanju lijekova, potrebi redovitih liječničkih kontrola, razumijevanje pisanih uputa, ostvarivanje svojih zakonskih prava, korištenje gradskog prijevoza, samostalna briga o financijama, kvalitetno provođenje slobodnih </a:t>
            </a:r>
            <a:r>
              <a:rPr lang="hr-HR" dirty="0" smtClean="0"/>
              <a:t>aktivnosti...</a:t>
            </a:r>
          </a:p>
          <a:p>
            <a:endParaRPr lang="hr-HR" dirty="0" smtClean="0"/>
          </a:p>
          <a:p>
            <a:r>
              <a:rPr lang="hr-HR" dirty="0" smtClean="0"/>
              <a:t> 3. područje osnovnih komunikacijskih vještina - kako započeti  razgovor, slušati druge, postavljati pitanja, održavati razgovor, izražavati osjećaje...</a:t>
            </a:r>
          </a:p>
        </p:txBody>
      </p:sp>
      <p:sp>
        <p:nvSpPr>
          <p:cNvPr id="5" name="Rectangle 4"/>
          <p:cNvSpPr/>
          <p:nvPr/>
        </p:nvSpPr>
        <p:spPr>
          <a:xfrm>
            <a:off x="1403648" y="1052736"/>
            <a:ext cx="6336704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hr-HR" sz="20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PROJEKT JE BIO USMJEREN NA:</a:t>
            </a:r>
          </a:p>
        </p:txBody>
      </p:sp>
    </p:spTree>
    <p:extLst>
      <p:ext uri="{BB962C8B-B14F-4D97-AF65-F5344CB8AC3E}">
        <p14:creationId xmlns:p14="http://schemas.microsoft.com/office/powerpoint/2010/main" val="140790856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294" y="1472139"/>
            <a:ext cx="614405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dirty="0" smtClean="0"/>
              <a:t>4</a:t>
            </a:r>
            <a:r>
              <a:rPr lang="hr-HR" dirty="0"/>
              <a:t>. rješavanje konfliktnih situacija (uključujući  vještine pregovaranja, izražavanje neslaganja s drugim mišljenjem bez svađe, postizanje kompromisa)</a:t>
            </a:r>
          </a:p>
          <a:p>
            <a:endParaRPr lang="hr-HR" dirty="0" smtClean="0"/>
          </a:p>
          <a:p>
            <a:r>
              <a:rPr lang="hr-HR" dirty="0" smtClean="0"/>
              <a:t>5. razvoj </a:t>
            </a:r>
            <a:r>
              <a:rPr lang="hr-HR" dirty="0"/>
              <a:t>vještina asertivnosti, sklapanja prijateljstva, pronalaženje partnera, učenje koraka rješavanja problema, usvajanje pravila pristojnog </a:t>
            </a:r>
            <a:r>
              <a:rPr lang="hr-HR" dirty="0" smtClean="0"/>
              <a:t>ponašanja...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78135125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75656" y="1268760"/>
            <a:ext cx="6264696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CILJEVI:</a:t>
            </a:r>
            <a:endParaRPr lang="hr-HR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endParaRPr lang="hr-HR" dirty="0" smtClean="0"/>
          </a:p>
          <a:p>
            <a:endParaRPr lang="hr-HR" dirty="0"/>
          </a:p>
          <a:p>
            <a:pPr marL="342900" indent="-342900">
              <a:buFontTx/>
              <a:buAutoNum type="arabicPeriod"/>
            </a:pPr>
            <a:r>
              <a:rPr lang="hr-HR" dirty="0"/>
              <a:t>Prevencija </a:t>
            </a:r>
            <a:r>
              <a:rPr lang="hr-HR" dirty="0" smtClean="0"/>
              <a:t>institucionalizacije osoba </a:t>
            </a:r>
            <a:r>
              <a:rPr lang="hr-HR" dirty="0"/>
              <a:t>s mentalnim oštećenjima, koji bez psihosocijalne podrške i rehabilitacije u pravilu završavaju smješteni u institucije socijalne skrbi.</a:t>
            </a:r>
          </a:p>
          <a:p>
            <a:pPr marL="342900" indent="-342900">
              <a:buAutoNum type="arabicPeriod"/>
            </a:pPr>
            <a:endParaRPr lang="hr-HR" dirty="0"/>
          </a:p>
          <a:p>
            <a:pPr marL="342900" indent="-342900">
              <a:buAutoNum type="arabicPeriod"/>
            </a:pPr>
            <a:endParaRPr lang="hr-HR" dirty="0"/>
          </a:p>
          <a:p>
            <a:pPr marL="342900" indent="-342900">
              <a:buAutoNum type="arabicPeriod"/>
            </a:pPr>
            <a:r>
              <a:rPr lang="hr-HR" dirty="0"/>
              <a:t>Prevencija socijalne isključenosti i socijalna </a:t>
            </a:r>
            <a:r>
              <a:rPr lang="hr-HR" dirty="0" smtClean="0"/>
              <a:t>integracija u </a:t>
            </a:r>
            <a:r>
              <a:rPr lang="hr-HR" dirty="0"/>
              <a:t>društvenu </a:t>
            </a:r>
            <a:r>
              <a:rPr lang="hr-HR" dirty="0" smtClean="0"/>
              <a:t>zajednicu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17364719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19955" y="1221984"/>
            <a:ext cx="6120680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METODE I </a:t>
            </a:r>
            <a:r>
              <a:rPr lang="hr-HR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ISPITANICI:</a:t>
            </a:r>
            <a:endParaRPr lang="hr-HR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endParaRPr lang="hr-HR" dirty="0"/>
          </a:p>
          <a:p>
            <a:pPr marL="285750" indent="-285750">
              <a:buFontTx/>
              <a:buChar char="-"/>
            </a:pPr>
            <a:r>
              <a:rPr lang="hr-HR" dirty="0"/>
              <a:t>podaci su prikupljeni </a:t>
            </a:r>
            <a:r>
              <a:rPr lang="hr-HR" dirty="0" smtClean="0"/>
              <a:t>metodom evidentiranja</a:t>
            </a:r>
            <a:endParaRPr lang="hr-HR" dirty="0"/>
          </a:p>
          <a:p>
            <a:pPr marL="285750" indent="-285750">
              <a:buFontTx/>
              <a:buChar char="-"/>
            </a:pPr>
            <a:r>
              <a:rPr lang="hr-HR" dirty="0"/>
              <a:t>pomoću intervjua</a:t>
            </a:r>
          </a:p>
          <a:p>
            <a:pPr marL="285750" indent="-285750">
              <a:buFontTx/>
              <a:buChar char="-"/>
            </a:pPr>
            <a:r>
              <a:rPr lang="hr-HR" dirty="0"/>
              <a:t>inicijalne procjene kvalitete života</a:t>
            </a:r>
          </a:p>
          <a:p>
            <a:endParaRPr lang="hr-HR" dirty="0"/>
          </a:p>
          <a:p>
            <a:pPr marL="285750" indent="-285750">
              <a:buFontTx/>
              <a:buChar char="-"/>
            </a:pPr>
            <a:endParaRPr lang="hr-HR" dirty="0"/>
          </a:p>
          <a:p>
            <a:r>
              <a:rPr lang="hr-HR" dirty="0"/>
              <a:t>- u istraživanje je uključeno 10 korisnika te stručni radnici</a:t>
            </a:r>
          </a:p>
        </p:txBody>
      </p:sp>
    </p:spTree>
    <p:extLst>
      <p:ext uri="{BB962C8B-B14F-4D97-AF65-F5344CB8AC3E}">
        <p14:creationId xmlns:p14="http://schemas.microsoft.com/office/powerpoint/2010/main" val="332726649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03648" y="1196752"/>
            <a:ext cx="6264696" cy="5663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REZULTATI:</a:t>
            </a:r>
            <a:r>
              <a:rPr lang="hr-HR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endParaRPr lang="hr-HR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endParaRPr lang="hr-HR" dirty="0"/>
          </a:p>
          <a:p>
            <a:pPr marL="342900" indent="-342900">
              <a:buAutoNum type="arabicPeriod"/>
            </a:pPr>
            <a:r>
              <a:rPr lang="hr-HR" b="1" dirty="0" smtClean="0"/>
              <a:t>R.Š. </a:t>
            </a:r>
            <a:r>
              <a:rPr lang="hr-HR" dirty="0" smtClean="0"/>
              <a:t>,</a:t>
            </a:r>
          </a:p>
          <a:p>
            <a:r>
              <a:rPr lang="hr-HR" dirty="0" smtClean="0"/>
              <a:t>	</a:t>
            </a:r>
          </a:p>
          <a:p>
            <a:pPr marL="285750" indent="-285750">
              <a:buFontTx/>
              <a:buChar char="-"/>
            </a:pPr>
            <a:r>
              <a:rPr lang="hr-HR" dirty="0" smtClean="0"/>
              <a:t>tijekom </a:t>
            </a:r>
            <a:r>
              <a:rPr lang="hr-HR" dirty="0"/>
              <a:t>susreta </a:t>
            </a:r>
            <a:r>
              <a:rPr lang="hr-HR" dirty="0" smtClean="0"/>
              <a:t>sa gospodinom R.Š. proveli </a:t>
            </a:r>
            <a:r>
              <a:rPr lang="hr-HR" dirty="0"/>
              <a:t>smo </a:t>
            </a:r>
            <a:r>
              <a:rPr lang="hr-HR" dirty="0" smtClean="0"/>
              <a:t>radno-terapijsku </a:t>
            </a:r>
            <a:r>
              <a:rPr lang="hr-HR" dirty="0"/>
              <a:t>procjenu aktivnosti dnevnoga života kako bi dobili uvid u </a:t>
            </a:r>
            <a:r>
              <a:rPr lang="hr-HR" dirty="0" smtClean="0"/>
              <a:t>kvalitetu njegova života kroz </a:t>
            </a:r>
            <a:r>
              <a:rPr lang="hr-HR" dirty="0"/>
              <a:t>provođenje aktivnosti samozbrinjavanja, produktivnosti i slobodnog </a:t>
            </a:r>
            <a:r>
              <a:rPr lang="hr-HR" dirty="0" smtClean="0"/>
              <a:t>vremena </a:t>
            </a:r>
          </a:p>
          <a:p>
            <a:pPr marL="285750" indent="-285750">
              <a:buFontTx/>
              <a:buChar char="-"/>
            </a:pPr>
            <a:r>
              <a:rPr lang="hr-HR" dirty="0"/>
              <a:t>s</a:t>
            </a:r>
            <a:r>
              <a:rPr lang="hr-HR" dirty="0" smtClean="0"/>
              <a:t>agledavajući rezultate, s odmakom vremena gospodin R.Š. aktivnosti </a:t>
            </a:r>
            <a:r>
              <a:rPr lang="hr-HR" dirty="0"/>
              <a:t>samozbrinjavanja obavlja bez problema (za razliku od inicijalne </a:t>
            </a:r>
            <a:r>
              <a:rPr lang="hr-HR" dirty="0" smtClean="0"/>
              <a:t>procjene, gospodin R.Š. sada </a:t>
            </a:r>
            <a:r>
              <a:rPr lang="hr-HR" dirty="0"/>
              <a:t>svakodnevno provodi aktivnosti osobne higijene; tuširanje, brijanje, pranje zubi, mijenjanje čiste </a:t>
            </a:r>
            <a:r>
              <a:rPr lang="hr-HR" dirty="0" smtClean="0"/>
              <a:t>odjeće...</a:t>
            </a:r>
          </a:p>
          <a:p>
            <a:pPr marL="285750" indent="-285750">
              <a:buFontTx/>
              <a:buChar char="-"/>
            </a:pPr>
            <a:r>
              <a:rPr lang="hr-HR" dirty="0"/>
              <a:t>k</a:t>
            </a:r>
            <a:r>
              <a:rPr lang="hr-HR" dirty="0" smtClean="0"/>
              <a:t>od </a:t>
            </a:r>
            <a:r>
              <a:rPr lang="hr-HR" dirty="0"/>
              <a:t>aktivnosti </a:t>
            </a:r>
            <a:r>
              <a:rPr lang="hr-HR" dirty="0" smtClean="0"/>
              <a:t>produktivnosti gospodin R.Š. uključio se u aktivnosti - održavanja </a:t>
            </a:r>
            <a:r>
              <a:rPr lang="hr-HR" dirty="0"/>
              <a:t>odjeće, kućanstva te čišćenja radnih površina i usisavanje. </a:t>
            </a:r>
            <a:r>
              <a:rPr lang="hr-HR" dirty="0" smtClean="0"/>
              <a:t>Navedene </a:t>
            </a:r>
            <a:r>
              <a:rPr lang="hr-HR" dirty="0"/>
              <a:t>aktivnosti produktivnosti na početku naših susreta </a:t>
            </a:r>
            <a:r>
              <a:rPr lang="hr-HR" dirty="0" smtClean="0"/>
              <a:t>gospodin R.Š. nije obavljao </a:t>
            </a:r>
            <a:endParaRPr lang="hr-HR" dirty="0"/>
          </a:p>
          <a:p>
            <a:endParaRPr lang="hr-HR" dirty="0" smtClean="0"/>
          </a:p>
          <a:p>
            <a:endParaRPr lang="hr-HR" dirty="0" smtClean="0"/>
          </a:p>
          <a:p>
            <a:pPr marL="285750" indent="-285750">
              <a:buFontTx/>
              <a:buChar char="-"/>
            </a:pPr>
            <a:endParaRPr lang="hr-HR" dirty="0" smtClean="0"/>
          </a:p>
        </p:txBody>
      </p:sp>
    </p:spTree>
    <p:extLst>
      <p:ext uri="{BB962C8B-B14F-4D97-AF65-F5344CB8AC3E}">
        <p14:creationId xmlns:p14="http://schemas.microsoft.com/office/powerpoint/2010/main" val="278404709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ushpin">
  <a:themeElements>
    <a:clrScheme name="Pushpin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Pushpin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ushpi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533</TotalTime>
  <Words>1715</Words>
  <Application>Microsoft Office PowerPoint</Application>
  <PresentationFormat>Prikaz na zaslonu (4:3)</PresentationFormat>
  <Paragraphs>119</Paragraphs>
  <Slides>26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slajdova</vt:lpstr>
      </vt:variant>
      <vt:variant>
        <vt:i4>26</vt:i4>
      </vt:variant>
    </vt:vector>
  </HeadingPairs>
  <TitlesOfParts>
    <vt:vector size="27" baseType="lpstr">
      <vt:lpstr>Pushpin</vt:lpstr>
      <vt:lpstr>Dom za odrasle osobe Zagreb 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Dom za psihički odrasle obobe Zagreb</dc:title>
  <dc:creator>User</dc:creator>
  <cp:lastModifiedBy>Melita Vrdoljak</cp:lastModifiedBy>
  <cp:revision>90</cp:revision>
  <dcterms:created xsi:type="dcterms:W3CDTF">2014-09-11T18:17:25Z</dcterms:created>
  <dcterms:modified xsi:type="dcterms:W3CDTF">2015-10-06T11:37:25Z</dcterms:modified>
</cp:coreProperties>
</file>