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60" r:id="rId5"/>
    <p:sldId id="261" r:id="rId6"/>
    <p:sldId id="262" r:id="rId7"/>
    <p:sldId id="300" r:id="rId8"/>
    <p:sldId id="279" r:id="rId9"/>
    <p:sldId id="301" r:id="rId10"/>
    <p:sldId id="314" r:id="rId11"/>
    <p:sldId id="276" r:id="rId12"/>
    <p:sldId id="292" r:id="rId13"/>
    <p:sldId id="317" r:id="rId14"/>
    <p:sldId id="316" r:id="rId15"/>
    <p:sldId id="290" r:id="rId16"/>
    <p:sldId id="303" r:id="rId17"/>
    <p:sldId id="291" r:id="rId18"/>
    <p:sldId id="265" r:id="rId19"/>
    <p:sldId id="304" r:id="rId20"/>
    <p:sldId id="280" r:id="rId21"/>
    <p:sldId id="345" r:id="rId22"/>
    <p:sldId id="267" r:id="rId23"/>
    <p:sldId id="287" r:id="rId24"/>
    <p:sldId id="293" r:id="rId25"/>
    <p:sldId id="323" r:id="rId26"/>
    <p:sldId id="325" r:id="rId27"/>
    <p:sldId id="331" r:id="rId28"/>
    <p:sldId id="327" r:id="rId29"/>
    <p:sldId id="328" r:id="rId30"/>
    <p:sldId id="332" r:id="rId31"/>
    <p:sldId id="333" r:id="rId32"/>
    <p:sldId id="334" r:id="rId33"/>
    <p:sldId id="337" r:id="rId34"/>
    <p:sldId id="335" r:id="rId35"/>
    <p:sldId id="336" r:id="rId36"/>
    <p:sldId id="342" r:id="rId37"/>
    <p:sldId id="284" r:id="rId38"/>
    <p:sldId id="285" r:id="rId39"/>
    <p:sldId id="288" r:id="rId40"/>
    <p:sldId id="311" r:id="rId41"/>
    <p:sldId id="283" r:id="rId42"/>
    <p:sldId id="310" r:id="rId43"/>
    <p:sldId id="349" r:id="rId44"/>
    <p:sldId id="351" r:id="rId45"/>
    <p:sldId id="272" r:id="rId46"/>
    <p:sldId id="347" r:id="rId47"/>
    <p:sldId id="274" r:id="rId48"/>
    <p:sldId id="275" r:id="rId49"/>
    <p:sldId id="273" r:id="rId5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endParaRPr lang="hr-HR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fld id="{40EE0485-1D7E-45E8-8A5F-8BFD3991FD1D}" type="datetime1">
              <a:rPr lang="hr-HR"/>
              <a:pPr lvl="0"/>
              <a:t>19.3.2018.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endParaRPr lang="hr-HR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"/>
                <a:cs typeface=""/>
              </a:defRPr>
            </a:lvl1pPr>
          </a:lstStyle>
          <a:p>
            <a:pPr lvl="0"/>
            <a:fld id="{CA6F6E1D-1CFD-4A78-A3E5-2B7EC1040A15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9018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7"/>
          <p:cNvSpPr txBox="1">
            <a:spLocks noGrp="1"/>
          </p:cNvSpPr>
          <p:nvPr>
            <p:ph type="ctrTitle"/>
          </p:nvPr>
        </p:nvSpPr>
        <p:spPr>
          <a:xfrm>
            <a:off x="2286000" y="3124203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Podnaslov 8"/>
          <p:cNvSpPr txBox="1"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575F6D"/>
                </a:solidFill>
              </a:defRPr>
            </a:lvl1pPr>
          </a:lstStyle>
          <a:p>
            <a:pPr lvl="0"/>
            <a:r>
              <a:rPr lang="hr-HR"/>
              <a:t>Uredite stil podnaslova matrice</a:t>
            </a:r>
            <a:endParaRPr lang="en-US"/>
          </a:p>
        </p:txBody>
      </p:sp>
      <p:sp>
        <p:nvSpPr>
          <p:cNvPr id="4" name="Rezervirano mjesto datuma 27"/>
          <p:cNvSpPr txBox="1">
            <a:spLocks noGrp="1"/>
          </p:cNvSpPr>
          <p:nvPr>
            <p:ph type="dt" sz="half" idx="7"/>
          </p:nvPr>
        </p:nvSpPr>
        <p:spPr>
          <a:xfrm rot="5400013">
            <a:off x="7764402" y="1174094"/>
            <a:ext cx="2286000" cy="381003"/>
          </a:xfrm>
        </p:spPr>
        <p:txBody>
          <a:bodyPr/>
          <a:lstStyle>
            <a:lvl1pPr>
              <a:defRPr/>
            </a:lvl1pPr>
          </a:lstStyle>
          <a:p>
            <a:pPr lvl="0"/>
            <a:fld id="{137C6448-CBA8-4DDF-AE4D-327A2703077F}" type="datetime1">
              <a:rPr lang="hr-HR"/>
              <a:pPr lvl="0"/>
              <a:t>19.3.2018.</a:t>
            </a:fld>
            <a:endParaRPr lang="hr-HR"/>
          </a:p>
        </p:txBody>
      </p:sp>
      <p:sp>
        <p:nvSpPr>
          <p:cNvPr id="5" name="Rezervirano mjesto podnožja 16"/>
          <p:cNvSpPr txBox="1">
            <a:spLocks noGrp="1"/>
          </p:cNvSpPr>
          <p:nvPr>
            <p:ph type="ftr" sz="quarter" idx="9"/>
          </p:nvPr>
        </p:nvSpPr>
        <p:spPr>
          <a:xfrm rot="5400013">
            <a:off x="7077273" y="4181670"/>
            <a:ext cx="3657600" cy="38404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Pravokutnik 9"/>
          <p:cNvSpPr/>
          <p:nvPr/>
        </p:nvSpPr>
        <p:spPr>
          <a:xfrm>
            <a:off x="381003" y="0"/>
            <a:ext cx="609603" cy="6858000"/>
          </a:xfrm>
          <a:prstGeom prst="rect">
            <a:avLst/>
          </a:prstGeom>
          <a:solidFill>
            <a:srgbClr val="FEC3AE">
              <a:alpha val="54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7" name="Pravokutnik 11"/>
          <p:cNvSpPr/>
          <p:nvPr/>
        </p:nvSpPr>
        <p:spPr>
          <a:xfrm>
            <a:off x="276331" y="0"/>
            <a:ext cx="104662" cy="6858000"/>
          </a:xfrm>
          <a:prstGeom prst="rect">
            <a:avLst/>
          </a:prstGeom>
          <a:solidFill>
            <a:srgbClr val="FFD9CE">
              <a:alpha val="36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8" name="Pravokutnik 13"/>
          <p:cNvSpPr/>
          <p:nvPr/>
        </p:nvSpPr>
        <p:spPr>
          <a:xfrm>
            <a:off x="990596" y="0"/>
            <a:ext cx="181874" cy="6858000"/>
          </a:xfrm>
          <a:prstGeom prst="rect">
            <a:avLst/>
          </a:prstGeom>
          <a:solidFill>
            <a:srgbClr val="FFD9CE">
              <a:alpha val="7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9" name="Pravokutnik 18"/>
          <p:cNvSpPr/>
          <p:nvPr/>
        </p:nvSpPr>
        <p:spPr>
          <a:xfrm>
            <a:off x="1141317" y="0"/>
            <a:ext cx="230282" cy="6858000"/>
          </a:xfrm>
          <a:prstGeom prst="rect">
            <a:avLst/>
          </a:prstGeom>
          <a:solidFill>
            <a:srgbClr val="FFEDE8">
              <a:alpha val="71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0" name="Ravni poveznik 10"/>
          <p:cNvSpPr/>
          <p:nvPr/>
        </p:nvSpPr>
        <p:spPr>
          <a:xfrm>
            <a:off x="106344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57150">
            <a:solidFill>
              <a:srgbClr val="FEC3AE">
                <a:alpha val="73000"/>
              </a:srgbClr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1" name="Ravni poveznik 17"/>
          <p:cNvSpPr/>
          <p:nvPr/>
        </p:nvSpPr>
        <p:spPr>
          <a:xfrm>
            <a:off x="914400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57150">
            <a:solidFill>
              <a:srgbClr val="FFEDE8">
                <a:alpha val="83000"/>
              </a:srgbClr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2" name="Ravni poveznik 19"/>
          <p:cNvSpPr/>
          <p:nvPr/>
        </p:nvSpPr>
        <p:spPr>
          <a:xfrm>
            <a:off x="854113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57150">
            <a:solidFill>
              <a:srgbClr val="FEC3AE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3" name="Ravni poveznik 15"/>
          <p:cNvSpPr/>
          <p:nvPr/>
        </p:nvSpPr>
        <p:spPr>
          <a:xfrm>
            <a:off x="1726643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28575">
            <a:solidFill>
              <a:srgbClr val="FEC3AE">
                <a:alpha val="82000"/>
              </a:srgbClr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4" name="Ravni poveznik 14"/>
          <p:cNvSpPr/>
          <p:nvPr/>
        </p:nvSpPr>
        <p:spPr>
          <a:xfrm>
            <a:off x="1066803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FEC3AE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5" name="Ravni poveznik 21"/>
          <p:cNvSpPr/>
          <p:nvPr/>
        </p:nvSpPr>
        <p:spPr>
          <a:xfrm>
            <a:off x="9113852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57150">
            <a:solidFill>
              <a:srgbClr val="FEC3AE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6" name="Pravokutnik 26"/>
          <p:cNvSpPr/>
          <p:nvPr/>
        </p:nvSpPr>
        <p:spPr>
          <a:xfrm>
            <a:off x="1219196" y="0"/>
            <a:ext cx="76196" cy="6858000"/>
          </a:xfrm>
          <a:prstGeom prst="rect">
            <a:avLst/>
          </a:prstGeom>
          <a:solidFill>
            <a:srgbClr val="FEC3AE">
              <a:alpha val="51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7" name="Elipsa 20"/>
          <p:cNvSpPr/>
          <p:nvPr/>
        </p:nvSpPr>
        <p:spPr>
          <a:xfrm>
            <a:off x="609603" y="3429000"/>
            <a:ext cx="1295403" cy="12954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8" name="Elipsa 22"/>
          <p:cNvSpPr/>
          <p:nvPr/>
        </p:nvSpPr>
        <p:spPr>
          <a:xfrm>
            <a:off x="1309631" y="4866747"/>
            <a:ext cx="641424" cy="64142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9" name="Elipsa 23"/>
          <p:cNvSpPr/>
          <p:nvPr/>
        </p:nvSpPr>
        <p:spPr>
          <a:xfrm>
            <a:off x="1091080" y="5500628"/>
            <a:ext cx="137160" cy="13716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20" name="Elipsa 25"/>
          <p:cNvSpPr/>
          <p:nvPr/>
        </p:nvSpPr>
        <p:spPr>
          <a:xfrm>
            <a:off x="1664208" y="5788152"/>
            <a:ext cx="274320" cy="27432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21" name="Elipsa 24"/>
          <p:cNvSpPr/>
          <p:nvPr/>
        </p:nvSpPr>
        <p:spPr>
          <a:xfrm>
            <a:off x="1904996" y="4495803"/>
            <a:ext cx="365760" cy="36576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22" name="Rezervirano mjesto broja slajda 28"/>
          <p:cNvSpPr txBox="1">
            <a:spLocks noGrp="1"/>
          </p:cNvSpPr>
          <p:nvPr>
            <p:ph type="sldNum" sz="quarter" idx="8"/>
          </p:nvPr>
        </p:nvSpPr>
        <p:spPr>
          <a:xfrm>
            <a:off x="1325541" y="4928698"/>
            <a:ext cx="609603" cy="517522"/>
          </a:xfrm>
        </p:spPr>
        <p:txBody>
          <a:bodyPr/>
          <a:lstStyle>
            <a:lvl1pPr>
              <a:defRPr/>
            </a:lvl1pPr>
          </a:lstStyle>
          <a:p>
            <a:pPr lvl="0"/>
            <a:fld id="{7D34AA8D-CC22-47C8-8B08-661777BD5777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556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030985-4993-4D9D-A92C-BAA1D0675C47}" type="datetime1">
              <a:rPr lang="hr-HR"/>
              <a:pPr lvl="0"/>
              <a:t>19.3.2018.</a:t>
            </a:fld>
            <a:endParaRPr lang="hr-HR"/>
          </a:p>
        </p:txBody>
      </p:sp>
      <p:sp>
        <p:nvSpPr>
          <p:cNvPr id="5" name="Rezervirano mjesto podnožj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60915D-F4B1-45FF-9410-75946F43AD25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57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1676396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B046F2-67EF-43B4-82D1-5DB930EDA880}" type="datetime1">
              <a:rPr lang="hr-HR"/>
              <a:pPr lvl="0"/>
              <a:t>19.3.2018.</a:t>
            </a:fld>
            <a:endParaRPr lang="hr-HR"/>
          </a:p>
        </p:txBody>
      </p:sp>
      <p:sp>
        <p:nvSpPr>
          <p:cNvPr id="5" name="Rezervirano mjesto podnožj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75A719-142C-42BA-BD95-B4516F641A67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90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adržaja 7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E08F15-B5D5-4CCB-820A-FB3861B0E589}" type="datetime1">
              <a:rPr lang="hr-HR"/>
              <a:pPr lvl="0"/>
              <a:t>19.3.2018.</a:t>
            </a:fld>
            <a:endParaRPr lang="hr-HR"/>
          </a:p>
        </p:txBody>
      </p:sp>
      <p:sp>
        <p:nvSpPr>
          <p:cNvPr id="5" name="Rezervirano mjesto broja slajd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5A014E-DF53-4E6E-A6BF-E76F24ED504B}" type="slidenum">
              <a:t>‹#›</a:t>
            </a:fld>
            <a:endParaRPr lang="hr-HR"/>
          </a:p>
        </p:txBody>
      </p:sp>
      <p:sp>
        <p:nvSpPr>
          <p:cNvPr id="6" name="Rezervirano mjesto podnožja 9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293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2286000" y="2895603"/>
            <a:ext cx="6172200" cy="2053586"/>
          </a:xfrm>
        </p:spPr>
        <p:txBody>
          <a:bodyPr/>
          <a:lstStyle>
            <a:lvl1pPr>
              <a:defRPr b="1">
                <a:solidFill>
                  <a:srgbClr val="FFF39D"/>
                </a:solidFill>
              </a:defRPr>
            </a:lvl1pPr>
          </a:lstStyle>
          <a:p>
            <a:pPr lvl="0"/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 txBox="1">
            <a:spLocks noGrp="1"/>
          </p:cNvSpPr>
          <p:nvPr>
            <p:ph type="body" idx="1"/>
          </p:nvPr>
        </p:nvSpPr>
        <p:spPr>
          <a:xfrm>
            <a:off x="2286000" y="5010153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FFF39D"/>
                </a:solidFill>
              </a:defRPr>
            </a:lvl1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 txBox="1">
            <a:spLocks noGrp="1"/>
          </p:cNvSpPr>
          <p:nvPr>
            <p:ph type="dt" sz="half" idx="7"/>
          </p:nvPr>
        </p:nvSpPr>
        <p:spPr>
          <a:xfrm rot="5400013">
            <a:off x="7763039" y="1170427"/>
            <a:ext cx="2286000" cy="381003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 lvl="0"/>
            <a:fld id="{48591B0F-5C46-4256-A935-A7535A140F07}" type="datetime1">
              <a:rPr lang="hr-HR"/>
              <a:pPr lvl="0"/>
              <a:t>19.3.2018.</a:t>
            </a:fld>
            <a:endParaRPr lang="hr-HR"/>
          </a:p>
        </p:txBody>
      </p:sp>
      <p:sp>
        <p:nvSpPr>
          <p:cNvPr id="5" name="Rezervirano mjesto podnožja 4"/>
          <p:cNvSpPr txBox="1">
            <a:spLocks noGrp="1"/>
          </p:cNvSpPr>
          <p:nvPr>
            <p:ph type="ftr" sz="quarter" idx="9"/>
          </p:nvPr>
        </p:nvSpPr>
        <p:spPr>
          <a:xfrm rot="5400013">
            <a:off x="7077455" y="4178808"/>
            <a:ext cx="3657600" cy="384048"/>
          </a:xfrm>
        </p:spPr>
        <p:txBody>
          <a:bodyPr/>
          <a:lstStyle>
            <a:lvl1pPr>
              <a:defRPr>
                <a:solidFill>
                  <a:srgbClr val="FFF39D"/>
                </a:solidFill>
              </a:defRPr>
            </a:lvl1pPr>
          </a:lstStyle>
          <a:p>
            <a:pPr lvl="0"/>
            <a:endParaRPr lang="hr-HR"/>
          </a:p>
        </p:txBody>
      </p:sp>
      <p:sp>
        <p:nvSpPr>
          <p:cNvPr id="6" name="Pravokutnik 8"/>
          <p:cNvSpPr/>
          <p:nvPr/>
        </p:nvSpPr>
        <p:spPr>
          <a:xfrm>
            <a:off x="381003" y="0"/>
            <a:ext cx="609603" cy="6858000"/>
          </a:xfrm>
          <a:prstGeom prst="rect">
            <a:avLst/>
          </a:prstGeom>
          <a:solidFill>
            <a:srgbClr val="FEC3AE">
              <a:alpha val="54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7" name="Pravokutnik 9"/>
          <p:cNvSpPr/>
          <p:nvPr/>
        </p:nvSpPr>
        <p:spPr>
          <a:xfrm>
            <a:off x="276331" y="0"/>
            <a:ext cx="104662" cy="6858000"/>
          </a:xfrm>
          <a:prstGeom prst="rect">
            <a:avLst/>
          </a:prstGeom>
          <a:solidFill>
            <a:srgbClr val="FFD9CE">
              <a:alpha val="36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8" name="Pravokutnik 10"/>
          <p:cNvSpPr/>
          <p:nvPr/>
        </p:nvSpPr>
        <p:spPr>
          <a:xfrm>
            <a:off x="990596" y="0"/>
            <a:ext cx="181874" cy="6858000"/>
          </a:xfrm>
          <a:prstGeom prst="rect">
            <a:avLst/>
          </a:prstGeom>
          <a:solidFill>
            <a:srgbClr val="FFD9CE">
              <a:alpha val="7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9" name="Pravokutnik 11"/>
          <p:cNvSpPr/>
          <p:nvPr/>
        </p:nvSpPr>
        <p:spPr>
          <a:xfrm>
            <a:off x="1141317" y="0"/>
            <a:ext cx="230282" cy="6858000"/>
          </a:xfrm>
          <a:prstGeom prst="rect">
            <a:avLst/>
          </a:prstGeom>
          <a:solidFill>
            <a:srgbClr val="FFEDE8">
              <a:alpha val="71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0" name="Ravni poveznik 12"/>
          <p:cNvSpPr/>
          <p:nvPr/>
        </p:nvSpPr>
        <p:spPr>
          <a:xfrm>
            <a:off x="106344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57150">
            <a:solidFill>
              <a:srgbClr val="FEC3AE">
                <a:alpha val="73000"/>
              </a:srgbClr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1" name="Ravni poveznik 13"/>
          <p:cNvSpPr/>
          <p:nvPr/>
        </p:nvSpPr>
        <p:spPr>
          <a:xfrm>
            <a:off x="914400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57150">
            <a:solidFill>
              <a:srgbClr val="FFEDE8">
                <a:alpha val="83000"/>
              </a:srgbClr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2" name="Ravni poveznik 14"/>
          <p:cNvSpPr/>
          <p:nvPr/>
        </p:nvSpPr>
        <p:spPr>
          <a:xfrm>
            <a:off x="854113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57150">
            <a:solidFill>
              <a:srgbClr val="FEC3AE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3" name="Ravni poveznik 15"/>
          <p:cNvSpPr/>
          <p:nvPr/>
        </p:nvSpPr>
        <p:spPr>
          <a:xfrm>
            <a:off x="1726643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28575">
            <a:solidFill>
              <a:srgbClr val="FEC3AE">
                <a:alpha val="82000"/>
              </a:srgbClr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4" name="Ravni poveznik 16"/>
          <p:cNvSpPr/>
          <p:nvPr/>
        </p:nvSpPr>
        <p:spPr>
          <a:xfrm>
            <a:off x="1066803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FEC3AE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5" name="Pravokutnik 17"/>
          <p:cNvSpPr/>
          <p:nvPr/>
        </p:nvSpPr>
        <p:spPr>
          <a:xfrm>
            <a:off x="1219196" y="0"/>
            <a:ext cx="76196" cy="6858000"/>
          </a:xfrm>
          <a:prstGeom prst="rect">
            <a:avLst/>
          </a:prstGeom>
          <a:solidFill>
            <a:srgbClr val="FEC3AE">
              <a:alpha val="51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6" name="Elipsa 18"/>
          <p:cNvSpPr/>
          <p:nvPr/>
        </p:nvSpPr>
        <p:spPr>
          <a:xfrm>
            <a:off x="609603" y="3429000"/>
            <a:ext cx="1295403" cy="12954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7" name="Elipsa 19"/>
          <p:cNvSpPr/>
          <p:nvPr/>
        </p:nvSpPr>
        <p:spPr>
          <a:xfrm>
            <a:off x="1324700" y="4866747"/>
            <a:ext cx="641424" cy="64142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8" name="Elipsa 20"/>
          <p:cNvSpPr/>
          <p:nvPr/>
        </p:nvSpPr>
        <p:spPr>
          <a:xfrm>
            <a:off x="1091080" y="5500628"/>
            <a:ext cx="137160" cy="13716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9" name="Elipsa 21"/>
          <p:cNvSpPr/>
          <p:nvPr/>
        </p:nvSpPr>
        <p:spPr>
          <a:xfrm>
            <a:off x="1664208" y="5791196"/>
            <a:ext cx="274320" cy="27432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20" name="Elipsa 22"/>
          <p:cNvSpPr/>
          <p:nvPr/>
        </p:nvSpPr>
        <p:spPr>
          <a:xfrm>
            <a:off x="1879037" y="4479892"/>
            <a:ext cx="365760" cy="36576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21" name="Ravni poveznik 25"/>
          <p:cNvSpPr/>
          <p:nvPr/>
        </p:nvSpPr>
        <p:spPr>
          <a:xfrm>
            <a:off x="9097941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57150">
            <a:solidFill>
              <a:srgbClr val="FEC3AE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22" name="Rezervirano mjesto broja slajda 5"/>
          <p:cNvSpPr txBox="1">
            <a:spLocks noGrp="1"/>
          </p:cNvSpPr>
          <p:nvPr>
            <p:ph type="sldNum" sz="quarter" idx="8"/>
          </p:nvPr>
        </p:nvSpPr>
        <p:spPr>
          <a:xfrm>
            <a:off x="1340620" y="4928698"/>
            <a:ext cx="609603" cy="517522"/>
          </a:xfrm>
        </p:spPr>
        <p:txBody>
          <a:bodyPr/>
          <a:lstStyle>
            <a:lvl1pPr>
              <a:defRPr/>
            </a:lvl1pPr>
          </a:lstStyle>
          <a:p>
            <a:pPr lvl="0"/>
            <a:fld id="{35118294-4963-4C87-A7CB-2BD0FF5383E6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677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datum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F3E111-1B1E-44B3-83C5-3F3311B333C7}" type="datetime1">
              <a:rPr lang="hr-HR"/>
              <a:pPr lvl="0"/>
              <a:t>19.3.2018.</a:t>
            </a:fld>
            <a:endParaRPr lang="hr-HR"/>
          </a:p>
        </p:txBody>
      </p:sp>
      <p:sp>
        <p:nvSpPr>
          <p:cNvPr id="4" name="Rezervirano mjesto podnožj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5" name="Rezervirano mjesto broja slajd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B21F01-C0E6-4040-8674-D677D8207198}" type="slidenum">
              <a:t>‹#›</a:t>
            </a:fld>
            <a:endParaRPr lang="hr-HR"/>
          </a:p>
        </p:txBody>
      </p:sp>
      <p:sp>
        <p:nvSpPr>
          <p:cNvPr id="6" name="Rezervirano mjesto sadržaja 8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3657600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7" name="Rezervirano mjesto sadržaja 10"/>
          <p:cNvSpPr txBox="1">
            <a:spLocks noGrp="1"/>
          </p:cNvSpPr>
          <p:nvPr>
            <p:ph idx="2"/>
          </p:nvPr>
        </p:nvSpPr>
        <p:spPr>
          <a:xfrm>
            <a:off x="4270248" y="1600200"/>
            <a:ext cx="3657600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4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datum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C390B0-C5DD-4D8A-B2DA-DF7A0B68D0CC}" type="datetime1">
              <a:rPr lang="hr-HR"/>
              <a:pPr lvl="0"/>
              <a:t>19.3.2018.</a:t>
            </a:fld>
            <a:endParaRPr lang="hr-HR"/>
          </a:p>
        </p:txBody>
      </p:sp>
      <p:sp>
        <p:nvSpPr>
          <p:cNvPr id="4" name="Rezervirano mjesto podnožj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5" name="Rezervirano mjesto broja slajda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966B8A-6297-4179-BE7E-72D9E7A97DD2}" type="slidenum">
              <a:t>‹#›</a:t>
            </a:fld>
            <a:endParaRPr lang="hr-HR"/>
          </a:p>
        </p:txBody>
      </p:sp>
      <p:sp>
        <p:nvSpPr>
          <p:cNvPr id="6" name="Rezervirano mjesto sadržaja 10"/>
          <p:cNvSpPr txBox="1">
            <a:spLocks noGrp="1"/>
          </p:cNvSpPr>
          <p:nvPr>
            <p:ph idx="2"/>
          </p:nvPr>
        </p:nvSpPr>
        <p:spPr>
          <a:xfrm>
            <a:off x="457200" y="2362196"/>
            <a:ext cx="3657600" cy="3886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7" name="Rezervirano mjesto sadržaja 12"/>
          <p:cNvSpPr txBox="1">
            <a:spLocks noGrp="1"/>
          </p:cNvSpPr>
          <p:nvPr>
            <p:ph idx="4"/>
          </p:nvPr>
        </p:nvSpPr>
        <p:spPr>
          <a:xfrm>
            <a:off x="4371975" y="2362196"/>
            <a:ext cx="3657600" cy="3886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8" name="Rezervirano mjesto teksta 11"/>
          <p:cNvSpPr txBox="1">
            <a:spLocks noGrp="1"/>
          </p:cNvSpPr>
          <p:nvPr>
            <p:ph type="body" idx="1"/>
          </p:nvPr>
        </p:nvSpPr>
        <p:spPr>
          <a:xfrm>
            <a:off x="457200" y="1569723"/>
            <a:ext cx="3657600" cy="658368"/>
          </a:xfrm>
          <a:solidFill>
            <a:srgbClr val="FE8637"/>
          </a:solidFill>
        </p:spPr>
        <p:txBody>
          <a:bodyPr anchor="ctr"/>
          <a:lstStyle>
            <a:lvl1pPr marL="0" indent="0"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Rezervirano mjesto teksta 13"/>
          <p:cNvSpPr txBox="1">
            <a:spLocks noGrp="1"/>
          </p:cNvSpPr>
          <p:nvPr>
            <p:ph type="body" idx="3"/>
          </p:nvPr>
        </p:nvSpPr>
        <p:spPr>
          <a:xfrm>
            <a:off x="4343400" y="1569723"/>
            <a:ext cx="3657600" cy="658368"/>
          </a:xfrm>
          <a:solidFill>
            <a:srgbClr val="FE8637"/>
          </a:solidFill>
        </p:spPr>
        <p:txBody>
          <a:bodyPr anchor="ctr"/>
          <a:lstStyle>
            <a:lvl1pPr marL="0" indent="0"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389519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datuma 5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3C58EB-22DA-4039-84C5-8F30B67A9333}" type="datetime1">
              <a:rPr lang="hr-HR"/>
              <a:pPr lvl="0"/>
              <a:t>19.3.2018.</a:t>
            </a:fld>
            <a:endParaRPr lang="hr-HR"/>
          </a:p>
        </p:txBody>
      </p:sp>
      <p:sp>
        <p:nvSpPr>
          <p:cNvPr id="4" name="Rezervirano mjesto broja slajd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294CFC-E972-4424-97B6-AE322D45334B}" type="slidenum">
              <a:t>‹#›</a:t>
            </a:fld>
            <a:endParaRPr lang="hr-HR"/>
          </a:p>
        </p:txBody>
      </p:sp>
      <p:sp>
        <p:nvSpPr>
          <p:cNvPr id="5" name="Rezervirano mjesto podnožja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498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B82867-B04B-420D-8743-4CF8E302C392}" type="datetime1">
              <a:rPr lang="hr-HR"/>
              <a:pPr lvl="0"/>
              <a:t>19.3.2018.</a:t>
            </a:fld>
            <a:endParaRPr lang="hr-HR"/>
          </a:p>
        </p:txBody>
      </p:sp>
      <p:sp>
        <p:nvSpPr>
          <p:cNvPr id="3" name="Rezervirano mjesto podnožja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4" name="Rezervirano mjesto broja slajda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B0BA44-53D9-41F3-B5A7-0D5633323064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983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avni poveznik 9"/>
          <p:cNvSpPr/>
          <p:nvPr/>
        </p:nvSpPr>
        <p:spPr>
          <a:xfrm>
            <a:off x="8762996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38103">
            <a:solidFill>
              <a:srgbClr val="FEC3AE">
                <a:alpha val="93000"/>
              </a:srgbClr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3" name="Naslov 1"/>
          <p:cNvSpPr txBox="1">
            <a:spLocks noGrp="1"/>
          </p:cNvSpPr>
          <p:nvPr>
            <p:ph type="title"/>
          </p:nvPr>
        </p:nvSpPr>
        <p:spPr>
          <a:xfrm rot="5400013">
            <a:off x="3371849" y="3200401"/>
            <a:ext cx="6309360" cy="457200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hr-HR"/>
              <a:t>Uredite stil naslova matrice</a:t>
            </a:r>
            <a:endParaRPr lang="en-US"/>
          </a:p>
        </p:txBody>
      </p:sp>
      <p:sp>
        <p:nvSpPr>
          <p:cNvPr id="4" name="Rezervirano mjesto teksta 2"/>
          <p:cNvSpPr txBox="1"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avni poveznik 7"/>
          <p:cNvSpPr/>
          <p:nvPr/>
        </p:nvSpPr>
        <p:spPr>
          <a:xfrm>
            <a:off x="6248396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38103">
            <a:solidFill>
              <a:srgbClr val="FEC3AE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6" name="Ravni poveznik 8"/>
          <p:cNvSpPr/>
          <p:nvPr/>
        </p:nvSpPr>
        <p:spPr>
          <a:xfrm>
            <a:off x="6192298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2701">
            <a:solidFill>
              <a:srgbClr val="FE8637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7" name="Ravni poveznik 10"/>
          <p:cNvSpPr/>
          <p:nvPr/>
        </p:nvSpPr>
        <p:spPr>
          <a:xfrm>
            <a:off x="8991596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9046">
            <a:solidFill>
              <a:srgbClr val="FE8637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8" name="Pravokutnik 11"/>
          <p:cNvSpPr/>
          <p:nvPr/>
        </p:nvSpPr>
        <p:spPr>
          <a:xfrm>
            <a:off x="8839203" y="0"/>
            <a:ext cx="304796" cy="6858000"/>
          </a:xfrm>
          <a:prstGeom prst="rect">
            <a:avLst/>
          </a:prstGeom>
          <a:solidFill>
            <a:srgbClr val="FEC3AE">
              <a:alpha val="87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9" name="Ravni poveznik 12"/>
          <p:cNvSpPr/>
          <p:nvPr/>
        </p:nvSpPr>
        <p:spPr>
          <a:xfrm>
            <a:off x="8915400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FE8637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0" name="Elipsa 13"/>
          <p:cNvSpPr/>
          <p:nvPr/>
        </p:nvSpPr>
        <p:spPr>
          <a:xfrm>
            <a:off x="8156448" y="5715000"/>
            <a:ext cx="548640" cy="5486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1" name="Rezervirano mjesto sadržaja 17"/>
          <p:cNvSpPr txBox="1">
            <a:spLocks noGrp="1"/>
          </p:cNvSpPr>
          <p:nvPr>
            <p:ph idx="1"/>
          </p:nvPr>
        </p:nvSpPr>
        <p:spPr>
          <a:xfrm>
            <a:off x="304796" y="274320"/>
            <a:ext cx="5638803" cy="63276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12" name="Rezervirano mjesto datuma 20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DFD69D-6FC0-4DC7-BF36-C32E2DA561EE}" type="datetime1">
              <a:rPr lang="hr-HR"/>
              <a:pPr lvl="0"/>
              <a:t>19.3.2018.</a:t>
            </a:fld>
            <a:endParaRPr lang="hr-HR"/>
          </a:p>
        </p:txBody>
      </p:sp>
      <p:sp>
        <p:nvSpPr>
          <p:cNvPr id="13" name="Rezervirano mjesto broja slajda 21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765A9D-00AB-4DD6-9621-40777839F623}" type="slidenum">
              <a:t>‹#›</a:t>
            </a:fld>
            <a:endParaRPr lang="hr-HR"/>
          </a:p>
        </p:txBody>
      </p:sp>
      <p:sp>
        <p:nvSpPr>
          <p:cNvPr id="14" name="Rezervirano mjesto podnožja 2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591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avni poveznik 8"/>
          <p:cNvSpPr/>
          <p:nvPr/>
        </p:nvSpPr>
        <p:spPr>
          <a:xfrm>
            <a:off x="8762996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38103">
            <a:solidFill>
              <a:srgbClr val="FEC3AE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3" name="Elipsa 12"/>
          <p:cNvSpPr/>
          <p:nvPr/>
        </p:nvSpPr>
        <p:spPr>
          <a:xfrm>
            <a:off x="8156448" y="5715000"/>
            <a:ext cx="548640" cy="5486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4" name="Naslov 1"/>
          <p:cNvSpPr txBox="1">
            <a:spLocks noGrp="1"/>
          </p:cNvSpPr>
          <p:nvPr>
            <p:ph type="title"/>
          </p:nvPr>
        </p:nvSpPr>
        <p:spPr>
          <a:xfrm rot="5400013">
            <a:off x="3350133" y="3200401"/>
            <a:ext cx="6309360" cy="457200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hr-HR"/>
              <a:t>Uredite stil naslova matrice</a:t>
            </a:r>
            <a:endParaRPr lang="en-US"/>
          </a:p>
        </p:txBody>
      </p:sp>
      <p:sp>
        <p:nvSpPr>
          <p:cNvPr id="5" name="Rezervirano mjesto slike 2"/>
          <p:cNvSpPr txBox="1"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rgbClr val="FFF39D"/>
          </a:solidFill>
        </p:spPr>
        <p:txBody>
          <a:bodyPr anchorCtr="1"/>
          <a:lstStyle>
            <a:lvl1pPr marL="0" indent="0" algn="ctr">
              <a:buNone/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6" name="Rezervirano mjesto teksta 3"/>
          <p:cNvSpPr txBox="1">
            <a:spLocks noGrp="1"/>
          </p:cNvSpPr>
          <p:nvPr>
            <p:ph type="body" idx="2"/>
          </p:nvPr>
        </p:nvSpPr>
        <p:spPr>
          <a:xfrm>
            <a:off x="6765801" y="264791"/>
            <a:ext cx="1524003" cy="4956048"/>
          </a:xfrm>
        </p:spPr>
        <p:txBody>
          <a:bodyPr/>
          <a:lstStyle>
            <a:lvl1pPr marL="0" indent="0">
              <a:spcBef>
                <a:spcPts val="100"/>
              </a:spcBef>
              <a:spcAft>
                <a:spcPts val="400"/>
              </a:spcAft>
              <a:buNone/>
              <a:defRPr sz="1200"/>
            </a:lvl1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7" name="Ravni poveznik 9"/>
          <p:cNvSpPr/>
          <p:nvPr/>
        </p:nvSpPr>
        <p:spPr>
          <a:xfrm>
            <a:off x="8991596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8" name="Pravokutnik 10"/>
          <p:cNvSpPr/>
          <p:nvPr/>
        </p:nvSpPr>
        <p:spPr>
          <a:xfrm>
            <a:off x="8839203" y="0"/>
            <a:ext cx="304796" cy="6858000"/>
          </a:xfrm>
          <a:prstGeom prst="rect">
            <a:avLst/>
          </a:prstGeom>
          <a:solidFill>
            <a:srgbClr val="FEC3AE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9" name="Ravni poveznik 11"/>
          <p:cNvSpPr/>
          <p:nvPr/>
        </p:nvSpPr>
        <p:spPr>
          <a:xfrm>
            <a:off x="8915400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FE8637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0" name="Ravni poveznik 18"/>
          <p:cNvSpPr/>
          <p:nvPr/>
        </p:nvSpPr>
        <p:spPr>
          <a:xfrm>
            <a:off x="6248396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38103">
            <a:solidFill>
              <a:srgbClr val="FEC3AE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1" name="Ravni poveznik 19"/>
          <p:cNvSpPr/>
          <p:nvPr/>
        </p:nvSpPr>
        <p:spPr>
          <a:xfrm>
            <a:off x="6192298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2701">
            <a:solidFill>
              <a:srgbClr val="FE8637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2" name="Rezervirano mjesto datuma 1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13AC51-D899-4980-8D99-D5EA75ECD16A}" type="datetime1">
              <a:rPr lang="hr-HR"/>
              <a:pPr lvl="0"/>
              <a:t>19.3.2018.</a:t>
            </a:fld>
            <a:endParaRPr lang="hr-HR"/>
          </a:p>
        </p:txBody>
      </p:sp>
      <p:sp>
        <p:nvSpPr>
          <p:cNvPr id="13" name="Rezervirano mjesto broja slajda 17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4D95E8-3415-41AD-8F56-9C253A64B1D5}" type="slidenum">
              <a:t>‹#›</a:t>
            </a:fld>
            <a:endParaRPr lang="hr-HR"/>
          </a:p>
        </p:txBody>
      </p:sp>
      <p:sp>
        <p:nvSpPr>
          <p:cNvPr id="14" name="Rezervirano mjesto podnožja 20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783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avni poveznik 15"/>
          <p:cNvSpPr/>
          <p:nvPr/>
        </p:nvSpPr>
        <p:spPr>
          <a:xfrm>
            <a:off x="8762996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38103">
            <a:solidFill>
              <a:srgbClr val="FEC3AE">
                <a:alpha val="93000"/>
              </a:srgbClr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3" name="Rezervirano mjesto naslova 2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7467603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lvl="0"/>
            <a:r>
              <a:rPr lang="hr-HR"/>
              <a:t>Uredite stil naslova matrice</a:t>
            </a:r>
            <a:endParaRPr lang="en-US"/>
          </a:p>
        </p:txBody>
      </p:sp>
      <p:sp>
        <p:nvSpPr>
          <p:cNvPr id="4" name="Rezervirano mjesto teksta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3" cy="48737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datuma 13"/>
          <p:cNvSpPr txBox="1">
            <a:spLocks noGrp="1"/>
          </p:cNvSpPr>
          <p:nvPr>
            <p:ph type="dt" sz="half" idx="2"/>
          </p:nvPr>
        </p:nvSpPr>
        <p:spPr>
          <a:xfrm rot="5400013">
            <a:off x="7589520" y="1081854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575F6D"/>
                </a:solidFill>
                <a:uFillTx/>
                <a:latin typeface="Century Schoolbook"/>
                <a:ea typeface=""/>
                <a:cs typeface=""/>
              </a:defRPr>
            </a:lvl1pPr>
          </a:lstStyle>
          <a:p>
            <a:pPr lvl="0"/>
            <a:fld id="{FD6CD0BF-6C00-4382-8F99-29D60D63F930}" type="datetime1">
              <a:rPr lang="hr-HR"/>
              <a:pPr lvl="0"/>
              <a:t>19.3.2018.</a:t>
            </a:fld>
            <a:endParaRPr lang="hr-HR"/>
          </a:p>
        </p:txBody>
      </p:sp>
      <p:sp>
        <p:nvSpPr>
          <p:cNvPr id="6" name="Rezervirano mjesto podnožja 2"/>
          <p:cNvSpPr txBox="1">
            <a:spLocks noGrp="1"/>
          </p:cNvSpPr>
          <p:nvPr>
            <p:ph type="ftr" sz="quarter" idx="3"/>
          </p:nvPr>
        </p:nvSpPr>
        <p:spPr>
          <a:xfrm rot="5400013">
            <a:off x="6990185" y="3737244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575F6D"/>
                </a:solidFill>
                <a:uFillTx/>
                <a:latin typeface="Century Schoolbook"/>
                <a:ea typeface=""/>
                <a:cs typeface=""/>
              </a:defRPr>
            </a:lvl1pPr>
          </a:lstStyle>
          <a:p>
            <a:pPr lvl="0"/>
            <a:endParaRPr lang="hr-HR"/>
          </a:p>
        </p:txBody>
      </p:sp>
      <p:sp>
        <p:nvSpPr>
          <p:cNvPr id="7" name="Ravni poveznik 6"/>
          <p:cNvSpPr/>
          <p:nvPr/>
        </p:nvSpPr>
        <p:spPr>
          <a:xfrm>
            <a:off x="76196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57150">
            <a:solidFill>
              <a:srgbClr val="FEC3AE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8" name="Ravni poveznik 8"/>
          <p:cNvSpPr/>
          <p:nvPr/>
        </p:nvSpPr>
        <p:spPr>
          <a:xfrm>
            <a:off x="8991596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19046">
            <a:solidFill>
              <a:srgbClr val="FE8637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9" name="Pravokutnik 9"/>
          <p:cNvSpPr/>
          <p:nvPr/>
        </p:nvSpPr>
        <p:spPr>
          <a:xfrm>
            <a:off x="8839203" y="0"/>
            <a:ext cx="304796" cy="6858000"/>
          </a:xfrm>
          <a:prstGeom prst="rect">
            <a:avLst/>
          </a:prstGeom>
          <a:solidFill>
            <a:srgbClr val="FEC3AE">
              <a:alpha val="87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0" name="Ravni poveznik 10"/>
          <p:cNvSpPr/>
          <p:nvPr/>
        </p:nvSpPr>
        <p:spPr>
          <a:xfrm>
            <a:off x="8915400" y="0"/>
            <a:ext cx="0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FE8637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1" name="Elipsa 11"/>
          <p:cNvSpPr/>
          <p:nvPr/>
        </p:nvSpPr>
        <p:spPr>
          <a:xfrm>
            <a:off x="8156448" y="5715000"/>
            <a:ext cx="548640" cy="54864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Schoolbook"/>
              <a:ea typeface=""/>
              <a:cs typeface=""/>
            </a:endParaRPr>
          </a:p>
        </p:txBody>
      </p:sp>
      <p:sp>
        <p:nvSpPr>
          <p:cNvPr id="12" name="Rezervirano mjesto broja slajda 22"/>
          <p:cNvSpPr txBox="1">
            <a:spLocks noGrp="1"/>
          </p:cNvSpPr>
          <p:nvPr>
            <p:ph type="sldNum" sz="quarter" idx="4"/>
          </p:nvPr>
        </p:nvSpPr>
        <p:spPr>
          <a:xfrm>
            <a:off x="8129016" y="5734046"/>
            <a:ext cx="609603" cy="5212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400" b="1" i="0" u="none" strike="noStrike" kern="1200" cap="none" spc="0" baseline="0">
                <a:solidFill>
                  <a:srgbClr val="FFFFFF"/>
                </a:solidFill>
                <a:uFillTx/>
                <a:latin typeface="Century Schoolbook"/>
                <a:ea typeface=""/>
                <a:cs typeface=""/>
              </a:defRPr>
            </a:lvl1pPr>
          </a:lstStyle>
          <a:p>
            <a:pPr lvl="0"/>
            <a:fld id="{7B2E35D6-455C-452C-9B9E-2E79CCF19E19}" type="slidenum"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hr-HR" sz="3000" b="0" i="0" u="none" strike="noStrike" kern="1200" cap="small" spc="0" baseline="0">
          <a:solidFill>
            <a:srgbClr val="575F6D"/>
          </a:solidFill>
          <a:uFillTx/>
          <a:latin typeface="Century Schoolbook"/>
        </a:defRPr>
      </a:lvl1pPr>
    </p:titleStyle>
    <p:bodyStyle>
      <a:lvl1pPr marL="274320" marR="0" lvl="0" indent="-27432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Clr>
          <a:srgbClr val="FE8637"/>
        </a:buClr>
        <a:buSzPct val="70000"/>
        <a:buFont typeface="Wingdings"/>
        <a:buChar char=""/>
        <a:tabLst/>
        <a:defRPr lang="hr-HR" sz="2400" b="0" i="0" u="none" strike="noStrike" kern="1200" cap="none" spc="0" baseline="0">
          <a:solidFill>
            <a:srgbClr val="000000"/>
          </a:solidFill>
          <a:uFillTx/>
          <a:latin typeface="Century Schoolbook"/>
        </a:defRPr>
      </a:lvl1pPr>
      <a:lvl2pPr marL="640080" marR="0" lvl="1" indent="-27432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FE8637"/>
        </a:buClr>
        <a:buSzPct val="80000"/>
        <a:buFont typeface="Wingdings 2"/>
        <a:buChar char=""/>
        <a:tabLst/>
        <a:defRPr lang="hr-HR" sz="2100" b="0" i="0" u="none" strike="noStrike" kern="1200" cap="none" spc="0" baseline="0">
          <a:solidFill>
            <a:srgbClr val="000000"/>
          </a:solidFill>
          <a:uFillTx/>
          <a:latin typeface="Century Schoolbook"/>
        </a:defRPr>
      </a:lvl2pPr>
      <a:lvl3pPr marL="914400" marR="0" lvl="2" indent="-18288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E0752F"/>
        </a:buClr>
        <a:buSzPct val="60000"/>
        <a:buFont typeface="Wingdings"/>
        <a:buChar char=""/>
        <a:tabLst/>
        <a:defRPr lang="hr-HR" sz="1800" b="0" i="0" u="none" strike="noStrike" kern="1200" cap="none" spc="0" baseline="0">
          <a:solidFill>
            <a:srgbClr val="000000"/>
          </a:solidFill>
          <a:uFillTx/>
          <a:latin typeface="Century Schoolbook"/>
        </a:defRPr>
      </a:lvl3pPr>
      <a:lvl4pPr marL="1188720" marR="0" lvl="3" indent="-18288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FEC3AE"/>
        </a:buClr>
        <a:buSzPct val="60000"/>
        <a:buFont typeface="Wingdings"/>
        <a:buChar char=""/>
        <a:tabLst/>
        <a:defRPr lang="hr-HR" sz="1800" b="0" i="0" u="none" strike="noStrike" kern="1200" cap="none" spc="0" baseline="0">
          <a:solidFill>
            <a:srgbClr val="000000"/>
          </a:solidFill>
          <a:uFillTx/>
          <a:latin typeface="Century Schoolbook"/>
        </a:defRPr>
      </a:lvl4pPr>
      <a:lvl5pPr marL="1463040" marR="0" lvl="4" indent="-18288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BDCAE9"/>
        </a:buClr>
        <a:buSzPct val="68000"/>
        <a:buFont typeface="Wingdings 2"/>
        <a:buChar char=""/>
        <a:tabLst/>
        <a:defRPr lang="hr-HR" sz="1600" b="0" i="0" u="none" strike="noStrike" kern="1200" cap="none" spc="0" baseline="0">
          <a:solidFill>
            <a:srgbClr val="000000"/>
          </a:solidFill>
          <a:uFillTx/>
          <a:latin typeface="Century Schoolbook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://www.google.hr/url?sa=i&amp;rct=j&amp;q=&amp;esrc=s&amp;source=images&amp;cd=&amp;cad=rja&amp;uact=8&amp;ved=2ahUKEwiF267yzNjZAhXGAewKHVEsBPwQjRx6BAgAEAY&amp;url=http://www.housing-project.eu/index.php/hr/hero-housing-news-hr/62-news-letter-2-cr&amp;psig=AOvVaw1J2Jsvv1GhQS4YvRaww14x&amp;ust=1520456652812322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hyperlink" Target="http://www.google.hr/url?sa=i&amp;rct=j&amp;q=&amp;esrc=s&amp;source=images&amp;cd=&amp;cad=rja&amp;uact=8&amp;ved=2ahUKEwiIqvDdy9jZAhWIKewKHfI4AkMQjRx6BAgAEAY&amp;url=http://os-vgrzalja-buzet.skole.hr/os-vgrzalja-buzet.skole.hr/razredi/razred_8_a_2015&amp;psig=AOvVaw1BHOr74G7Gq9NYdukesmmR&amp;ust=1520456430089493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ctrTitle"/>
          </p:nvPr>
        </p:nvSpPr>
        <p:spPr>
          <a:xfrm>
            <a:off x="2286000" y="476667"/>
            <a:ext cx="6172200" cy="1800206"/>
          </a:xfrm>
        </p:spPr>
        <p:txBody>
          <a:bodyPr anchorCtr="1"/>
          <a:lstStyle/>
          <a:p>
            <a:pPr lvl="0" algn="ctr"/>
            <a:r>
              <a:rPr lang="hr-HR" sz="40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DOM ZA ODRASLE OSOBE ZAGREB</a:t>
            </a:r>
            <a:r>
              <a:rPr lang="hr-HR" sz="36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/>
            </a:r>
            <a:br>
              <a:rPr lang="hr-HR" sz="36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</a:br>
            <a:endParaRPr lang="hr-HR" sz="360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</p:txBody>
      </p:sp>
      <p:pic>
        <p:nvPicPr>
          <p:cNvPr id="3" name="Picture 4" descr="http://www.dom-pbo-zg.hr/design/gallery/dogadanja/root/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92080" y="2852937"/>
            <a:ext cx="2880323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 descr="C:\Users\User\Pictures\Slika Šestinja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39748" y="2852937"/>
            <a:ext cx="2880323" cy="3240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827584" y="83671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dirty="0" smtClean="0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Sobe                                                         Ambulanta</a:t>
            </a:r>
            <a:endParaRPr lang="hr-HR" dirty="0">
              <a:solidFill>
                <a:srgbClr val="000000"/>
              </a:solidFill>
              <a:ea typeface=""/>
              <a:cs typeface=""/>
            </a:endParaRPr>
          </a:p>
        </p:txBody>
      </p:sp>
      <p:pic>
        <p:nvPicPr>
          <p:cNvPr id="1026" name="Picture 2" descr="C:\Users\User\Desktop\SLIKE DOMA\20180307_110448_resiz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484784"/>
            <a:ext cx="345638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SLIKE DOMA\20180307_110729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4149081"/>
            <a:ext cx="345638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SLIKE DOMA\img0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5"/>
            <a:ext cx="34563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SLIKE DOMA\20180307_110034_resiz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49081"/>
            <a:ext cx="34563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73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5955" y="908720"/>
            <a:ext cx="7380872" cy="64633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Osim spavaonica sadržavao je samo jednu prostoriju koja je funkcionirala kao blagavaona, dnevni boravak, radna terapija </a:t>
            </a:r>
            <a:r>
              <a:rPr lang="hr-HR" sz="1800" b="0" i="0" u="none" strike="noStrike" kern="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...</a:t>
            </a:r>
            <a:endParaRPr lang="hr-HR" sz="1800" b="0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</p:txBody>
      </p:sp>
      <p:pic>
        <p:nvPicPr>
          <p:cNvPr id="3" name="Picture 3" descr="C:\Users\User\Desktop\20180307_110654_resiz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1247" y="2348881"/>
            <a:ext cx="3464725" cy="367241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2" descr="D:\Profiles\mvrdoljak1.MSPM\Desktop\20180312_094651_resiz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16017" y="2348881"/>
            <a:ext cx="3530810" cy="367241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6" y="908720"/>
            <a:ext cx="5184574" cy="369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Kuhinja je bila derutna i opasna za rad naših </a:t>
            </a:r>
            <a:r>
              <a:rPr lang="hr-HR" sz="1800" b="0" i="0" u="none" strike="noStrike" kern="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kuhara.</a:t>
            </a:r>
            <a:endParaRPr lang="hr-HR" sz="1800" b="0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</p:txBody>
      </p:sp>
      <p:pic>
        <p:nvPicPr>
          <p:cNvPr id="3" name="Picture 2" descr="C:\Users\User\Desktop\img07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7586" y="1986633"/>
            <a:ext cx="3456386" cy="3672413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lumMod val="50000"/>
              </a:schemeClr>
            </a:glow>
          </a:effectLst>
        </p:spPr>
      </p:pic>
      <p:pic>
        <p:nvPicPr>
          <p:cNvPr id="4" name="Picture 3" descr="C:\Users\User\Desktop\img07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56787" y="1988840"/>
            <a:ext cx="3456386" cy="3671663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lumMod val="50000"/>
              </a:schemeClr>
            </a:glo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Desktop\20180307_133813_resiz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593" y="2276874"/>
            <a:ext cx="4032447" cy="367240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lumMod val="75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3" name="Picture 5" descr="C:\Users\User\Desktop\20180307_134343_resiz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11964" y="1566083"/>
            <a:ext cx="4104452" cy="3663113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lumMod val="75000"/>
              </a:schemeClr>
            </a:glow>
          </a:effectLst>
          <a:scene3d>
            <a:camera prst="perspectiveContrastingLeftFacing"/>
            <a:lightRig rig="threePt" dir="t"/>
          </a:scene3d>
        </p:spPr>
      </p:pic>
      <p:sp>
        <p:nvSpPr>
          <p:cNvPr id="4" name="Pravokutnik 4"/>
          <p:cNvSpPr/>
          <p:nvPr/>
        </p:nvSpPr>
        <p:spPr>
          <a:xfrm>
            <a:off x="899593" y="841906"/>
            <a:ext cx="1584175" cy="369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Nova kuhinja!</a:t>
            </a:r>
          </a:p>
        </p:txBody>
      </p:sp>
    </p:spTree>
    <p:extLst>
      <p:ext uri="{BB962C8B-B14F-4D97-AF65-F5344CB8AC3E}">
        <p14:creationId xmlns:p14="http://schemas.microsoft.com/office/powerpoint/2010/main" val="1150683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899592" y="836712"/>
            <a:ext cx="4752528" cy="369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Kao skladište koristio se „građevinski kontejner”!</a:t>
            </a:r>
          </a:p>
        </p:txBody>
      </p:sp>
      <p:pic>
        <p:nvPicPr>
          <p:cNvPr id="3" name="Picture 4" descr="C:\Users\User\Desktop\img08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593" y="2132856"/>
            <a:ext cx="3456384" cy="3312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:\Profiles\mvrdoljak1.MSPM\Desktop\20180312_102629_resized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32035" y="1556792"/>
            <a:ext cx="3456386" cy="2448279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</p:spPr>
      </p:pic>
      <p:pic>
        <p:nvPicPr>
          <p:cNvPr id="5" name="Picture 2" descr="D:\Profiles\mvrdoljak1.MSPM\Desktop\slike prezentacija\20180312_100003_resize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32035" y="4149080"/>
            <a:ext cx="3456386" cy="2448278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02364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6" y="836712"/>
            <a:ext cx="7416826" cy="535531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 smtClean="0">
                <a:solidFill>
                  <a:schemeClr val="accent6">
                    <a:lumMod val="75000"/>
                  </a:schemeClr>
                </a:solidFill>
                <a:uFillTx/>
                <a:latin typeface="Times New Roman" pitchFamily="18"/>
                <a:ea typeface=""/>
                <a:cs typeface="Times New Roman" pitchFamily="18"/>
              </a:rPr>
              <a:t>PODRUŽNICA MIRKOVEC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Dvorac 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Mirkovec, smješten je na vrhu brežuljka izdignutome dvadesetak metara iznad doline, skriva perivoj te šume hrasta kitnjaka i običnoga graba.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Plemićko dobro Mirkovec dobilo je ime po izumrloj obitelji Mirkoczy (Mirkovečki) koja je ovo imanje posjedovala u 16. i 17. st.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Prema predaji Mirkovec je bio lovački dvor grofova Celjskih, što nije dokazano i malo je vjerojatno da je tako staroga porijekla.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Neko vrijeme Mirkovec je pripadao obiteljima Špičko i Škarica, a u 18. st. vlasnici su mu Bedekovići, stara zagorska obitelj koja je posjedovala dvorce u Bedekovčini.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Godine 1892. Mirkovec je kupio barun Ernest Vranyczany-Dobrinović, čija je obitelj potkraj 19. st. kupila nekoliko dvoraca u Hrvatskome zagorju.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Posljednji vlasnici Mirkovca bili su Halle i Berger</a:t>
            </a:r>
            <a:r>
              <a:rPr lang="hr-HR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.</a:t>
            </a: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899592" y="1268760"/>
            <a:ext cx="7344816" cy="313932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Nakon Drugoga svjetskog rata dvorac se upotrebljavao u različite svrhe: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Služio je za predvojničku vježbu.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UTP – ugostiteljsko turističko poduzeće „Zagorje” u kojem su održavane svadbene svečanosti.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Predavanja i vježbe za civilnu zaštitu.</a:t>
            </a:r>
            <a:endParaRPr lang="hr-HR" sz="1800" b="0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„Inžinjering” iz Zagreba nakon čega je tadašnje Ministarstvo kupilo dvorac i uselilo naše korisnike.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zagorje-priroda.hr/images/vrijednosti/podrucja/mirkovec/mirkove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7667" y="1916832"/>
            <a:ext cx="5976661" cy="45365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27586" y="836712"/>
            <a:ext cx="7416826" cy="92333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Dvorac je bio prostorno i smještajno u potpunosti neadekvatan. Jedan veliki dnevni boravak, spavaonice s velikim brojem </a:t>
            </a:r>
            <a:r>
              <a:rPr lang="hr-HR" sz="1800" b="0" i="0" u="none" strike="noStrike" kern="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kreveta i neprimjerene našim</a:t>
            </a:r>
            <a:r>
              <a:rPr lang="hr-HR" sz="1800" b="0" i="0" u="none" strike="noStrike" kern="0" cap="none" spc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 korisnicima</a:t>
            </a:r>
            <a:r>
              <a:rPr lang="hr-HR" sz="1800" b="0" i="0" u="none" strike="noStrike" kern="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 </a:t>
            </a: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...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mirkovec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9774" y="2276874"/>
            <a:ext cx="3499154" cy="331236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2">
                <a:lumMod val="50000"/>
              </a:schemeClr>
            </a:glow>
          </a:effectLst>
        </p:spPr>
      </p:pic>
      <p:pic>
        <p:nvPicPr>
          <p:cNvPr id="3" name="Picture 2" descr="C:\Users\User\Desktop\IMG-dd0af154d2fad8e8d9cf04a57ae0e289-V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64088" y="548676"/>
            <a:ext cx="2952328" cy="288032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sp>
        <p:nvSpPr>
          <p:cNvPr id="4" name="Rectangle 5"/>
          <p:cNvSpPr/>
          <p:nvPr/>
        </p:nvSpPr>
        <p:spPr>
          <a:xfrm>
            <a:off x="839774" y="836712"/>
            <a:ext cx="3511341" cy="369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Hodnik u dvorcu nekad i danas!</a:t>
            </a:r>
          </a:p>
        </p:txBody>
      </p:sp>
      <p:pic>
        <p:nvPicPr>
          <p:cNvPr id="5" name="Picture 2" descr="C:\Users\Korisnik\Pictures\uređenje muškog hodnika na katu 2013\DSCI006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64088" y="3573018"/>
            <a:ext cx="2952328" cy="2794122"/>
          </a:xfrm>
          <a:prstGeom prst="rect">
            <a:avLst/>
          </a:prstGeom>
          <a:noFill/>
          <a:ln>
            <a:noFill/>
          </a:ln>
          <a:effectLst>
            <a:glow rad="127000">
              <a:srgbClr val="FFFF00"/>
            </a:glow>
          </a:effectLst>
          <a:scene3d>
            <a:camera prst="isometricOffAxis2Left"/>
            <a:lightRig rig="threePt" dir="t"/>
          </a:scene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mirkovec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592" y="1628800"/>
            <a:ext cx="2880320" cy="4104456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</p:pic>
      <p:pic>
        <p:nvPicPr>
          <p:cNvPr id="3" name="Picture 3" descr="C:\Users\User\Desktop\IMG-7dd61fe66426e6a9699be90eb8b5ab74-V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64088" y="836714"/>
            <a:ext cx="2880320" cy="331236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sp>
        <p:nvSpPr>
          <p:cNvPr id="4" name="Rectangle 3"/>
          <p:cNvSpPr/>
          <p:nvPr/>
        </p:nvSpPr>
        <p:spPr>
          <a:xfrm>
            <a:off x="899592" y="836715"/>
            <a:ext cx="792088" cy="369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Sobe !</a:t>
            </a:r>
          </a:p>
        </p:txBody>
      </p:sp>
      <p:pic>
        <p:nvPicPr>
          <p:cNvPr id="1026" name="Picture 2" descr="C:\Users\User\Desktop\IMG-5911ef278f336164a4da1fd882db3eee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17062"/>
            <a:ext cx="2304256" cy="3740937"/>
          </a:xfrm>
          <a:prstGeom prst="rect">
            <a:avLst/>
          </a:prstGeom>
          <a:noFill/>
          <a:effectLst>
            <a:glow rad="127000">
              <a:srgbClr val="FFFF00"/>
            </a:glo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 noGrp="1"/>
          </p:cNvSpPr>
          <p:nvPr>
            <p:ph type="title"/>
          </p:nvPr>
        </p:nvSpPr>
        <p:spPr>
          <a:xfrm>
            <a:off x="467541" y="548676"/>
            <a:ext cx="7467603" cy="5040556"/>
          </a:xfrm>
        </p:spPr>
        <p:txBody>
          <a:bodyPr anchorCtr="1"/>
          <a:lstStyle/>
          <a:p>
            <a:pPr lvl="0" algn="ctr"/>
            <a:r>
              <a:rPr lang="hr-HR" sz="36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OSVRT NA 65 GODINA DOMA ZA ODRASLE OSOBE ZAGREB</a:t>
            </a:r>
            <a:br>
              <a:rPr lang="hr-HR" sz="36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</a:br>
            <a:r>
              <a:rPr lang="hr-HR" sz="1200" b="1" dirty="0">
                <a:latin typeface="Times New Roman" pitchFamily="18"/>
                <a:cs typeface="Times New Roman" pitchFamily="18"/>
              </a:rPr>
              <a:t/>
            </a:r>
            <a:br>
              <a:rPr lang="hr-HR" sz="1200" b="1" dirty="0">
                <a:latin typeface="Times New Roman" pitchFamily="18"/>
                <a:cs typeface="Times New Roman" pitchFamily="18"/>
              </a:rPr>
            </a:br>
            <a:r>
              <a:rPr lang="hr-HR" sz="1200" b="1" dirty="0">
                <a:latin typeface="Times New Roman" pitchFamily="18"/>
                <a:cs typeface="Times New Roman" pitchFamily="18"/>
              </a:rPr>
              <a:t/>
            </a:r>
            <a:br>
              <a:rPr lang="hr-HR" sz="1200" b="1" dirty="0">
                <a:latin typeface="Times New Roman" pitchFamily="18"/>
                <a:cs typeface="Times New Roman" pitchFamily="18"/>
              </a:rPr>
            </a:br>
            <a:r>
              <a:rPr lang="hr-HR" sz="1200" b="1" dirty="0">
                <a:latin typeface="Times New Roman" pitchFamily="18"/>
                <a:cs typeface="Times New Roman" pitchFamily="18"/>
              </a:rPr>
              <a:t/>
            </a:r>
            <a:br>
              <a:rPr lang="hr-HR" sz="1200" b="1" dirty="0">
                <a:latin typeface="Times New Roman" pitchFamily="18"/>
                <a:cs typeface="Times New Roman" pitchFamily="18"/>
              </a:rPr>
            </a:br>
            <a:r>
              <a:rPr lang="hr-HR" sz="28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NEKAD I DANAS</a:t>
            </a:r>
            <a:r>
              <a:rPr lang="hr-HR" sz="2800" b="1" dirty="0">
                <a:latin typeface="Times New Roman" pitchFamily="18"/>
                <a:cs typeface="Times New Roman" pitchFamily="18"/>
              </a:rPr>
              <a:t/>
            </a:r>
            <a:br>
              <a:rPr lang="hr-HR" sz="2800" b="1" dirty="0">
                <a:latin typeface="Times New Roman" pitchFamily="18"/>
                <a:cs typeface="Times New Roman" pitchFamily="18"/>
              </a:rPr>
            </a:br>
            <a:r>
              <a:rPr lang="hr-HR" sz="1200" b="1" dirty="0">
                <a:latin typeface="Times New Roman" pitchFamily="18"/>
                <a:cs typeface="Times New Roman" pitchFamily="18"/>
              </a:rPr>
              <a:t/>
            </a:r>
            <a:br>
              <a:rPr lang="hr-HR" sz="1200" b="1" dirty="0">
                <a:latin typeface="Times New Roman" pitchFamily="18"/>
                <a:cs typeface="Times New Roman" pitchFamily="18"/>
              </a:rPr>
            </a:br>
            <a:r>
              <a:rPr lang="hr-HR" sz="1200" b="1" dirty="0">
                <a:latin typeface="Times New Roman" pitchFamily="18"/>
                <a:cs typeface="Times New Roman" pitchFamily="18"/>
              </a:rPr>
              <a:t/>
            </a:r>
            <a:br>
              <a:rPr lang="hr-HR" sz="1200" b="1" dirty="0">
                <a:latin typeface="Times New Roman" pitchFamily="18"/>
                <a:cs typeface="Times New Roman" pitchFamily="18"/>
              </a:rPr>
            </a:br>
            <a:r>
              <a:rPr lang="hr-HR" sz="1200" b="1" dirty="0">
                <a:latin typeface="Times New Roman" pitchFamily="18"/>
                <a:cs typeface="Times New Roman" pitchFamily="18"/>
              </a:rPr>
              <a:t/>
            </a:r>
            <a:br>
              <a:rPr lang="hr-HR" sz="1200" b="1" dirty="0">
                <a:latin typeface="Times New Roman" pitchFamily="18"/>
                <a:cs typeface="Times New Roman" pitchFamily="18"/>
              </a:rPr>
            </a:br>
            <a:r>
              <a:rPr lang="hr-HR" sz="1200" b="1" dirty="0">
                <a:latin typeface="Times New Roman" pitchFamily="18"/>
                <a:cs typeface="Times New Roman" pitchFamily="18"/>
              </a:rPr>
              <a:t/>
            </a:r>
            <a:br>
              <a:rPr lang="hr-HR" sz="1200" b="1" dirty="0">
                <a:latin typeface="Times New Roman" pitchFamily="18"/>
                <a:cs typeface="Times New Roman" pitchFamily="18"/>
              </a:rPr>
            </a:br>
            <a:r>
              <a:rPr lang="hr-HR" sz="1200" b="1" dirty="0">
                <a:latin typeface="Times New Roman" pitchFamily="18"/>
                <a:cs typeface="Times New Roman" pitchFamily="18"/>
              </a:rPr>
              <a:t/>
            </a:r>
            <a:br>
              <a:rPr lang="hr-HR" sz="1200" b="1" dirty="0">
                <a:latin typeface="Times New Roman" pitchFamily="18"/>
                <a:cs typeface="Times New Roman" pitchFamily="18"/>
              </a:rPr>
            </a:br>
            <a:r>
              <a:rPr lang="hr-HR" sz="1200" b="1" dirty="0">
                <a:latin typeface="Times New Roman" pitchFamily="18"/>
                <a:cs typeface="Times New Roman" pitchFamily="18"/>
              </a:rPr>
              <a:t/>
            </a:r>
            <a:br>
              <a:rPr lang="hr-HR" sz="1200" b="1" dirty="0">
                <a:latin typeface="Times New Roman" pitchFamily="18"/>
                <a:cs typeface="Times New Roman" pitchFamily="18"/>
              </a:rPr>
            </a:br>
            <a:r>
              <a:rPr lang="hr-HR" sz="1200" b="1" dirty="0">
                <a:latin typeface="Times New Roman" pitchFamily="18"/>
                <a:cs typeface="Times New Roman" pitchFamily="18"/>
              </a:rPr>
              <a:t/>
            </a:r>
            <a:br>
              <a:rPr lang="hr-HR" sz="1200" b="1" dirty="0">
                <a:latin typeface="Times New Roman" pitchFamily="18"/>
                <a:cs typeface="Times New Roman" pitchFamily="18"/>
              </a:rPr>
            </a:br>
            <a:r>
              <a:rPr lang="hr-HR" sz="1200" b="1" dirty="0">
                <a:latin typeface="Times New Roman" pitchFamily="18"/>
                <a:cs typeface="Times New Roman" pitchFamily="18"/>
              </a:rPr>
              <a:t/>
            </a:r>
            <a:br>
              <a:rPr lang="hr-HR" sz="1200" b="1" dirty="0">
                <a:latin typeface="Times New Roman" pitchFamily="18"/>
                <a:cs typeface="Times New Roman" pitchFamily="18"/>
              </a:rPr>
            </a:br>
            <a:r>
              <a:rPr lang="hr-HR" sz="1200" b="1" dirty="0">
                <a:latin typeface="Times New Roman" pitchFamily="18"/>
                <a:cs typeface="Times New Roman" pitchFamily="18"/>
              </a:rPr>
              <a:t/>
            </a:r>
            <a:br>
              <a:rPr lang="hr-HR" sz="1200" b="1" dirty="0">
                <a:latin typeface="Times New Roman" pitchFamily="18"/>
                <a:cs typeface="Times New Roman" pitchFamily="18"/>
              </a:rPr>
            </a:br>
            <a:r>
              <a:rPr lang="hr-HR" sz="1200" b="1" dirty="0">
                <a:latin typeface="Times New Roman" pitchFamily="18"/>
                <a:cs typeface="Times New Roman" pitchFamily="18"/>
              </a:rPr>
              <a:t/>
            </a:r>
            <a:br>
              <a:rPr lang="hr-HR" sz="1200" b="1" dirty="0">
                <a:latin typeface="Times New Roman" pitchFamily="18"/>
                <a:cs typeface="Times New Roman" pitchFamily="18"/>
              </a:rPr>
            </a:br>
            <a:r>
              <a:rPr lang="hr-HR" sz="2800" b="1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Melita Vrdoljak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dom-nedostaci\P62603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593" y="620685"/>
            <a:ext cx="3456383" cy="2664296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</p:pic>
      <p:pic>
        <p:nvPicPr>
          <p:cNvPr id="3" name="Picture 2" descr="C:\Users\User\Desktop\IMG-8a789e3a8d617a43e6130394bea42e09-V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16017" y="3753035"/>
            <a:ext cx="3456386" cy="2664296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</p:spPr>
      </p:pic>
      <p:pic>
        <p:nvPicPr>
          <p:cNvPr id="4" name="Picture 4" descr="C:\Users\User\Desktop\SLIKE DOMA\IMG-a74f86bb9e7334881d8f047e5f930ba9-V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5616" y="3429000"/>
            <a:ext cx="2352538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Korisnik\Pictures\radovi u kupaoni i sobama 9 i 10 21.09. 2011\03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16017" y="620685"/>
            <a:ext cx="3456386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449857" y="3783110"/>
            <a:ext cx="1440161" cy="64633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Uređujemo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sami!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-2a2368fe5dba0e6b57492929be912dda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288032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IMG-bdbbdac47a42be7c94447852c63daaa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6672"/>
            <a:ext cx="263691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IMG-e15c62b0f3651ec1c05d26c269435469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56993"/>
            <a:ext cx="263691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IMG-6f4ba2301c7bead36eb41710aec5c1e2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17032"/>
            <a:ext cx="201622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IMG-19f983ae936ddb0495d13b97b6845a33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201622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39952" y="692695"/>
            <a:ext cx="1588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Boravak na 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ženskom dijelu</a:t>
            </a:r>
            <a:endParaRPr lang="hr-HR" kern="0" dirty="0">
              <a:solidFill>
                <a:srgbClr val="000000"/>
              </a:solidFill>
              <a:latin typeface="Times New Roman" pitchFamily="18"/>
              <a:ea typeface=""/>
              <a:cs typeface="Times New Roman" pitchFamily="18"/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3707904" y="773544"/>
            <a:ext cx="48920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Rectangle 3"/>
          <p:cNvSpPr/>
          <p:nvPr/>
        </p:nvSpPr>
        <p:spPr>
          <a:xfrm>
            <a:off x="3772559" y="2942492"/>
            <a:ext cx="1638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„Frizeraj” i brijačnica</a:t>
            </a:r>
            <a:endParaRPr lang="hr-HR" kern="0" dirty="0">
              <a:solidFill>
                <a:srgbClr val="000000"/>
              </a:solidFill>
              <a:latin typeface="Times New Roman" pitchFamily="18"/>
              <a:ea typeface=""/>
              <a:cs typeface="Times New Roman" pitchFamily="18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162916" y="3023341"/>
            <a:ext cx="4892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827583" y="3219491"/>
            <a:ext cx="1800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Fizikalna terapija</a:t>
            </a:r>
            <a:endParaRPr lang="hr-HR" kern="0" dirty="0">
              <a:solidFill>
                <a:srgbClr val="000000"/>
              </a:solidFill>
              <a:latin typeface="Times New Roman" pitchFamily="18"/>
              <a:ea typeface=""/>
              <a:cs typeface="Times New Roman" pitchFamily="18"/>
            </a:endParaRPr>
          </a:p>
        </p:txBody>
      </p:sp>
      <p:sp>
        <p:nvSpPr>
          <p:cNvPr id="7" name="Curved Down Arrow 6"/>
          <p:cNvSpPr/>
          <p:nvPr/>
        </p:nvSpPr>
        <p:spPr>
          <a:xfrm>
            <a:off x="2515780" y="3140968"/>
            <a:ext cx="608076" cy="57606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7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4709" y="1268757"/>
            <a:ext cx="7359694" cy="35086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 dirty="0" smtClean="0">
                <a:solidFill>
                  <a:srgbClr val="E46C0A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USLUGE KOJE DOM PRUŽA: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 dirty="0">
              <a:solidFill>
                <a:srgbClr val="E46C0A"/>
              </a:solidFill>
              <a:effectLst>
                <a:outerShdw dist="20323" dir="1799338">
                  <a:srgbClr val="000000"/>
                </a:outerShdw>
              </a:effectLst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1200" cap="none" spc="0" baseline="0" dirty="0">
              <a:solidFill>
                <a:srgbClr val="E46C0A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stalni smještaj (stanovanje, prehranu, održavanje osobne higijene, brigu o zdravlju, njezi i fizioterapiji, psiho-socijalnu rehabilitaciju, radnu terapiju i organizaciju slobodnog vremena)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vaninstitucionalnu skrb kroz dostavu obroka u kuću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organizirano stanovanje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psihosocijalnu podršku i rehabilitaciju (PPR)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5" y="836712"/>
            <a:ext cx="2736301" cy="369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b="1" i="0" u="none" strike="noStrike" kern="0" cap="none" spc="0" baseline="0" dirty="0" smtClean="0">
                <a:solidFill>
                  <a:schemeClr val="accent6">
                    <a:lumMod val="75000"/>
                  </a:schemeClr>
                </a:solidFill>
                <a:uFillTx/>
                <a:latin typeface="Times New Roman" pitchFamily="18"/>
                <a:ea typeface=""/>
                <a:cs typeface="Times New Roman" pitchFamily="18"/>
              </a:rPr>
              <a:t>1. STALNI SMJEŠTAJ</a:t>
            </a:r>
          </a:p>
        </p:txBody>
      </p:sp>
      <p:pic>
        <p:nvPicPr>
          <p:cNvPr id="3" name="Picture 2" descr="C:\Users\User\Desktop\kokic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595" y="1988838"/>
            <a:ext cx="3456377" cy="340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User\Desktop\kolinj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88024" y="1988838"/>
            <a:ext cx="3528392" cy="3456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01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595" y="2132856"/>
            <a:ext cx="3456386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Korisnik\Pictures\2012-09-21 nogomet korisnika\DSCI031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35395" y="3550487"/>
            <a:ext cx="3465987" cy="29028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5"/>
          <p:cNvSpPr/>
          <p:nvPr/>
        </p:nvSpPr>
        <p:spPr>
          <a:xfrm>
            <a:off x="899595" y="895505"/>
            <a:ext cx="3168349" cy="369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Vrt je postao prestižno igralište!</a:t>
            </a:r>
          </a:p>
        </p:txBody>
      </p:sp>
      <p:pic>
        <p:nvPicPr>
          <p:cNvPr id="5" name="Picture 6" descr="C:\Users\User\Desktop\vrt 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36240" y="113295"/>
            <a:ext cx="2664296" cy="3459724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orisnik\Desktop\20170228_09152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7584" y="260649"/>
            <a:ext cx="2880320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http://www.dom-pbo-zg.hr/design/gallery/zabava/maskare/0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36096" y="260650"/>
            <a:ext cx="2880318" cy="295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Korisnik\Pictures\14.12.2012. predstava u domu\DSCI003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7587" y="3645024"/>
            <a:ext cx="3168349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Korisnik\Pictures\2013-12-18\06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50758" y="3668751"/>
            <a:ext cx="3259117" cy="2928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007055" y="2020199"/>
            <a:ext cx="1037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 Maškare</a:t>
            </a:r>
            <a:endParaRPr lang="hr-HR" dirty="0"/>
          </a:p>
        </p:txBody>
      </p:sp>
      <p:sp>
        <p:nvSpPr>
          <p:cNvPr id="12" name="Rectangle 11"/>
          <p:cNvSpPr/>
          <p:nvPr/>
        </p:nvSpPr>
        <p:spPr>
          <a:xfrm>
            <a:off x="1065879" y="3290647"/>
            <a:ext cx="2691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Predstava KUD-a Začretje </a:t>
            </a:r>
            <a:endParaRPr lang="hr-HR" dirty="0"/>
          </a:p>
        </p:txBody>
      </p:sp>
      <p:sp>
        <p:nvSpPr>
          <p:cNvPr id="13" name="Rectangle 12"/>
          <p:cNvSpPr/>
          <p:nvPr/>
        </p:nvSpPr>
        <p:spPr>
          <a:xfrm>
            <a:off x="5833783" y="3290647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dirty="0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Božićni koncert </a:t>
            </a:r>
          </a:p>
        </p:txBody>
      </p:sp>
      <p:sp>
        <p:nvSpPr>
          <p:cNvPr id="14" name="Left Arrow 13"/>
          <p:cNvSpPr/>
          <p:nvPr/>
        </p:nvSpPr>
        <p:spPr>
          <a:xfrm>
            <a:off x="3707904" y="1962549"/>
            <a:ext cx="36004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Right Arrow 14"/>
          <p:cNvSpPr/>
          <p:nvPr/>
        </p:nvSpPr>
        <p:spPr>
          <a:xfrm>
            <a:off x="5044518" y="1962549"/>
            <a:ext cx="39157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85696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9358" y="467377"/>
            <a:ext cx="7344817" cy="369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Prednatjecanje za Domosong           </a:t>
            </a:r>
            <a:r>
              <a:rPr lang="hr-HR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            Predstava 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za Dan obitelji</a:t>
            </a:r>
          </a:p>
        </p:txBody>
      </p:sp>
      <p:pic>
        <p:nvPicPr>
          <p:cNvPr id="3" name="Picture 2" descr="C:\Users\Korisnik\Pictures\slike posel\domosong 2014\IMG_20140507_0945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9358" y="1340768"/>
            <a:ext cx="3446618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Korisnik\AppData\Local\Temp\Rar$DIa0.491\P517022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88024" y="1916829"/>
            <a:ext cx="3456380" cy="410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D:\Profiles\mvrdoljak1.MSPM\Desktop\SLIKE RAZNE 2015,2016\Domosong\SAM_12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58" y="4077072"/>
            <a:ext cx="3446618" cy="251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4273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img07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8121" y="1340768"/>
            <a:ext cx="345638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C:\Users\User\Desktop\img07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8121" y="4077072"/>
            <a:ext cx="3456386" cy="2592288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</p:pic>
      <p:sp>
        <p:nvSpPr>
          <p:cNvPr id="4" name="Rectangle 4"/>
          <p:cNvSpPr/>
          <p:nvPr/>
        </p:nvSpPr>
        <p:spPr>
          <a:xfrm>
            <a:off x="874480" y="404664"/>
            <a:ext cx="4752527" cy="369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Nekada plesna dvorana ostala je plesna dvorana!</a:t>
            </a: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098" name="Picture 2" descr="D:\Profiles\mvrdoljak1.MSPM\Desktop\img0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3528391" cy="259228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Profiles\mvrdoljak1.MSPM\Desktop\img0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4077072"/>
            <a:ext cx="3528391" cy="259228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5883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3747" y="481807"/>
            <a:ext cx="4608509" cy="369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Sudjelovanja na međudomskim natjecanjima!</a:t>
            </a:r>
          </a:p>
        </p:txBody>
      </p:sp>
      <p:pic>
        <p:nvPicPr>
          <p:cNvPr id="3" name="Picture 2" descr="http://www.dom-pbo-zg.hr/design/gallery/sport/bocanje/0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7584" y="1340768"/>
            <a:ext cx="2664296" cy="252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8" descr="http://www.dom-pbo-zg.hr/design/gallery/sport/ljeskovica/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7584" y="4119201"/>
            <a:ext cx="2664296" cy="24781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3923929" y="2139245"/>
            <a:ext cx="14401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Boćanje i izlet u Puli – Dom Vila Marija</a:t>
            </a:r>
            <a:endParaRPr lang="hr-HR" dirty="0"/>
          </a:p>
        </p:txBody>
      </p:sp>
      <p:sp>
        <p:nvSpPr>
          <p:cNvPr id="9" name="Left Arrow 8"/>
          <p:cNvSpPr/>
          <p:nvPr/>
        </p:nvSpPr>
        <p:spPr>
          <a:xfrm>
            <a:off x="3508826" y="2358594"/>
            <a:ext cx="415102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1" name="Picture 4" descr="D:\Profiles\mvrdoljak1.MSPM\Desktop\SLIKE RAZNE 2015,2016\društvene igre Ljeskovica 2016\20160922_1053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19202"/>
            <a:ext cx="2592286" cy="24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995935" y="4758111"/>
            <a:ext cx="12241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Sportski susreti u Domu Ljeskovica</a:t>
            </a:r>
            <a:endParaRPr lang="hr-HR" dirty="0"/>
          </a:p>
        </p:txBody>
      </p:sp>
      <p:sp>
        <p:nvSpPr>
          <p:cNvPr id="13" name="Left Arrow 12"/>
          <p:cNvSpPr/>
          <p:nvPr/>
        </p:nvSpPr>
        <p:spPr>
          <a:xfrm>
            <a:off x="3491880" y="5115961"/>
            <a:ext cx="504056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Right Arrow 13"/>
          <p:cNvSpPr/>
          <p:nvPr/>
        </p:nvSpPr>
        <p:spPr>
          <a:xfrm>
            <a:off x="5138471" y="5142547"/>
            <a:ext cx="54636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5" name="Picture 6" descr="http://www.dom-pbo-zg.hr/design/gallery/Izleti_ljetovanje/pula/0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24128" y="1340768"/>
            <a:ext cx="2592286" cy="252028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ight Arrow 15"/>
          <p:cNvSpPr/>
          <p:nvPr/>
        </p:nvSpPr>
        <p:spPr>
          <a:xfrm>
            <a:off x="5292080" y="2358594"/>
            <a:ext cx="40149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2748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rofiles\mvrdoljak1.MSPM\Desktop\20160916_142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266429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:\Profiles\mvrdoljak1.MSPM\Desktop\POSAO\Camera\20170512_1406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81030"/>
            <a:ext cx="259228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dom-pbo-zg.hr/design/gallery/sport/bidruzica/0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24128" y="836713"/>
            <a:ext cx="2592288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469641" y="1737683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Nogomet i bela u      Domu Bidružica </a:t>
            </a:r>
            <a:endParaRPr lang="hr-HR" dirty="0"/>
          </a:p>
        </p:txBody>
      </p:sp>
      <p:sp>
        <p:nvSpPr>
          <p:cNvPr id="6" name="Left Arrow 5"/>
          <p:cNvSpPr/>
          <p:nvPr/>
        </p:nvSpPr>
        <p:spPr>
          <a:xfrm>
            <a:off x="3491880" y="1818532"/>
            <a:ext cx="288032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ight Arrow 6"/>
          <p:cNvSpPr/>
          <p:nvPr/>
        </p:nvSpPr>
        <p:spPr>
          <a:xfrm>
            <a:off x="5407533" y="1818532"/>
            <a:ext cx="29435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8" name="Rectangle 7"/>
          <p:cNvSpPr/>
          <p:nvPr/>
        </p:nvSpPr>
        <p:spPr>
          <a:xfrm>
            <a:off x="3779912" y="4720500"/>
            <a:ext cx="1627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Sportski susreti u Domu Nuštar </a:t>
            </a:r>
            <a:endParaRPr lang="hr-HR" dirty="0"/>
          </a:p>
        </p:txBody>
      </p:sp>
      <p:sp>
        <p:nvSpPr>
          <p:cNvPr id="9" name="Left Arrow 8"/>
          <p:cNvSpPr/>
          <p:nvPr/>
        </p:nvSpPr>
        <p:spPr>
          <a:xfrm>
            <a:off x="3491880" y="4801349"/>
            <a:ext cx="36004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Right Arrow 9"/>
          <p:cNvSpPr/>
          <p:nvPr/>
        </p:nvSpPr>
        <p:spPr>
          <a:xfrm>
            <a:off x="5407532" y="4801349"/>
            <a:ext cx="31659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26" name="Picture 2" descr="D:\Profiles\mvrdoljak1.MSPM\Desktop\POSAO\Camera\20170512_113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81030"/>
            <a:ext cx="266429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3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971595" y="1196748"/>
            <a:ext cx="184727" cy="307777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899595" y="1234970"/>
            <a:ext cx="7344817" cy="28623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Dom za odrasle osobe Zagreb s podružnicom Mirkovec javna je ustanova socijalne skrbi za osobe s mentalnim teškoćama.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Osnivač Doma je Republika Hrvatska. </a:t>
            </a:r>
            <a:endParaRPr lang="hr-HR" sz="1800" b="0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Prava 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i dužnosti osnivača obavlja </a:t>
            </a: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Ministarstvo za demografiju, obitelj, mlade i socijalnu politiku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Dom se nalazi na dvije lokacije. </a:t>
            </a:r>
            <a:endParaRPr lang="hr-HR" sz="1800" b="0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Sjedište 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je u zapadnom dijelu Zagreba, Šestinski dol 53, a Podružnica Mirkovec nalazi se u mjestu Mirkovec, Sv. Križ Začretje.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dom-pbo-zg.hr/design/gallery/Izleti_ljetovanje/zoo/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44009" y="3861048"/>
            <a:ext cx="3600400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:\Profiles\mvrdoljak1.MSPM\Desktop\SLIKE RAZNE 2015,2016\za dom\zoo\DSC009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3464152" cy="338437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Profiles\mvrdoljak1.MSPM\Desktop\SLIKE RAZNE 2015,2016\za dom\zoo\DSC009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36004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9592" y="836712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Izlet u Zoološki </a:t>
            </a: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vrt</a:t>
            </a:r>
            <a:r>
              <a:rPr lang="hr-HR" kern="0" dirty="0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! </a:t>
            </a:r>
            <a:endParaRPr lang="hr-H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2" y="476672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Odlazak u kazalište </a:t>
            </a:r>
            <a:endParaRPr lang="hr-HR" kern="0" dirty="0">
              <a:solidFill>
                <a:srgbClr val="000000"/>
              </a:solidFill>
            </a:endParaRPr>
          </a:p>
        </p:txBody>
      </p:sp>
      <p:pic>
        <p:nvPicPr>
          <p:cNvPr id="3" name="Picture 3" descr="D:\Profiles\mvrdoljak1.MSPM\Desktop\SLIKE RAZNE 2015,2016\kerempuh\20170111_194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45024"/>
            <a:ext cx="3096344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Profiles\mvrdoljak1.MSPM\Desktop\SLIKE RAZNE 2015,2016\kerempuh\670x3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52382"/>
            <a:ext cx="3096344" cy="206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Profiles\mvrdoljak1.MSPM\Desktop\SLIKE RAZNE 2015,2016\domoples 2016.g\SAM_1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52382"/>
            <a:ext cx="3095453" cy="206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Profiles\mvrdoljak1.MSPM\Desktop\SLIKE RAZNE 2015,2016\kerempuh\20170111_1925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095453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09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2" y="491292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Odlazak na advent </a:t>
            </a:r>
            <a:endParaRPr lang="hr-HR" kern="0" dirty="0">
              <a:solidFill>
                <a:srgbClr val="000000"/>
              </a:solidFill>
            </a:endParaRPr>
          </a:p>
        </p:txBody>
      </p:sp>
      <p:pic>
        <p:nvPicPr>
          <p:cNvPr id="3" name="Picture 4" descr="D:\Profiles\mvrdoljak1.MSPM\Desktop\POSAO\FIRMA\IMG-4d952156718c4f8281dd33f8feb7c4ad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288032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:\Profiles\mvrdoljak1.MSPM\Desktop\POSAO\FIRMA\IMG-9c3dd6addfa18eca254b1ca8da8d7787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77072"/>
            <a:ext cx="28803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Profiles\mvrdoljak1.MSPM\Desktop\SLIKE RAZNE 2015,2016\kerempuh\20170111_1824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456384" cy="525658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96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Profiles\mvrdoljak1.MSPM\Desktop\SLIKE RAZNE 2015,2016\sajam dobrote, trogir 2016\20160928_1529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5576" y="836712"/>
            <a:ext cx="2448272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5" descr="D:\Profiles\mvrdoljak1.MSPM\Desktop\SLIKE RAZNE 2015,2016\sajam dobrote, trogir 2016\20160929_154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3573017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51920" y="1876182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Izlet u </a:t>
            </a:r>
          </a:p>
          <a:p>
            <a:pPr algn="ctr"/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Zadar</a:t>
            </a:r>
            <a:endParaRPr lang="hr-HR" dirty="0"/>
          </a:p>
        </p:txBody>
      </p:sp>
      <p:sp>
        <p:nvSpPr>
          <p:cNvPr id="6" name="Rectangle 5"/>
          <p:cNvSpPr/>
          <p:nvPr/>
        </p:nvSpPr>
        <p:spPr>
          <a:xfrm>
            <a:off x="3764792" y="4612487"/>
            <a:ext cx="1815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Izlet u </a:t>
            </a:r>
          </a:p>
          <a:p>
            <a:pPr algn="ctr"/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Primošten </a:t>
            </a:r>
            <a:endParaRPr lang="hr-HR" dirty="0"/>
          </a:p>
        </p:txBody>
      </p:sp>
      <p:sp>
        <p:nvSpPr>
          <p:cNvPr id="7" name="Curved Left Arrow 6"/>
          <p:cNvSpPr/>
          <p:nvPr/>
        </p:nvSpPr>
        <p:spPr>
          <a:xfrm>
            <a:off x="3267497" y="1752491"/>
            <a:ext cx="648072" cy="61671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8" name="Curved Left Arrow 7"/>
          <p:cNvSpPr/>
          <p:nvPr/>
        </p:nvSpPr>
        <p:spPr>
          <a:xfrm>
            <a:off x="3320260" y="4488796"/>
            <a:ext cx="648072" cy="61671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>
            <a:off x="5187748" y="4529261"/>
            <a:ext cx="631546" cy="61671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0" name="Curved Right Arrow 9"/>
          <p:cNvSpPr/>
          <p:nvPr/>
        </p:nvSpPr>
        <p:spPr>
          <a:xfrm>
            <a:off x="5187269" y="1752491"/>
            <a:ext cx="631546" cy="61671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pic>
        <p:nvPicPr>
          <p:cNvPr id="3074" name="Picture 2" descr="D:\Profiles\mvrdoljak1.MSPM\Desktop\SLIKE RAZNE 2015,2016\sajam dobrote, trogir 2016\20160928_1615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59" y="836712"/>
            <a:ext cx="250499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Profiles\mvrdoljak1.MSPM\Desktop\SLIKE RAZNE 2015,2016\sajam dobrote, trogir 2016\20160929_1542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454" y="3573018"/>
            <a:ext cx="249350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8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dom-pbo-zg.hr/design/gallery/Izleti_ljetovanje/root/28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60032" y="476672"/>
            <a:ext cx="3384376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http://www.dom-pbo-zg.hr/design/gallery/Izleti_ljetovanje/root/13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60032" y="3573016"/>
            <a:ext cx="3384376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D:\Profiles\mvrdoljak1.MSPM\Desktop\SLIKE RAZNE 2015,2016\MORE 2016\DSC014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700808"/>
            <a:ext cx="2880320" cy="410445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9592" y="888969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Ljetovanje u Novom Vinodolskom</a:t>
            </a:r>
            <a:endParaRPr lang="hr-H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2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rofiles\mvrdoljak1.MSPM\Desktop\SLIKE RAZNE 2015,2016\sajam dobrote, trogir 2016\20160929_09254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592" y="836712"/>
            <a:ext cx="2592288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779912" y="1737682"/>
            <a:ext cx="18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Sajam dobrote </a:t>
            </a: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Trogir</a:t>
            </a:r>
            <a:endParaRPr lang="hr-HR" kern="0" dirty="0">
              <a:solidFill>
                <a:srgbClr val="000000"/>
              </a:solidFill>
            </a:endParaRPr>
          </a:p>
        </p:txBody>
      </p:sp>
      <p:pic>
        <p:nvPicPr>
          <p:cNvPr id="4" name="Picture 3" descr="http://www.dom-pbo-zg.hr/design/gallery/radovi/novije/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9592" y="3573019"/>
            <a:ext cx="2592288" cy="25202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981084" y="4833156"/>
            <a:ext cx="1736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               </a:t>
            </a:r>
            <a:endParaRPr lang="hr-HR" kern="0" dirty="0">
              <a:solidFill>
                <a:srgbClr val="000000"/>
              </a:solidFill>
            </a:endParaRPr>
          </a:p>
        </p:txBody>
      </p:sp>
      <p:pic>
        <p:nvPicPr>
          <p:cNvPr id="6" name="Picture 4" descr="http://www.dom-pbo-zg.hr/design/gallery/radovi/1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17236" y="2996952"/>
            <a:ext cx="2585511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579043" y="1268760"/>
            <a:ext cx="2504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Sudjelovanje na tjednu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Udruga </a:t>
            </a:r>
            <a:endParaRPr lang="hr-HR" dirty="0">
              <a:solidFill>
                <a:srgbClr val="000000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3491880" y="1818531"/>
            <a:ext cx="48920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Left Arrow 8"/>
          <p:cNvSpPr/>
          <p:nvPr/>
        </p:nvSpPr>
        <p:spPr>
          <a:xfrm>
            <a:off x="3491880" y="4671690"/>
            <a:ext cx="48920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Rectangle 9"/>
          <p:cNvSpPr/>
          <p:nvPr/>
        </p:nvSpPr>
        <p:spPr>
          <a:xfrm>
            <a:off x="4057918" y="4729340"/>
            <a:ext cx="1729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Uskršnja izložba</a:t>
            </a:r>
            <a:endParaRPr lang="hr-HR" dirty="0"/>
          </a:p>
        </p:txBody>
      </p:sp>
      <p:sp>
        <p:nvSpPr>
          <p:cNvPr id="11" name="Curved Down Arrow 10"/>
          <p:cNvSpPr/>
          <p:nvPr/>
        </p:nvSpPr>
        <p:spPr>
          <a:xfrm>
            <a:off x="6415584" y="2017047"/>
            <a:ext cx="1216152" cy="6494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4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Profiles\mvrdoljak1.MSPM\Desktop\POSAO\Viber Images\20180207_0947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73016"/>
            <a:ext cx="3168352" cy="259228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Profiles\mvrdoljak1.MSPM\Desktop\POSAO\Viber Images\IMG-20180207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3168352" cy="259228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Korisnik\Pictures\rekreacija s konjem listopad 2014\DSCI000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9592" y="836713"/>
            <a:ext cx="3168352" cy="244827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</p:pic>
      <p:pic>
        <p:nvPicPr>
          <p:cNvPr id="7" name="Picture 4" descr="http://www.dom-pbo-zg.hr/design/gallery/zabava/root/0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48064" y="836712"/>
            <a:ext cx="3168352" cy="2448274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</p:spPr>
      </p:pic>
      <p:sp>
        <p:nvSpPr>
          <p:cNvPr id="9" name="Curved Right Arrow 8"/>
          <p:cNvSpPr/>
          <p:nvPr/>
        </p:nvSpPr>
        <p:spPr>
          <a:xfrm>
            <a:off x="3923928" y="2676909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4572000" y="2132856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90467" y="4221088"/>
            <a:ext cx="1645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 Čista zabava!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796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5" y="836712"/>
            <a:ext cx="7375294" cy="313932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b="1" kern="0" dirty="0" smtClean="0">
                <a:solidFill>
                  <a:schemeClr val="accent6">
                    <a:lumMod val="75000"/>
                  </a:schemeClr>
                </a:solidFill>
                <a:latin typeface="Times New Roman" pitchFamily="18"/>
                <a:ea typeface=""/>
                <a:cs typeface="Times New Roman" pitchFamily="18"/>
              </a:rPr>
              <a:t>2.VANINSTITUCIONALNA SKRB KROZ DOSTAVU OBROKA U KUĆU</a:t>
            </a:r>
            <a:endParaRPr lang="hr-HR" sz="1800" b="1" i="0" u="none" strike="noStrike" kern="0" cap="none" spc="0" baseline="0" dirty="0" smtClean="0">
              <a:solidFill>
                <a:schemeClr val="accent6">
                  <a:lumMod val="75000"/>
                </a:schemeClr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kern="0" dirty="0">
              <a:solidFill>
                <a:srgbClr val="000000"/>
              </a:solidFill>
              <a:latin typeface="Times New Roman" pitchFamily="18"/>
              <a:ea typeface=""/>
              <a:cs typeface="Times New Roman" pitchFamily="18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Prva </a:t>
            </a: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usluga Doma ka deinstitucionalizaciji i transformaciji započela je prije šesnaest godina (2000. godine), a obuhvaćala je dostavu obroka u široj okolici (grad Zabok, općine Bedekovčinu i Sv. Križ Začretje te Veliko Trgovišće</a:t>
            </a:r>
            <a:r>
              <a:rPr lang="hr-HR" sz="1800" b="0" i="0" u="none" strike="noStrike" kern="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).</a:t>
            </a:r>
          </a:p>
          <a:p>
            <a:pPr marL="285750" indent="-285750">
              <a:buSzPct val="100000"/>
              <a:buFont typeface="Wingdings" pitchFamily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Kroz ovaj oblik skrbi povećava se kvaliteta najugroženijih skupina društva (starih i nemoćnih, oboljelih od kroničnih bolesti), i produžava se njihov boravak u vlastitoj obitelji, jer bi inače većina morala biti smještena u </a:t>
            </a:r>
            <a:r>
              <a:rPr lang="hr-HR" dirty="0"/>
              <a:t>neku od ustanova</a:t>
            </a:r>
            <a:r>
              <a:rPr lang="hr-HR" dirty="0" smtClean="0"/>
              <a:t>.</a:t>
            </a:r>
            <a:r>
              <a:rPr lang="hr-HR" sz="1800" b="0" i="0" u="none" strike="noStrike" kern="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 </a:t>
            </a:r>
            <a:endParaRPr lang="hr-HR" sz="1800" b="0" i="0" u="none" strike="noStrike" kern="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</p:txBody>
      </p:sp>
      <p:pic>
        <p:nvPicPr>
          <p:cNvPr id="3" name="Picture 2" descr="C:\Users\Korisnik\Desktop\103___02\IMG_019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32856" y="4005064"/>
            <a:ext cx="3456386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User\Desktop\SLIKE DOMA\20160924_1209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88027" y="4005064"/>
            <a:ext cx="3486863" cy="2376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836712"/>
            <a:ext cx="7560846" cy="175432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0" cap="none" spc="0" baseline="0" dirty="0" smtClean="0">
                <a:solidFill>
                  <a:schemeClr val="accent6">
                    <a:lumMod val="75000"/>
                  </a:schemeClr>
                </a:solidFill>
                <a:uFillTx/>
                <a:latin typeface="Times New Roman" pitchFamily="18"/>
                <a:ea typeface=""/>
                <a:cs typeface="Times New Roman" pitchFamily="18"/>
              </a:rPr>
              <a:t>3. SAMOSTALNO STANOVANJE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kern="0" dirty="0">
              <a:solidFill>
                <a:srgbClr val="000000"/>
              </a:solidFill>
              <a:latin typeface="Times New Roman" pitchFamily="18"/>
              <a:ea typeface=""/>
              <a:cs typeface="Times New Roman" pitchFamily="18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Druga </a:t>
            </a: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usluga je organizirano stanovanje uz podršku. Uz pomoć Ministarstva socijalne politike i mladih te Agencije za upravljanje državnom imovinom, 2013. godine otvorili smo prvu stambenu zajednicu organiziranog stanovanja uz podršku, a 2014. godine i drugu.</a:t>
            </a:r>
          </a:p>
        </p:txBody>
      </p:sp>
      <p:pic>
        <p:nvPicPr>
          <p:cNvPr id="4" name="Picture 8" descr="http://www.dom-pbo-zg.hr/design/gallery/dogadanja/godisnjica/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60036" y="2348880"/>
            <a:ext cx="3456386" cy="2304256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</p:spPr>
      </p:pic>
      <p:pic>
        <p:nvPicPr>
          <p:cNvPr id="1026" name="Picture 2" descr="D:\Profiles\mvrdoljak1.MSPM\Desktop\SLIKE RAZNE 2015,2016\korisnici Masarykova i Dom\IMAG0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97152"/>
            <a:ext cx="3528392" cy="194421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rofiles\mvrdoljak1.MSPM\Desktop\SLIKE RAZNE 2015,2016\korisnici Masarykova i Dom\IMAG0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6" y="4797152"/>
            <a:ext cx="3456386" cy="206084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Profiles\mvrdoljak1.MSPM\Desktop\SLIKE RAZNE 2015,2016\Proslava god.u stanu\IMAG25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8920"/>
            <a:ext cx="3528392" cy="208823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dom-pbo-zg.hr/design/gallery/dogadanja/stanovanje/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6083" y="3645024"/>
            <a:ext cx="3456386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Korisnik\AppData\Local\Temp\20161118_12544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000" y="3645023"/>
            <a:ext cx="3456386" cy="295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D:\Profiles\mvrdoljak1.MSPM\Desktop\SLIKE RAZNE 2015,2016\SLIKE STAN KNEŽIJA\DSC01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3" y="404664"/>
            <a:ext cx="345638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3456386" cy="28803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5" y="1268757"/>
            <a:ext cx="7416826" cy="45858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 dirty="0">
                <a:solidFill>
                  <a:srgbClr val="E46C0A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POVIJESNI PRESJEK: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1953. godine Dom je započeo s radom pod nazivom Prihvatilište za odrasle osobe kojem je pripojena služba za pomoć „</a:t>
            </a:r>
            <a:r>
              <a:rPr lang="hr-HR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prolaznim</a:t>
            </a:r>
            <a:r>
              <a:rPr lang="hr-HR" sz="1800" b="0" i="0" u="none" strike="noStrike" kern="1200" cap="none" spc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 </a:t>
            </a:r>
            <a:r>
              <a:rPr lang="hr-HR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osobama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”, a koja je do tada funkcionirala u sklopu Crvenog križa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1978. godine Prihvatilište proširuje svoju djelatnost i smještajne kapacitete otvaranjem: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	1. podružnice Mirkovec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	2. podružnice Bidružica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u Zagrebu je bio Dijagnostički centar i „prolazna služba”, a Mirkovec i Bidružica su bili smještajni kapaciteti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908720"/>
            <a:ext cx="74168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CILJ USLUGE ORGANIZIRANOG STANOVANJA:</a:t>
            </a:r>
          </a:p>
          <a:p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omogućiti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osobi da sama bira s kim i gdje će živjeti </a:t>
            </a:r>
            <a:endParaRPr lang="hr-H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osoba sama odabire svoj dnevni 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raspored</a:t>
            </a: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osoba prima podršku u skladu s mogućnostima i potrebama   </a:t>
            </a:r>
            <a:endParaRPr lang="hr-H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osobi budu dostupni resursi lokalne zajednice  </a:t>
            </a:r>
            <a:endParaRPr lang="hr-H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osoba održava i poboljšava odnose s članovima obitelji, prijateljima i 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poznanicima  </a:t>
            </a: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osoba povećava svoje samopouzdanje i neovisnost  </a:t>
            </a:r>
            <a:endParaRPr lang="hr-H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osoba poboljšava svoju kvalitetu života</a:t>
            </a:r>
          </a:p>
        </p:txBody>
      </p:sp>
    </p:spTree>
    <p:extLst>
      <p:ext uri="{BB962C8B-B14F-4D97-AF65-F5344CB8AC3E}">
        <p14:creationId xmlns:p14="http://schemas.microsoft.com/office/powerpoint/2010/main" val="84117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899595" y="836712"/>
            <a:ext cx="7344817" cy="147732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b="1" kern="0" dirty="0" smtClean="0">
                <a:solidFill>
                  <a:schemeClr val="accent6">
                    <a:lumMod val="75000"/>
                  </a:schemeClr>
                </a:solidFill>
                <a:latin typeface="Times New Roman" pitchFamily="18"/>
                <a:ea typeface=""/>
                <a:cs typeface="Times New Roman" pitchFamily="18"/>
              </a:rPr>
              <a:t>4. PSIHOSOCIJALNA PODRŠKA I REHABILITACIJA</a:t>
            </a:r>
            <a:endParaRPr lang="hr-HR" sz="1800" b="1" i="0" u="none" strike="noStrike" kern="0" cap="none" spc="0" baseline="0" dirty="0" smtClean="0">
              <a:solidFill>
                <a:schemeClr val="accent6">
                  <a:lumMod val="75000"/>
                </a:schemeClr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kern="0" dirty="0">
              <a:solidFill>
                <a:srgbClr val="000000"/>
              </a:solidFill>
              <a:latin typeface="Times New Roman" pitchFamily="18"/>
              <a:ea typeface=""/>
              <a:cs typeface="Times New Roman" pitchFamily="18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Treća </a:t>
            </a: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usluga je pružanje „psihosocijalne podrške i rehabilitacije (PPR-a), koji smo započeli u suradnji s Gradom Zagrebom, Gradskim uredom za socijalnu zaštitu i osobe s invaliditetom, 2014. godine.</a:t>
            </a:r>
          </a:p>
        </p:txBody>
      </p:sp>
      <p:pic>
        <p:nvPicPr>
          <p:cNvPr id="3" name="Picture 3" descr="C:\Users\User\AppData\Local\Microsoft\Windows\Temporary Internet Files\Content.IE5\0COY3BCY\20151012_1018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504" y="2924944"/>
            <a:ext cx="2376261" cy="2541488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</p:pic>
      <p:pic>
        <p:nvPicPr>
          <p:cNvPr id="4" name="Picture 2" descr="C:\Users\User\Desktop\20151005_12465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23928" y="2996952"/>
            <a:ext cx="2629858" cy="2736303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</p:spPr>
      </p:pic>
      <p:pic>
        <p:nvPicPr>
          <p:cNvPr id="5" name="Picture 4" descr="C:\Users\User\AppData\Local\Microsoft\Windows\Temporary Internet Files\Content.IE5\OIBT5ONX\IMG_IMG_1444638077490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99774"/>
            <a:ext cx="3816421" cy="2376264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20151005_1319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3" y="3140968"/>
            <a:ext cx="3888432" cy="3312368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1268760"/>
            <a:ext cx="741682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hr-HR" dirty="0" smtClean="0"/>
          </a:p>
          <a:p>
            <a:endParaRPr lang="hr-HR" dirty="0"/>
          </a:p>
          <a:p>
            <a:r>
              <a:rPr lang="hr-HR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CILJEVI:</a:t>
            </a:r>
          </a:p>
          <a:p>
            <a:endParaRPr lang="hr-H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Prevencija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institucionalizacije</a:t>
            </a:r>
          </a:p>
          <a:p>
            <a:pPr marL="342900" indent="-342900">
              <a:buAutoNum type="arabicPeriod"/>
            </a:pP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Prevencija socijalne isključenosti i socijalna 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integracija osoba s mentalnim teškoćama u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društvenu zajednicu</a:t>
            </a:r>
          </a:p>
          <a:p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Život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dostojan 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čovjeka</a:t>
            </a:r>
          </a:p>
          <a:p>
            <a:endParaRPr lang="hr-H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Bitno je da se osobe s  mentalnim teškoćama osjećaju kao punopravni članovi 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zajednice.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5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rofiles\mvrdoljak1.MSPM\Desktop\img0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57275"/>
            <a:ext cx="2880320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9592" y="836712"/>
            <a:ext cx="226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Edukacija i stručni rad</a:t>
            </a:r>
            <a:endParaRPr lang="hr-HR" kern="0" dirty="0">
              <a:solidFill>
                <a:srgbClr val="000000"/>
              </a:solidFill>
            </a:endParaRPr>
          </a:p>
        </p:txBody>
      </p:sp>
      <p:pic>
        <p:nvPicPr>
          <p:cNvPr id="4" name="Picture 3" descr="C:\Users\Korisnik\Pictures\Mirkovec\P31400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34348" y="260648"/>
            <a:ext cx="3096341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D:\Profiles\mvrdoljak1.MSPM\Desktop\img0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36912"/>
            <a:ext cx="2103636" cy="181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Profiles\mvrdoljak1.MSPM\Desktop\img0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520" y="2636912"/>
            <a:ext cx="2033895" cy="181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Profiles\mvrdoljak1.MSPM\Desktop\img0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50" y="4653137"/>
            <a:ext cx="309634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99592" y="5740439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Odlazak u Italiju, Lecce!                                                         </a:t>
            </a:r>
            <a:endParaRPr lang="hr-H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9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/>
        </p:nvSpPr>
        <p:spPr>
          <a:xfrm>
            <a:off x="3610252" y="3717035"/>
            <a:ext cx="242374" cy="369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endParaRPr lang="hr-HR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Rectangle 13"/>
          <p:cNvSpPr/>
          <p:nvPr/>
        </p:nvSpPr>
        <p:spPr>
          <a:xfrm>
            <a:off x="3131838" y="5157188"/>
            <a:ext cx="2431828" cy="36933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    </a:t>
            </a: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26" name="Picture 2" descr="D:\Profiles\mvrdoljak1.MSPM\Desktop\SLIKE RAZNE 2015,2016\za dom\PPR\DSC013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69" y="843779"/>
            <a:ext cx="2293469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27585" y="836712"/>
            <a:ext cx="216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endParaRPr lang="hr-HR" kern="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</p:txBody>
      </p:sp>
      <p:pic>
        <p:nvPicPr>
          <p:cNvPr id="15" name="Picture 3" descr="D:\Profiles\mvrdoljak1.MSPM\Desktop\SLIKE RAZNE 2015,2016\TRIBINA PPR, ozujak 2016\DSC013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69" y="3751300"/>
            <a:ext cx="2293469" cy="23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414401" y="2896325"/>
            <a:ext cx="2304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Tribina Psihosocijalna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</a:t>
            </a: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odrška i rehabilitacija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o</a:t>
            </a: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soba s mentalnim 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oštećenjima </a:t>
            </a:r>
            <a:endParaRPr lang="hr-HR" kern="0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</p:txBody>
      </p:sp>
      <p:pic>
        <p:nvPicPr>
          <p:cNvPr id="22" name="Picture 2" descr="D:\Profiles\mvrdoljak1.MSPM\Desktop\POSAO\Camera\20161012_16573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29899" y="836712"/>
            <a:ext cx="2586517" cy="522591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Left Arrow 23"/>
          <p:cNvSpPr/>
          <p:nvPr/>
        </p:nvSpPr>
        <p:spPr>
          <a:xfrm>
            <a:off x="3121048" y="2896325"/>
            <a:ext cx="370832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Rectangle 24"/>
          <p:cNvSpPr/>
          <p:nvPr/>
        </p:nvSpPr>
        <p:spPr>
          <a:xfrm>
            <a:off x="3131838" y="4695523"/>
            <a:ext cx="2736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Sudjelovanje na Konferenciji soc. radnika, Opatija</a:t>
            </a:r>
            <a:endParaRPr lang="hr-HR" dirty="0">
              <a:solidFill>
                <a:srgbClr val="000000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5229453" y="5284204"/>
            <a:ext cx="4892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0624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likovni rezultat za LOGO HERO HOUSING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5613" y="908721"/>
            <a:ext cx="6840763" cy="5112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pbs.twimg.com/media/DD-TaFdWsAEFJG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536" y="416693"/>
            <a:ext cx="2021928" cy="247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pbs.twimg.com/media/C2EQRTyW8AAoNS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592288" cy="24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bs.twimg.com/media/DD9T0T-XkAEQeM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6693"/>
            <a:ext cx="2016224" cy="247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pbs.twimg.com/media/DXSVaw5W0AEJn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34034"/>
            <a:ext cx="2304256" cy="24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pbs.twimg.com/media/DXSVaw6WsAAJbH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34034"/>
            <a:ext cx="2304256" cy="24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pbs.twimg.com/media/DXQ1xKiX0AAM7Ri.jpg:thum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34034"/>
            <a:ext cx="2304256" cy="24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10595" y="416692"/>
            <a:ext cx="13708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sastanak </a:t>
            </a:r>
          </a:p>
          <a:p>
            <a:r>
              <a:rPr lang="hr-HR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 u Ateni</a:t>
            </a:r>
            <a:endParaRPr lang="hr-HR" dirty="0"/>
          </a:p>
        </p:txBody>
      </p:sp>
      <p:sp>
        <p:nvSpPr>
          <p:cNvPr id="3" name="Left Arrow 2"/>
          <p:cNvSpPr/>
          <p:nvPr/>
        </p:nvSpPr>
        <p:spPr>
          <a:xfrm>
            <a:off x="2915816" y="519501"/>
            <a:ext cx="394779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Rectangle 3"/>
          <p:cNvSpPr/>
          <p:nvPr/>
        </p:nvSpPr>
        <p:spPr>
          <a:xfrm>
            <a:off x="2915816" y="1876182"/>
            <a:ext cx="1392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2. sastanak u </a:t>
            </a:r>
          </a:p>
          <a:p>
            <a:r>
              <a:rPr lang="hr-HR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   </a:t>
            </a:r>
            <a:r>
              <a:rPr lang="hr-HR" dirty="0" smtClean="0"/>
              <a:t>Zagrebu</a:t>
            </a:r>
            <a:endParaRPr lang="hr-HR" kern="0" dirty="0" smtClean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211961" y="1957031"/>
            <a:ext cx="36004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323528" y="3071275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3. </a:t>
            </a:r>
            <a:r>
              <a:rPr lang="hr-HR" kern="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</a:t>
            </a:r>
            <a:r>
              <a:rPr lang="hr-HR" kern="0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astanak u Antwerpenu</a:t>
            </a:r>
            <a:endParaRPr lang="hr-HR" dirty="0"/>
          </a:p>
        </p:txBody>
      </p:sp>
      <p:sp>
        <p:nvSpPr>
          <p:cNvPr id="7" name="Curved Down Arrow 6"/>
          <p:cNvSpPr/>
          <p:nvPr/>
        </p:nvSpPr>
        <p:spPr>
          <a:xfrm>
            <a:off x="2846225" y="3071274"/>
            <a:ext cx="1216152" cy="64575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5" y="1305342"/>
            <a:ext cx="7416817" cy="397031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 dirty="0">
                <a:solidFill>
                  <a:srgbClr val="E46C0A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DANAS!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HERO projekt je projekt EU u okviru ERAZMUS + projekta čiji je cilj donošenje preporuka za stanovanje osoba s mentalnim teškoćama na način da su uključeni, a ne isključeni iz života zajednice.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Stambeno zbrinjavanje zamišljeno je kao strategija usmjerena na prijelaz od modela pomaganja u smanjivanju simptoma u model uključivanja u život zajednice.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Zasniva se na čuvanju prava (građanskih sloboda, smanjenju stigmatizacije...), na racionalnom korištenju javnih sredstava te na razvoju aktivnog građanskog društva u kojem ljudi pomažu svojoj okolini.</a:t>
            </a:r>
            <a:b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</a:b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2997" y="1412775"/>
            <a:ext cx="4572000" cy="3785652"/>
          </a:xfrm>
          <a:prstGeom prst="rect">
            <a:avLst/>
          </a:prstGeom>
          <a:gradFill>
            <a:gsLst>
              <a:gs pos="0">
                <a:srgbClr val="CB6C1D"/>
              </a:gs>
              <a:gs pos="100000">
                <a:srgbClr val="FF8F2A"/>
              </a:gs>
            </a:gsLst>
            <a:lin ang="16200000"/>
          </a:gra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000" b="1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„Nije važno koliko je godina u našem životu, nego koliko je života u našim godinama.“ Abraham Lincoln</a:t>
            </a:r>
            <a:endParaRPr lang="hr-HR" sz="4000" b="0" i="0" u="none" strike="noStrike" kern="1200" cap="none" spc="0" baseline="0" dirty="0">
              <a:solidFill>
                <a:srgbClr val="FFFFFF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27586" y="5157188"/>
            <a:ext cx="7097216" cy="1296143"/>
          </a:xfrm>
        </p:spPr>
        <p:txBody>
          <a:bodyPr anchorCtr="1"/>
          <a:lstStyle/>
          <a:p>
            <a:pPr lvl="0" algn="ctr"/>
            <a:r>
              <a:rPr lang="hr-HR" sz="4000">
                <a:solidFill>
                  <a:srgbClr val="E46C0A"/>
                </a:solidFill>
                <a:latin typeface="Times New Roman" pitchFamily="18"/>
                <a:cs typeface="Times New Roman" pitchFamily="18"/>
              </a:rPr>
              <a:t>HVALA NA PAŽNJI!</a:t>
            </a:r>
            <a:r>
              <a:rPr lang="hr-HR"/>
              <a:t/>
            </a:r>
            <a:br>
              <a:rPr lang="hr-HR"/>
            </a:br>
            <a:endParaRPr lang="hr-HR"/>
          </a:p>
        </p:txBody>
      </p:sp>
      <p:pic>
        <p:nvPicPr>
          <p:cNvPr id="3" name="Picture 2" descr="Slikovni rezultat za SLIKE SUNCA SA SMIJEŠKOM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5613" y="540222"/>
            <a:ext cx="6912772" cy="4752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1" y="1268757"/>
            <a:ext cx="7344821" cy="25853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1987. godine ustanova mijenja naziv u Zavod za socijalno zdravstvenu zaštitu odraslih osoba Zagreb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1997. godine dolazi do odvajanja Bidružice kao samostalne ustanove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2001. godine ustanova mijenja naziv u Dom za psihički bolesne odrasle osobe Zagreb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2016. godine Dom ponovo mijenja naziv u Dom za odrasle osobe Zagreb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836712"/>
            <a:ext cx="7416828" cy="240065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 dirty="0">
                <a:solidFill>
                  <a:srgbClr val="E46C0A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JUČER</a:t>
            </a:r>
            <a:r>
              <a:rPr lang="hr-HR" sz="2000" b="1" i="0" u="none" strike="noStrike" kern="1200" cap="none" spc="0" baseline="0" dirty="0" smtClean="0">
                <a:solidFill>
                  <a:srgbClr val="E46C0A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!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1200" cap="none" spc="0" baseline="0" dirty="0" smtClean="0">
              <a:solidFill>
                <a:srgbClr val="E46C0A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dirty="0" smtClean="0">
                <a:solidFill>
                  <a:schemeClr val="accent6">
                    <a:lumMod val="75000"/>
                  </a:schemeClr>
                </a:solidFill>
                <a:latin typeface="Times New Roman" pitchFamily="18"/>
                <a:ea typeface=""/>
                <a:cs typeface="Times New Roman" pitchFamily="18"/>
              </a:rPr>
              <a:t>DOM ZAGREB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b="0" i="0" u="none" strike="noStrike" kern="1200" cap="none" spc="0" baseline="0" dirty="0"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Objekt 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na lokaciji Šestinski dol je montažna baraka s plafonom od trstike koji je imao zemljani pod. Prostorno i funkcionalno u potpunosti je bio neadekvatan i neprilagođen osobama smještenim u Domu.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</p:txBody>
      </p:sp>
      <p:pic>
        <p:nvPicPr>
          <p:cNvPr id="3" name="Picture 3" descr="C:\Users\User\Desktop\dom 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592" y="3237369"/>
            <a:ext cx="3581927" cy="314395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lumMod val="5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4" name="Picture 2" descr="C:\Users\User\Desktop\dom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4009" y="3259677"/>
            <a:ext cx="3600403" cy="314395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lumMod val="50000"/>
              </a:schemeClr>
            </a:glow>
            <a:innerShdw blurRad="114300">
              <a:prstClr val="black"/>
            </a:inn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827584" y="836711"/>
            <a:ext cx="7416824" cy="369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Danas to izgleda ovako, bez sivila, bez rešetaka… </a:t>
            </a: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"/>
              <a:cs typeface=""/>
            </a:endParaRPr>
          </a:p>
        </p:txBody>
      </p:sp>
      <p:pic>
        <p:nvPicPr>
          <p:cNvPr id="3" name="Picture 6" descr="C:\Users\User\Pictures\Slika Šestinjak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593" y="2171398"/>
            <a:ext cx="3528392" cy="417646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4" name="Picture 6" descr="C:\Users\User\Pictures\slika doma 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16016" y="2204864"/>
            <a:ext cx="3528392" cy="424847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593" y="3542614"/>
            <a:ext cx="3527570" cy="331538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3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87484" y="3429000"/>
            <a:ext cx="3728932" cy="331236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sp>
        <p:nvSpPr>
          <p:cNvPr id="4" name="Pravokutnik 3"/>
          <p:cNvSpPr/>
          <p:nvPr/>
        </p:nvSpPr>
        <p:spPr>
          <a:xfrm>
            <a:off x="899593" y="476672"/>
            <a:ext cx="1890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dirty="0" smtClean="0">
                <a:solidFill>
                  <a:srgbClr val="000000"/>
                </a:solidFill>
                <a:latin typeface="Times New Roman" pitchFamily="18"/>
                <a:ea typeface=""/>
                <a:cs typeface="Times New Roman" pitchFamily="18"/>
              </a:rPr>
              <a:t>Dvorište Doma</a:t>
            </a:r>
            <a:endParaRPr lang="hr-HR" dirty="0">
              <a:solidFill>
                <a:srgbClr val="000000"/>
              </a:solidFill>
              <a:ea typeface=""/>
              <a:cs typeface=""/>
            </a:endParaRPr>
          </a:p>
        </p:txBody>
      </p:sp>
      <p:pic>
        <p:nvPicPr>
          <p:cNvPr id="5" name="Picture 2" descr="http://www.dom-pbo-zg.hr/design/gallery/dan_obitelji/0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76056" y="379449"/>
            <a:ext cx="3240360" cy="304955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2" descr="C:\Users\User\Desktop\img07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99593" y="1268761"/>
            <a:ext cx="3544412" cy="252027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899592" y="851143"/>
            <a:ext cx="2808312" cy="369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Hodnici više nisu beživotni</a:t>
            </a: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"/>
              <a:cs typeface=""/>
            </a:endParaRPr>
          </a:p>
        </p:txBody>
      </p:sp>
      <p:pic>
        <p:nvPicPr>
          <p:cNvPr id="3" name="Picture 3" descr="C:\Users\User\Desktop\img07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592" y="2060846"/>
            <a:ext cx="3528392" cy="331237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2">
                <a:lumMod val="50000"/>
              </a:schemeClr>
            </a:glow>
          </a:effectLst>
        </p:spPr>
      </p:pic>
      <p:pic>
        <p:nvPicPr>
          <p:cNvPr id="4" name="Picture 5" descr="C:\Users\User\Desktop\20180307_110834_resiz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60033" y="404665"/>
            <a:ext cx="3384376" cy="309634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5" name="Picture 2" descr="C:\Users\User\Desktop\SLIKE DOMA\20180307_110224_resize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64087" y="3428998"/>
            <a:ext cx="2880321" cy="324036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1206</TotalTime>
  <Words>1116</Words>
  <Application>Microsoft Office PowerPoint</Application>
  <PresentationFormat>On-screen Show (4:3)</PresentationFormat>
  <Paragraphs>167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Oriel</vt:lpstr>
      <vt:lpstr>DOM ZA ODRASLE OSOBE ZAGREB </vt:lpstr>
      <vt:lpstr>OSVRT NA 65 GODINA DOMA ZA ODRASLE OSOBE ZAGREB    NEKAD I DANAS           Melita Vrdoljak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NA PAŽNJI!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 ZA ODRASLE OSOBE ZAGREB Zagreb, Šestinski dol 53</dc:title>
  <dc:creator>Melita Vrdoljak</dc:creator>
  <cp:lastModifiedBy>User</cp:lastModifiedBy>
  <cp:revision>98</cp:revision>
  <dcterms:created xsi:type="dcterms:W3CDTF">2018-02-23T13:18:26Z</dcterms:created>
  <dcterms:modified xsi:type="dcterms:W3CDTF">2018-03-19T19:03:14Z</dcterms:modified>
</cp:coreProperties>
</file>