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0"/>
  </p:notesMasterIdLst>
  <p:sldIdLst>
    <p:sldId id="309" r:id="rId2"/>
    <p:sldId id="310" r:id="rId3"/>
    <p:sldId id="311" r:id="rId4"/>
    <p:sldId id="313" r:id="rId5"/>
    <p:sldId id="314" r:id="rId6"/>
    <p:sldId id="312" r:id="rId7"/>
    <p:sldId id="315" r:id="rId8"/>
    <p:sldId id="320" r:id="rId9"/>
    <p:sldId id="321" r:id="rId10"/>
    <p:sldId id="323" r:id="rId11"/>
    <p:sldId id="325" r:id="rId12"/>
    <p:sldId id="327" r:id="rId13"/>
    <p:sldId id="329" r:id="rId14"/>
    <p:sldId id="331" r:id="rId15"/>
    <p:sldId id="333" r:id="rId16"/>
    <p:sldId id="335" r:id="rId17"/>
    <p:sldId id="337" r:id="rId18"/>
    <p:sldId id="339" r:id="rId19"/>
    <p:sldId id="342" r:id="rId20"/>
    <p:sldId id="343" r:id="rId21"/>
    <p:sldId id="345" r:id="rId22"/>
    <p:sldId id="347" r:id="rId23"/>
    <p:sldId id="350" r:id="rId24"/>
    <p:sldId id="352" r:id="rId25"/>
    <p:sldId id="356" r:id="rId26"/>
    <p:sldId id="354" r:id="rId27"/>
    <p:sldId id="357" r:id="rId28"/>
    <p:sldId id="359" r:id="rId29"/>
    <p:sldId id="361" r:id="rId30"/>
    <p:sldId id="272" r:id="rId31"/>
    <p:sldId id="366" r:id="rId32"/>
    <p:sldId id="378" r:id="rId33"/>
    <p:sldId id="305" r:id="rId34"/>
    <p:sldId id="277" r:id="rId35"/>
    <p:sldId id="363" r:id="rId36"/>
    <p:sldId id="301" r:id="rId37"/>
    <p:sldId id="283" r:id="rId38"/>
    <p:sldId id="292" r:id="rId39"/>
    <p:sldId id="379" r:id="rId40"/>
    <p:sldId id="284" r:id="rId41"/>
    <p:sldId id="287" r:id="rId42"/>
    <p:sldId id="286" r:id="rId43"/>
    <p:sldId id="294" r:id="rId44"/>
    <p:sldId id="295" r:id="rId45"/>
    <p:sldId id="298" r:id="rId46"/>
    <p:sldId id="293" r:id="rId47"/>
    <p:sldId id="370" r:id="rId48"/>
    <p:sldId id="371" r:id="rId49"/>
    <p:sldId id="297" r:id="rId50"/>
    <p:sldId id="307" r:id="rId51"/>
    <p:sldId id="300" r:id="rId52"/>
    <p:sldId id="299" r:id="rId53"/>
    <p:sldId id="373" r:id="rId54"/>
    <p:sldId id="375" r:id="rId55"/>
    <p:sldId id="273" r:id="rId56"/>
    <p:sldId id="276" r:id="rId57"/>
    <p:sldId id="279" r:id="rId58"/>
    <p:sldId id="280" r:id="rId59"/>
    <p:sldId id="274" r:id="rId60"/>
    <p:sldId id="275" r:id="rId61"/>
    <p:sldId id="278" r:id="rId62"/>
    <p:sldId id="285" r:id="rId63"/>
    <p:sldId id="377" r:id="rId64"/>
    <p:sldId id="290" r:id="rId65"/>
    <p:sldId id="296" r:id="rId66"/>
    <p:sldId id="281" r:id="rId67"/>
    <p:sldId id="308" r:id="rId68"/>
    <p:sldId id="369" r:id="rId6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91" autoAdjust="0"/>
  </p:normalViewPr>
  <p:slideViewPr>
    <p:cSldViewPr>
      <p:cViewPr varScale="1">
        <p:scale>
          <a:sx n="96" d="100"/>
          <a:sy n="96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B78C-FF3F-408B-896B-2076C36896F2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FEB17-57AB-4B86-A75F-B0308DF7785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284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EB17-57AB-4B86-A75F-B0308DF7785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F355CB-1F4A-42D4-BE26-9B0F013E1065}" type="datetimeFigureOut">
              <a:rPr lang="sr-Latn-CS" smtClean="0"/>
              <a:pPr/>
              <a:t>11.3.2018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6BBBEF8-CE76-4824-8310-7CCB113A4CA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tel:049/227-986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endParaRPr lang="hr-HR" sz="4000" dirty="0" smtClean="0"/>
          </a:p>
          <a:p>
            <a:pPr marL="109728" indent="0" algn="ctr">
              <a:buNone/>
            </a:pPr>
            <a:r>
              <a:rPr lang="hr-HR" sz="4000" b="1" dirty="0" smtClean="0"/>
              <a:t>DOM ZAGREB</a:t>
            </a:r>
          </a:p>
          <a:p>
            <a:pPr marL="109728" indent="0" algn="ctr">
              <a:buNone/>
            </a:pPr>
            <a:r>
              <a:rPr lang="hr-HR" sz="4000" b="1" dirty="0" smtClean="0"/>
              <a:t>PODRUŽNICA MIRKOVEC</a:t>
            </a:r>
          </a:p>
          <a:p>
            <a:pPr marL="109728" indent="0" algn="ctr">
              <a:buNone/>
            </a:pPr>
            <a:endParaRPr lang="hr-HR" sz="4000" b="1" dirty="0" smtClean="0"/>
          </a:p>
          <a:p>
            <a:pPr marL="109728" indent="0" algn="ctr">
              <a:buNone/>
            </a:pPr>
            <a:r>
              <a:rPr lang="hr-HR" sz="4000" b="1" dirty="0"/>
              <a:t>k</a:t>
            </a:r>
            <a:r>
              <a:rPr lang="hr-HR" sz="4000" b="1" dirty="0" smtClean="0"/>
              <a:t>otačić u globalnom planu socijalnog razvoja i održivosti zajednice</a:t>
            </a:r>
          </a:p>
          <a:p>
            <a:pPr marL="109728" indent="0" algn="ctr">
              <a:buNone/>
            </a:pPr>
            <a:r>
              <a:rPr lang="hr-HR" sz="4000" dirty="0"/>
              <a:t>	</a:t>
            </a:r>
            <a:r>
              <a:rPr lang="hr-HR" sz="4000" dirty="0" smtClean="0"/>
              <a:t>		</a:t>
            </a:r>
          </a:p>
          <a:p>
            <a:pPr marL="109728" indent="0" algn="ctr">
              <a:buNone/>
            </a:pPr>
            <a:r>
              <a:rPr lang="hr-HR" sz="4000" dirty="0"/>
              <a:t>	</a:t>
            </a:r>
            <a:r>
              <a:rPr lang="hr-HR" sz="4000" dirty="0" smtClean="0"/>
              <a:t>		</a:t>
            </a:r>
            <a:r>
              <a:rPr lang="hr-HR" sz="2400" dirty="0" smtClean="0"/>
              <a:t>Josipa </a:t>
            </a:r>
            <a:r>
              <a:rPr lang="hr-HR" sz="2400" dirty="0" err="1" smtClean="0"/>
              <a:t>Kamenečki</a:t>
            </a:r>
            <a:r>
              <a:rPr lang="hr-HR" sz="2400" dirty="0" smtClean="0"/>
              <a:t>-</a:t>
            </a:r>
            <a:r>
              <a:rPr lang="hr-HR" sz="2400" dirty="0" err="1" smtClean="0"/>
              <a:t>Leljak</a:t>
            </a:r>
            <a:endParaRPr lang="hr-HR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0584927">
            <a:off x="527847" y="-819272"/>
            <a:ext cx="8229600" cy="11695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05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14974"/>
          </a:xfrm>
        </p:spPr>
        <p:txBody>
          <a:bodyPr>
            <a:normAutofit fontScale="92500" lnSpcReduction="20000"/>
          </a:bodyPr>
          <a:lstStyle/>
          <a:p>
            <a:r>
              <a:rPr lang="hr-HR" sz="2400" dirty="0" smtClean="0"/>
              <a:t>Dom </a:t>
            </a:r>
            <a:r>
              <a:rPr lang="hr-HR" sz="2400" dirty="0"/>
              <a:t>je započeo s radom 20. 03. 1954. godine pod nazivom Prihvatilište za odrasle osobe, kojem je pripojena služba za pomoć „prolaznim osobama „ koje je do tada funkcioniralo u sklopu Crvenog križa. Godine 1978. Prihvatilište proširuje svoju djelatnost i smještajne kapacitete otvaranjem podružnica Mirkovec i Bidružica. U Zagrebu je bio Dijagnostički centar i prolazna služba, a Bidružica i Mirkovec su bili smještajni kapaciteti. Godine 1987. ustanova mijenja naziv u Zavod za socijalno zdravstvenu zaštitu odraslih osoba Zagreb. Godine 1997. Ustanova doživljava preustroj na način da podružnica Bidružica postaje samostalna ustanova a podružnica Mirkovec ostaje i nadalje u sastavu </a:t>
            </a:r>
            <a:r>
              <a:rPr lang="hr-HR" sz="2400" dirty="0" smtClean="0"/>
              <a:t>Zavoda. Ustanova </a:t>
            </a:r>
            <a:r>
              <a:rPr lang="hr-HR" sz="2400" dirty="0"/>
              <a:t>mijenja naziv godine 2001. U Dom za psihički bolesne odrasle osobe Zagreb. Danas naša ustanova posluje pod nazivom Dom za odrasle osobe Zagreb. 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hr-HR" sz="3600" dirty="0">
                <a:latin typeface="+mn-lt"/>
              </a:rPr>
              <a:t>PRAVNI POLOŽAJ</a:t>
            </a:r>
            <a:r>
              <a:rPr lang="hr-HR" sz="1600" dirty="0"/>
              <a:t/>
            </a:r>
            <a:br>
              <a:rPr lang="hr-HR" sz="1600" dirty="0"/>
            </a:br>
            <a:endParaRPr lang="hr-H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/>
              <a:t>Osnivač Doma je Republika Hrvatska, ovlasti kojega ima Ministarstvo za demografiju, obitelj, mlade i socijalnu politiku.</a:t>
            </a:r>
          </a:p>
          <a:p>
            <a:r>
              <a:rPr lang="hr-HR" dirty="0" smtClean="0"/>
              <a:t>Sjedište </a:t>
            </a:r>
            <a:r>
              <a:rPr lang="hr-HR" dirty="0"/>
              <a:t>Doma je u Zagrebu, Šestinski dol 53.</a:t>
            </a:r>
          </a:p>
          <a:p>
            <a:r>
              <a:rPr lang="hr-HR" dirty="0"/>
              <a:t>Dom ima dislociranu podružnicu,  DOM MIRKOVEC u Svetom Križu Začretje,  Mirkovec 5, kao i dvije dislocirane stambene jedinice u Zagrebu; jedna u Massarykovoj ulici, koja je dobivena od Ministarstva  socijalne politike i mladih na korištenje i trenutno je u njoj smješteno pet korisnica koje su bile smještene u Šestinskom dolu, te </a:t>
            </a:r>
            <a:r>
              <a:rPr lang="hr-HR" dirty="0" smtClean="0"/>
              <a:t>jedna stambena jedinica </a:t>
            </a:r>
            <a:r>
              <a:rPr lang="hr-HR" dirty="0"/>
              <a:t>u Bičanićevoj ulici u </a:t>
            </a:r>
            <a:r>
              <a:rPr lang="hr-HR" dirty="0" smtClean="0"/>
              <a:t>Zagrebu, </a:t>
            </a:r>
            <a:r>
              <a:rPr lang="hr-HR" dirty="0"/>
              <a:t>koja je u vlasništvu šogora jednog korisnika koji živi u tom stanu. Uz njega su u tom stanu smještena i dva korisnika koji su bili na smještaju u podružnici Mirkovec.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DOM ZA  ODRASLE OSOBE ZAGREB.</a:t>
            </a:r>
            <a:br>
              <a:rPr lang="hr-HR" dirty="0" smtClean="0"/>
            </a:br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00660"/>
          </a:xfrm>
        </p:spPr>
        <p:txBody>
          <a:bodyPr>
            <a:noAutofit/>
          </a:bodyPr>
          <a:lstStyle/>
          <a:p>
            <a:r>
              <a:rPr lang="hr-HR" sz="2000" dirty="0" smtClean="0"/>
              <a:t>Krajem 2011. godine  sve ustanove koje pružaju uslugu smještaja, a u državnom vlasništvu su dobile smjernice za izradu pojedinačnog plana deinstitucionalizacije  i transformacije doma socijalne skrbi ili druge pravne osobe.  </a:t>
            </a:r>
          </a:p>
          <a:p>
            <a:endParaRPr lang="hr-HR" sz="2000" dirty="0" smtClean="0"/>
          </a:p>
          <a:p>
            <a:r>
              <a:rPr lang="hr-HR" sz="2000" dirty="0" smtClean="0"/>
              <a:t>Sukladno smjernicama u  Domu smo izradili Master </a:t>
            </a:r>
            <a:r>
              <a:rPr lang="hr-HR" sz="2000" dirty="0"/>
              <a:t>plan deinstitucionalizacije i transformacije ustanove u kojem smo se opredijelili za razvoj ustanove u dva smjera i to</a:t>
            </a:r>
            <a:r>
              <a:rPr lang="hr-HR" sz="2000" dirty="0" smtClean="0"/>
              <a:t>:</a:t>
            </a:r>
          </a:p>
          <a:p>
            <a:endParaRPr lang="hr-HR" sz="2000" dirty="0"/>
          </a:p>
          <a:p>
            <a:r>
              <a:rPr lang="hr-HR" sz="2000" dirty="0"/>
              <a:t>Podružnica Mirkovec predviđena je da se transformira u dom za intenzivnu i dugotrajnu skrb s time da do 2018. godine smanji broj smještenih korisnika za 20% </a:t>
            </a:r>
            <a:r>
              <a:rPr lang="hr-HR" sz="2000" dirty="0" smtClean="0"/>
              <a:t>( u </a:t>
            </a:r>
            <a:r>
              <a:rPr lang="hr-HR" sz="2000" dirty="0"/>
              <a:t>2011. godine </a:t>
            </a:r>
            <a:r>
              <a:rPr lang="hr-HR" sz="2000" dirty="0" smtClean="0"/>
              <a:t>na </a:t>
            </a:r>
            <a:r>
              <a:rPr lang="hr-HR" sz="2000" dirty="0"/>
              <a:t>smještaju u podružnici Mirkovec bilo je 86 korisnika</a:t>
            </a:r>
            <a:r>
              <a:rPr lang="hr-HR" sz="2000" dirty="0" smtClean="0"/>
              <a:t>, a u ožujku 2017</a:t>
            </a:r>
            <a:r>
              <a:rPr lang="hr-HR" sz="2000" dirty="0"/>
              <a:t>. godine </a:t>
            </a:r>
            <a:r>
              <a:rPr lang="hr-HR" sz="2000" dirty="0" smtClean="0"/>
              <a:t> </a:t>
            </a:r>
            <a:r>
              <a:rPr lang="hr-HR" sz="2000" dirty="0"/>
              <a:t>na smještaju imamo </a:t>
            </a:r>
            <a:r>
              <a:rPr lang="hr-HR" sz="2000" dirty="0" smtClean="0"/>
              <a:t>69 </a:t>
            </a:r>
            <a:r>
              <a:rPr lang="hr-HR" sz="2000" dirty="0"/>
              <a:t>korisnika</a:t>
            </a:r>
            <a:r>
              <a:rPr lang="hr-HR" sz="2000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hr-HR" sz="4000" dirty="0"/>
              <a:t>STRATEGIJA</a:t>
            </a:r>
            <a:r>
              <a:rPr lang="hr-HR" sz="2000" dirty="0"/>
              <a:t> </a:t>
            </a:r>
            <a:r>
              <a:rPr lang="hr-HR" sz="4000" dirty="0"/>
              <a:t>RAZVOJA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Ujedno je u Master planu predviđeno da se u Podružnici Mirkovec od godine 2017. započne s proširenjem vaninstitucionalne djelatnosti u obliku  dostave obroka u kuću, koju inače Podružnica Mirkovec obavlja od  2000.-te godine,  na način da se uz dostavu obroka u kuću pruža i usluga pomoći i njege. Nažalost, u našem Ministarstvu su nam sugerirali da nam takva djelatnost nije tržišno isplativa. </a:t>
            </a:r>
          </a:p>
          <a:p>
            <a:endParaRPr lang="hr-HR" dirty="0" smtClean="0"/>
          </a:p>
          <a:p>
            <a:r>
              <a:rPr lang="hr-HR" dirty="0" smtClean="0"/>
              <a:t>Također se predvidjelo da bi od godine 2017.  za  nekoliko  korisnika organizirali život uz podršku u  jednoj do dvije stambene jedinice i to u partnerstvu sa Centrom za socijalnu skrb Zabok koncentrirajući se na stanove koje korisnici usluga socijalne skrbi imaju u svom vlasništvu ukoliko takvih bude.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STRATEGIJA</a:t>
            </a:r>
            <a:r>
              <a:rPr lang="hr-HR" sz="2400" dirty="0" smtClean="0"/>
              <a:t> </a:t>
            </a:r>
            <a:r>
              <a:rPr lang="hr-HR" dirty="0" smtClean="0"/>
              <a:t>RAZVOJA</a:t>
            </a:r>
            <a:endParaRPr lang="hr-H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70000" lnSpcReduction="20000"/>
          </a:bodyPr>
          <a:lstStyle/>
          <a:p>
            <a:endParaRPr lang="hr-HR" dirty="0" smtClean="0"/>
          </a:p>
          <a:p>
            <a:r>
              <a:rPr lang="hr-HR" dirty="0" smtClean="0"/>
              <a:t>Što se tiče Doma Zagreb, na lokaciji Šestinski dol, predviđeno je bilo da se Dom transformirao u oblik B tipa ustanove trajnog smještaja s mogućnošću  pružanja usluga u zajednici.</a:t>
            </a:r>
          </a:p>
          <a:p>
            <a:r>
              <a:rPr lang="hr-HR" dirty="0" smtClean="0"/>
              <a:t>Naime, osim naše ustanove na području grada  Zagreba, malo je,  ili ne postoje drugi smještajni kapaciteti za  populaciju odraslih, osoba s poremećajem mentalnog zdravlja, a slična je situacija i sa nekim drugim vaninstitucionalnim oblicima pomoći toj skupini oboljelih građana.</a:t>
            </a:r>
          </a:p>
          <a:p>
            <a:r>
              <a:rPr lang="hr-HR" dirty="0" smtClean="0"/>
              <a:t>Projekt otvaranja dnevnog boravka doživio je tijekom godine 2013. svojevrsne preinake, tako da se od prijašnjeg plana otvaranja dnevnog boravka pri Domu na lokaciji Šestinski dol odustalo i traže se moguća rješenja u smislu iznajmljivanja ili dobivanja gradskog prostora za tu namjenu u Zagrebu. Rad u dnevnom centru obavljali bi preraspodjelom rada iz postojećeg kadra zaposlenika.</a:t>
            </a:r>
          </a:p>
          <a:p>
            <a:r>
              <a:rPr lang="hr-HR" dirty="0" smtClean="0"/>
              <a:t>Do sada smo otvorili dvije stambene jedinice u Zagrebu, Massarykova ulica 5, i Bičanićeva 44  i tako deinstitucionalizirali 7 korisnica, a jednog zadržali u svom vlastitom domu sprečavajući na taj način njegovu institucionalizaciju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STRATEGIJA</a:t>
            </a:r>
            <a:r>
              <a:rPr lang="hr-HR" sz="2400" dirty="0" smtClean="0"/>
              <a:t> </a:t>
            </a:r>
            <a:r>
              <a:rPr lang="hr-HR" dirty="0" smtClean="0"/>
              <a:t>RAZVOJA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 fontScale="85000" lnSpcReduction="20000"/>
          </a:bodyPr>
          <a:lstStyle/>
          <a:p>
            <a:r>
              <a:rPr lang="hr-HR" sz="2400" dirty="0"/>
              <a:t>Misija</a:t>
            </a:r>
            <a:r>
              <a:rPr lang="hr-HR" dirty="0"/>
              <a:t> našeg Doma je senzibiliziranje javnosti (uže i šire zajednice) prema </a:t>
            </a:r>
            <a:r>
              <a:rPr lang="hr-HR" dirty="0" smtClean="0"/>
              <a:t>osobama s poremečajem mentalnog zdravlja, </a:t>
            </a:r>
            <a:r>
              <a:rPr lang="hr-HR" dirty="0"/>
              <a:t>u smislu njihova prihvaćanja kao osoba s jednakim pravima, ljudskim dostojanstvom i potrebom za prihvaćanjem u društvu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/>
              <a:t>Pružamo uslugu skrbi uz psihosocijalnu i radnu rehabilitaciju  u vidu ponovnog uspostavljanja, održavanja i unapređenja životnih vještina i radnih navika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/>
              <a:t>Stremimo ka cilju izdvajanja pojedinaca, s dostatnom razinom životnih vještina, u druge oblike vaninstitucionalne skrbi  (stanovanje uz podršku – stambena zajednica)</a:t>
            </a:r>
          </a:p>
          <a:p>
            <a:r>
              <a:rPr lang="hr-HR" dirty="0"/>
              <a:t>Misija nam je i smanjenje smještajnog kapaciteta i poboljšanje standarda smještenih korisnika.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MISIJA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endParaRPr lang="hr-HR" sz="3100" dirty="0" smtClean="0"/>
          </a:p>
          <a:p>
            <a:pPr lvl="0"/>
            <a:r>
              <a:rPr lang="hr-HR" sz="3800" dirty="0" smtClean="0"/>
              <a:t>vokacijska rehabilitacija</a:t>
            </a:r>
          </a:p>
          <a:p>
            <a:pPr lvl="0"/>
            <a:r>
              <a:rPr lang="hr-HR" sz="3800" dirty="0" smtClean="0"/>
              <a:t>dnevni </a:t>
            </a:r>
            <a:r>
              <a:rPr lang="hr-HR" sz="3800" dirty="0"/>
              <a:t>boravak kao podrška obiteljima i pojedincima s ciljem </a:t>
            </a:r>
            <a:r>
              <a:rPr lang="hr-HR" sz="3800" dirty="0" smtClean="0"/>
              <a:t>zadržavanja odraslih osoba s mentalnim teškoćama </a:t>
            </a:r>
            <a:r>
              <a:rPr lang="hr-HR" sz="3800" dirty="0"/>
              <a:t>u obiteljskom okruženju a time i prevencija </a:t>
            </a:r>
            <a:r>
              <a:rPr lang="hr-HR" sz="3800" dirty="0" smtClean="0"/>
              <a:t>institucionalizacije</a:t>
            </a:r>
            <a:endParaRPr lang="hr-HR" sz="3800" dirty="0"/>
          </a:p>
          <a:p>
            <a:pPr lvl="0"/>
            <a:r>
              <a:rPr lang="hr-HR" sz="3800" dirty="0" smtClean="0"/>
              <a:t>razvoj drugih oblika vaninstitucionalne skrbi (patronaža, pomoć i njega u kući)</a:t>
            </a:r>
          </a:p>
          <a:p>
            <a:r>
              <a:rPr lang="hr-HR" sz="3800" dirty="0"/>
              <a:t>	Da bismo kroz našu misiju ostvarili našu viziju potrebno je investiranje u jačanje kadrovskih kompetencija kroz sustavnu edukaciju i usavršavanje zaposlenika kao i uvođenje europskih standarda glede pružanja usluga stručne socijalne skrbi (broj stručnih radnika na broj korisnika) , te adekvatni profili stručnih radnika (timski pristup – soc. radnik, radni terapeut, liječnik spec. psihijatar, psiholog, med. sestra, defektolog). Također bi bila potrebna i supervizija stručnih radnika.</a:t>
            </a:r>
          </a:p>
          <a:p>
            <a:endParaRPr lang="hr-HR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VIZIJA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CRTICE IZ DOMA</a:t>
            </a:r>
            <a:endParaRPr lang="hr-HR" dirty="0"/>
          </a:p>
        </p:txBody>
      </p:sp>
      <p:pic>
        <p:nvPicPr>
          <p:cNvPr id="20482" name="Picture 2" descr="C:\Users\Korisnik\Pictures\2009-01-01 - 2009-01-01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Turnir u nogometu</a:t>
            </a:r>
            <a:endParaRPr lang="hr-HR" sz="4000" dirty="0"/>
          </a:p>
        </p:txBody>
      </p:sp>
      <p:pic>
        <p:nvPicPr>
          <p:cNvPr id="21506" name="Picture 2" descr="C:\Users\Korisnik\Pictures\2012-09-21 nogomet korisnika\DSCI0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Druženje dijela “zagorske socijale”</a:t>
            </a:r>
            <a:endParaRPr lang="hr-HR" dirty="0"/>
          </a:p>
        </p:txBody>
      </p:sp>
      <p:pic>
        <p:nvPicPr>
          <p:cNvPr id="1026" name="Picture 2" descr="C:\Users\Korisnik\Pictures\sportski susreti radnika, rujan 2013\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AGENDA 2030 </a:t>
            </a:r>
            <a:r>
              <a:rPr lang="hr-HR" dirty="0" smtClean="0"/>
              <a:t>– globalni program održivog  razvoja Planete do 2030. godine</a:t>
            </a:r>
          </a:p>
          <a:p>
            <a:r>
              <a:rPr lang="hr-HR" dirty="0" smtClean="0"/>
              <a:t>donesen na sastanku Ujedinjenih naroda krajem  rujna 2015. godine </a:t>
            </a:r>
          </a:p>
          <a:p>
            <a:r>
              <a:rPr lang="hr-HR" dirty="0"/>
              <a:t>s</a:t>
            </a:r>
            <a:r>
              <a:rPr lang="hr-HR" dirty="0" smtClean="0"/>
              <a:t>adrži 17 ciljeva održivog razvoja:</a:t>
            </a:r>
          </a:p>
          <a:p>
            <a:pPr lvl="1"/>
            <a:r>
              <a:rPr lang="hr-HR" b="1" dirty="0" smtClean="0"/>
              <a:t>1. SVIJET BEZ SIROMAŠTVA</a:t>
            </a:r>
          </a:p>
          <a:p>
            <a:pPr lvl="1"/>
            <a:r>
              <a:rPr lang="hr-HR" b="1" dirty="0" smtClean="0"/>
              <a:t>2.SVIJET BEZ GLADI</a:t>
            </a:r>
          </a:p>
          <a:p>
            <a:pPr lvl="1"/>
            <a:r>
              <a:rPr lang="hr-HR" b="1" dirty="0" smtClean="0"/>
              <a:t>3. ZDRAVLJE I BLAGOSTANJE</a:t>
            </a:r>
          </a:p>
          <a:p>
            <a:pPr lvl="1"/>
            <a:r>
              <a:rPr lang="hr-HR" dirty="0" smtClean="0"/>
              <a:t>4.KVALITETNO</a:t>
            </a:r>
            <a:r>
              <a:rPr lang="hr-HR" b="1" dirty="0" smtClean="0"/>
              <a:t> OBRAZOVANJE</a:t>
            </a:r>
          </a:p>
          <a:p>
            <a:pPr lvl="1"/>
            <a:r>
              <a:rPr lang="hr-HR" b="1" dirty="0" smtClean="0"/>
              <a:t>5.RODNA RAVNOPRAVNOST</a:t>
            </a:r>
          </a:p>
          <a:p>
            <a:endParaRPr lang="hr-HR" dirty="0" smtClean="0"/>
          </a:p>
          <a:p>
            <a:pPr marL="109728" indent="0">
              <a:buNone/>
            </a:pPr>
            <a:endParaRPr lang="hr-HR" dirty="0"/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endParaRPr lang="hr-HR" dirty="0"/>
          </a:p>
          <a:p>
            <a:pPr marL="109728" indent="0">
              <a:buNone/>
            </a:pPr>
            <a:endParaRPr lang="hr-H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GLOBALNI CILJEVI ODRŽIVOG RAZVOJA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61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Božićni koncert</a:t>
            </a:r>
            <a:endParaRPr lang="hr-HR" dirty="0"/>
          </a:p>
        </p:txBody>
      </p:sp>
      <p:pic>
        <p:nvPicPr>
          <p:cNvPr id="22530" name="Picture 2" descr="C:\Users\Korisnik\Pictures\2012-12-24 koncert u Mirkovcu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ctr"/>
            <a:r>
              <a:rPr lang="hr-HR" dirty="0" smtClean="0"/>
              <a:t>Božićni koncert</a:t>
            </a:r>
            <a:endParaRPr lang="hr-HR" dirty="0"/>
          </a:p>
        </p:txBody>
      </p:sp>
      <p:pic>
        <p:nvPicPr>
          <p:cNvPr id="1026" name="Picture 2" descr="C:\Users\Korisnik\Pictures\2013-12-18\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034616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AppData\Local\Temp\20161222_1027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20000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Predstava KUD-a Začretje </a:t>
            </a:r>
            <a:endParaRPr lang="hr-HR" dirty="0"/>
          </a:p>
        </p:txBody>
      </p:sp>
      <p:pic>
        <p:nvPicPr>
          <p:cNvPr id="1026" name="Picture 2" descr="C:\Users\Korisnik\Pictures\14.12.2012. predstava u domu\DSCI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Naša najveća soba</a:t>
            </a:r>
            <a:endParaRPr lang="hr-HR" dirty="0"/>
          </a:p>
        </p:txBody>
      </p:sp>
      <p:pic>
        <p:nvPicPr>
          <p:cNvPr id="23554" name="Picture 2" descr="C:\Users\Korisnik\Pictures\2013-01-22 dolazak novog kombija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smtClean="0"/>
              <a:t>Predstava za Valentinovo</a:t>
            </a:r>
            <a:endParaRPr lang="hr-HR" dirty="0"/>
          </a:p>
        </p:txBody>
      </p:sp>
      <p:pic>
        <p:nvPicPr>
          <p:cNvPr id="1026" name="Picture 2" descr="C:\Users\Korisnik\Desktop\FOTKE ZA PANO\IMG_20150217_102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Ples za Valentinovo</a:t>
            </a:r>
            <a:endParaRPr lang="hr-HR" dirty="0"/>
          </a:p>
        </p:txBody>
      </p:sp>
      <p:pic>
        <p:nvPicPr>
          <p:cNvPr id="1026" name="Picture 2" descr="C:\Users\Korisnik\Desktop\103___02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Jedan Fašnik</a:t>
            </a:r>
            <a:endParaRPr lang="hr-HR" dirty="0"/>
          </a:p>
        </p:txBody>
      </p:sp>
      <p:pic>
        <p:nvPicPr>
          <p:cNvPr id="24578" name="Picture 2" descr="C:\Users\Korisnik\Pictures\2013-02-12 zimske radosti i fašnik 2013\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Desktop\Fašnik 2016\20160205_105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Karibi u Domu</a:t>
            </a:r>
            <a:endParaRPr lang="hr-HR" dirty="0"/>
          </a:p>
        </p:txBody>
      </p:sp>
      <p:pic>
        <p:nvPicPr>
          <p:cNvPr id="1026" name="Picture 2" descr="C:\Users\Korisnik\Desktop\Fašnik 2016\20160209_082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r-HR" dirty="0" smtClean="0"/>
          </a:p>
          <a:p>
            <a:pPr lvl="1"/>
            <a:r>
              <a:rPr lang="hr-HR" b="1" dirty="0" smtClean="0"/>
              <a:t>  6. ČISTA VODA I SANITARNI UVJETI</a:t>
            </a:r>
          </a:p>
          <a:p>
            <a:pPr lvl="1"/>
            <a:r>
              <a:rPr lang="hr-HR" b="1" dirty="0" smtClean="0"/>
              <a:t>  7. PRISTUPAČNA ENERGIJA IZ ČISTIH IZVORA</a:t>
            </a:r>
          </a:p>
          <a:p>
            <a:pPr lvl="1"/>
            <a:r>
              <a:rPr lang="hr-HR" b="1" dirty="0" smtClean="0"/>
              <a:t>  8. DOSTOJANSTVEN RAD I EKONOMSKI RAST</a:t>
            </a:r>
          </a:p>
          <a:p>
            <a:pPr lvl="1"/>
            <a:r>
              <a:rPr lang="hr-HR" b="1" dirty="0" smtClean="0"/>
              <a:t>  9. INDUSTRIJA, INOVACIJE I INFRASTRUKTURA</a:t>
            </a:r>
          </a:p>
          <a:p>
            <a:pPr lvl="1"/>
            <a:r>
              <a:rPr lang="hr-HR" b="1" dirty="0" smtClean="0"/>
              <a:t>10. SMANJENJE NEJEDNAKOSTI</a:t>
            </a:r>
          </a:p>
          <a:p>
            <a:pPr lvl="1"/>
            <a:r>
              <a:rPr lang="hr-HR" b="1" dirty="0" smtClean="0"/>
              <a:t>11. ODRŽIVI GRADOVI I ZAJEDNICE</a:t>
            </a:r>
          </a:p>
          <a:p>
            <a:pPr lvl="1"/>
            <a:r>
              <a:rPr lang="hr-HR" b="1" dirty="0" smtClean="0"/>
              <a:t>12. ODGOVORA POTROŠNJA I PROIZVODNJA</a:t>
            </a:r>
          </a:p>
          <a:p>
            <a:pPr lvl="1"/>
            <a:r>
              <a:rPr lang="hr-HR" b="1" dirty="0" smtClean="0"/>
              <a:t>13. ZAŠTITA KLIME</a:t>
            </a:r>
          </a:p>
          <a:p>
            <a:pPr lvl="1"/>
            <a:r>
              <a:rPr lang="hr-HR" b="1" dirty="0" smtClean="0"/>
              <a:t>14.OČUVANJE VODENOG SVIJETA</a:t>
            </a:r>
          </a:p>
          <a:p>
            <a:pPr lvl="1"/>
            <a:r>
              <a:rPr lang="hr-HR" b="1" dirty="0" smtClean="0"/>
              <a:t>15. OČUVANJE ŽIVOTA NA ZEMLJI</a:t>
            </a:r>
            <a:endParaRPr lang="hr-HR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GLOBALNI CILJEVI ODRŽIVOG RAZVOJA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40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Još jedan Fašnik u mjestu</a:t>
            </a:r>
            <a:endParaRPr lang="hr-HR" dirty="0"/>
          </a:p>
        </p:txBody>
      </p:sp>
      <p:pic>
        <p:nvPicPr>
          <p:cNvPr id="25602" name="Picture 2" descr="C:\Users\Korisnik\Pictures\fašnik 2012-02-20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 I još jedan</a:t>
            </a:r>
            <a:endParaRPr lang="hr-HR" dirty="0"/>
          </a:p>
        </p:txBody>
      </p:sp>
      <p:pic>
        <p:nvPicPr>
          <p:cNvPr id="1026" name="Picture 2" descr="C:\Users\Korisnik\Desktop\20170228_091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Pictures\2013-02-12 zimske radosti i fašnik 2013\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Predstava za Uskrs</a:t>
            </a:r>
            <a:endParaRPr lang="hr-HR" sz="4000" dirty="0"/>
          </a:p>
        </p:txBody>
      </p:sp>
      <p:pic>
        <p:nvPicPr>
          <p:cNvPr id="1026" name="Picture 2" descr="C:\Users\Korisnik\Desktop\FOTKE ZA PANO\IMG_20150401_101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42984"/>
            <a:ext cx="585791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Predstava za Dan obitelji</a:t>
            </a:r>
            <a:endParaRPr lang="hr-HR" sz="4000" dirty="0"/>
          </a:p>
        </p:txBody>
      </p:sp>
      <p:pic>
        <p:nvPicPr>
          <p:cNvPr id="1026" name="Picture 2" descr="C:\Users\Korisnik\AppData\Local\Temp\Rar$DIa0.278\P5170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AppData\Local\Temp\Rar$DIa0.491\P517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Još jedan Dan obitelji</a:t>
            </a:r>
            <a:endParaRPr lang="hr-HR" sz="4000" dirty="0"/>
          </a:p>
        </p:txBody>
      </p:sp>
      <p:pic>
        <p:nvPicPr>
          <p:cNvPr id="1026" name="Picture 2" descr="C:\Users\Korisnik\Desktop\Dan obitelji 2016. g\20160528_113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8829"/>
            <a:ext cx="9144000" cy="4929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Opet jedan Dan obitelji</a:t>
            </a:r>
            <a:endParaRPr lang="hr-HR" dirty="0"/>
          </a:p>
        </p:txBody>
      </p:sp>
      <p:pic>
        <p:nvPicPr>
          <p:cNvPr id="2050" name="Picture 2" descr="C:\Users\Korisnik\Pictures\Mirkovec\P606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I još jedan</a:t>
            </a:r>
            <a:endParaRPr lang="hr-HR" sz="4000" dirty="0"/>
          </a:p>
        </p:txBody>
      </p:sp>
      <p:pic>
        <p:nvPicPr>
          <p:cNvPr id="1026" name="Picture 2" descr="C:\Users\Korisnik\Pictures\pinokio 02.06. 2012. dan obitelji\P109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Pictures\pinokio 02.06. 2012. dan obitelji\P1090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pPr lvl="1"/>
            <a:r>
              <a:rPr lang="hr-HR" b="1" dirty="0" smtClean="0"/>
              <a:t>16. MIR PRAVDA I SNAŽNE INSTITUCIJE</a:t>
            </a:r>
          </a:p>
          <a:p>
            <a:pPr lvl="1"/>
            <a:r>
              <a:rPr lang="hr-HR" b="1" dirty="0" smtClean="0"/>
              <a:t>17. PARTNERSTVOM DO CILJEVA</a:t>
            </a:r>
          </a:p>
          <a:p>
            <a:pPr lvl="1"/>
            <a:endParaRPr lang="hr-HR" b="1" dirty="0" smtClean="0"/>
          </a:p>
          <a:p>
            <a:pPr lvl="1"/>
            <a:endParaRPr lang="hr-HR" b="1" dirty="0" smtClean="0"/>
          </a:p>
          <a:p>
            <a:pPr lvl="1"/>
            <a:r>
              <a:rPr lang="hr-HR" dirty="0" smtClean="0"/>
              <a:t>Time bi naš svijet trebao postati bolje mjesto u kojem bi se ostvario san o svijetu mira i života u dostojanstvu za sve  –  zvuči poput neke utopije … no zar ćemo sumnjati ?!</a:t>
            </a:r>
          </a:p>
          <a:p>
            <a:pPr lvl="1"/>
            <a:endParaRPr lang="hr-HR" b="1" dirty="0" smtClean="0"/>
          </a:p>
          <a:p>
            <a:pPr lvl="1">
              <a:buNone/>
            </a:pPr>
            <a:endParaRPr lang="hr-HR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GLOBALNI CILJEVI ODRŽIVOG RAZVOJA</a:t>
            </a:r>
            <a:endParaRPr lang="hr-H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/>
              <a:t>Prodajna izložba za Dan obitelji</a:t>
            </a:r>
            <a:endParaRPr lang="hr-HR" sz="3600" dirty="0"/>
          </a:p>
        </p:txBody>
      </p:sp>
      <p:pic>
        <p:nvPicPr>
          <p:cNvPr id="3074" name="Picture 2" descr="C:\Users\Korisnik\Pictures\Mirkovec\P6060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Naši prodavači</a:t>
            </a:r>
            <a:endParaRPr lang="hr-HR" sz="4000" dirty="0"/>
          </a:p>
        </p:txBody>
      </p:sp>
      <p:pic>
        <p:nvPicPr>
          <p:cNvPr id="1026" name="Picture 2" descr="C:\Users\Korisnik\Desktop\Dan obitelji 2016. g\SAM_1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Druženje s članovima obitelji</a:t>
            </a:r>
            <a:endParaRPr lang="hr-HR" sz="4000" dirty="0"/>
          </a:p>
        </p:txBody>
      </p:sp>
      <p:pic>
        <p:nvPicPr>
          <p:cNvPr id="3074" name="Picture 2" descr="C:\Users\Korisnik\Desktop\Dan obitelji 2016. g\IMG_20160528_121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Prednatjecanje u Domu za nastup na </a:t>
            </a:r>
            <a:r>
              <a:rPr lang="hr-HR" sz="4000" dirty="0" err="1" smtClean="0"/>
              <a:t>Domosongu</a:t>
            </a:r>
            <a:endParaRPr lang="hr-HR" sz="4000" dirty="0"/>
          </a:p>
        </p:txBody>
      </p:sp>
      <p:pic>
        <p:nvPicPr>
          <p:cNvPr id="1026" name="Picture 2" descr="C:\Users\Korisnik\Pictures\slike posel\domosong 2014\IMG_20140507_094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Jedan </a:t>
            </a:r>
            <a:r>
              <a:rPr lang="hr-HR" sz="4000" dirty="0" err="1" smtClean="0"/>
              <a:t>Domosong</a:t>
            </a:r>
            <a:endParaRPr lang="hr-HR" sz="4000" dirty="0"/>
          </a:p>
        </p:txBody>
      </p:sp>
      <p:pic>
        <p:nvPicPr>
          <p:cNvPr id="1026" name="Picture 2" descr="C:\Users\Korisnik\Desktop\Domosong 2016\SAM_1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Jedan </a:t>
            </a:r>
            <a:r>
              <a:rPr lang="hr-HR" sz="4000" dirty="0" err="1" smtClean="0"/>
              <a:t>Domoples</a:t>
            </a:r>
            <a:endParaRPr lang="hr-HR" sz="4000" dirty="0"/>
          </a:p>
        </p:txBody>
      </p:sp>
      <p:pic>
        <p:nvPicPr>
          <p:cNvPr id="1026" name="Picture 2" descr="C:\Users\Korisnik\Desktop\DOMOPLES\IMG_4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Razgovor s djecom u školi</a:t>
            </a:r>
            <a:endParaRPr lang="hr-HR" sz="4000" dirty="0"/>
          </a:p>
        </p:txBody>
      </p:sp>
      <p:pic>
        <p:nvPicPr>
          <p:cNvPr id="1026" name="Picture 2" descr="C:\Users\Korisnik\Pictures\susret korisnice s učenicima područne škole Špićkovina, 01.03. 2012\DSCI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Pictures\2012-09-21 more nerezine\Picture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Korisnik\Pictures\2012-09-21 more nerezine\Picture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Misa i druženje u Pastoralnom centru</a:t>
            </a:r>
            <a:endParaRPr lang="hr-HR" sz="4000" dirty="0"/>
          </a:p>
        </p:txBody>
      </p:sp>
      <p:pic>
        <p:nvPicPr>
          <p:cNvPr id="1026" name="Picture 2" descr="C:\Users\Korisnik\Desktop\izbori i dan starijih osoba u pastoralnom centru\IMG_20151128_105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hr-HR" b="1" dirty="0" smtClean="0"/>
          </a:p>
          <a:p>
            <a:pPr lvl="1">
              <a:buNone/>
            </a:pPr>
            <a:r>
              <a:rPr lang="hr-HR" dirty="0" smtClean="0"/>
              <a:t>Održivi razvoj ima tri dimenzije koje zahtijevaju kontnuirano praćenje i uravnoteživanje: ekonomsku, društvenu i okolišnu, kako bi se osiguralo zadovoljavanje potreba sadašnje generacije, bez ugrožavanja mogućnoti budućih generacija da zadovolje svoje potrebe.</a:t>
            </a:r>
          </a:p>
          <a:p>
            <a:pPr lvl="1">
              <a:buNone/>
            </a:pPr>
            <a:endParaRPr lang="hr-HR" dirty="0" smtClean="0"/>
          </a:p>
          <a:p>
            <a:pPr lvl="1">
              <a:buNone/>
            </a:pPr>
            <a:r>
              <a:rPr lang="hr-HR" dirty="0" smtClean="0"/>
              <a:t>Dom Zagreb ( Podružnica Mirkovec ) svojom djelatnošću pokriva jedan vrlo mali djelić i daje svoj doprinos društvenoj dimenziji održivog razvoja.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GLOBALNI CILJEVI ODRŽIVOG RAZVOJA</a:t>
            </a:r>
            <a:endParaRPr lang="hr-H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Desktop\Kap Dobrote 2016\20160226_122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Izlet k Majci Božjoj Gorskoj</a:t>
            </a:r>
            <a:endParaRPr lang="hr-HR" sz="4000" dirty="0"/>
          </a:p>
        </p:txBody>
      </p:sp>
      <p:pic>
        <p:nvPicPr>
          <p:cNvPr id="1026" name="Picture 2" descr="C:\Users\Korisnik\Desktop\izlet u lobor 2015\IMG_20150916_130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Fotografija pred povratak  s izleta</a:t>
            </a:r>
            <a:endParaRPr lang="hr-HR" sz="4000" dirty="0"/>
          </a:p>
        </p:txBody>
      </p:sp>
      <p:pic>
        <p:nvPicPr>
          <p:cNvPr id="1026" name="Picture 2" descr="C:\Users\Korisnik\Desktop\izlet u lobor 2015\IMG_20150916_125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AppData\Local\Temp\image-0-02-05-fae27c088fa3dab341fa555d9a0cd2050585f0bca90ea959a1f2828162bf63db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380000">
            <a:off x="1388397" y="-457211"/>
            <a:ext cx="5319000" cy="70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10 godina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MATURA</a:t>
            </a:r>
            <a:endParaRPr lang="hr-HR" dirty="0"/>
          </a:p>
        </p:txBody>
      </p:sp>
      <p:pic>
        <p:nvPicPr>
          <p:cNvPr id="1026" name="Picture 2" descr="C:\Users\Korisnik\AppData\Local\Temp\IMG-20161120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Uređujemo sami</a:t>
            </a:r>
            <a:endParaRPr lang="hr-HR" sz="4400" dirty="0"/>
          </a:p>
        </p:txBody>
      </p:sp>
      <p:pic>
        <p:nvPicPr>
          <p:cNvPr id="26626" name="Picture 2" descr="C:\Users\Korisnik\Pictures\2013-12-20\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Udruženim snagama obnavljamo</a:t>
            </a:r>
            <a:endParaRPr lang="hr-HR" sz="4000" dirty="0"/>
          </a:p>
        </p:txBody>
      </p:sp>
      <p:pic>
        <p:nvPicPr>
          <p:cNvPr id="1026" name="Picture 2" descr="C:\Users\Korisnik\Pictures\radovi u kupaoni i sobama 9 i 10 21.09. 2011\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i uređujemo domske prostore</a:t>
            </a:r>
            <a:endParaRPr lang="hr-HR" sz="4000" dirty="0"/>
          </a:p>
        </p:txBody>
      </p:sp>
      <p:pic>
        <p:nvPicPr>
          <p:cNvPr id="1026" name="Picture 2" descr="C:\Users\Korisnik\Pictures\radovi u kupaoni i sobama 9 i 10 21.09. 2011\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Majstori na djelu</a:t>
            </a:r>
            <a:endParaRPr lang="hr-HR" sz="4000" dirty="0"/>
          </a:p>
        </p:txBody>
      </p:sp>
      <p:pic>
        <p:nvPicPr>
          <p:cNvPr id="2050" name="Picture 2" descr="C:\Users\Korisnik\Pictures\radovi u kupaoni i sobama 9 i 10 21.09. 2011\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Gotovo</a:t>
            </a:r>
            <a:endParaRPr lang="hr-HR" dirty="0"/>
          </a:p>
        </p:txBody>
      </p:sp>
      <p:pic>
        <p:nvPicPr>
          <p:cNvPr id="27650" name="Picture 2" descr="C:\Users\Korisnik\Pictures\uređenje muškog hodnika na katu 2013\DSCI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>
              <a:latin typeface="+mj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84666"/>
            <a:ext cx="9144000" cy="52322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Latn-CS" sz="12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Latn-CS" sz="12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C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DOM ZA ODRASLE OSOBE ZAGREB</a:t>
            </a:r>
            <a:endParaRPr kumimoji="0" lang="hr-H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ZAGREB, Šestinski dol 53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OIB: 70271854148, </a:t>
            </a:r>
            <a:endParaRPr kumimoji="0" lang="hr-H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Tel: 01/3770-545, </a:t>
            </a:r>
            <a:r>
              <a:rPr kumimoji="0" lang="hr-HR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Fax</a:t>
            </a: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:01/3778-227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PODRUŽNICA MIRKOVEC</a:t>
            </a:r>
            <a:endParaRPr kumimoji="0" lang="hr-H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SVETI KRIŽ ZAČRETJE, Mirkovec 5</a:t>
            </a:r>
            <a:endParaRPr kumimoji="0" lang="hr-H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8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  <a:hlinkClick r:id="rId2"/>
              </a:rPr>
              <a:t>Tel: 049/227-986</a:t>
            </a:r>
            <a:r>
              <a:rPr kumimoji="0" lang="hr-HR" sz="28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hr-H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Fax: 049/227-398</a:t>
            </a:r>
            <a:endParaRPr kumimoji="0" lang="hr-HR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Vježba                     evakuacije</a:t>
            </a:r>
            <a:endParaRPr lang="hr-HR" sz="4000" dirty="0"/>
          </a:p>
        </p:txBody>
      </p:sp>
      <p:pic>
        <p:nvPicPr>
          <p:cNvPr id="1026" name="Picture 2" descr="C:\Users\Korisnik\Pictures\vježba evakuacije listopad 2014\IMG_20141007_10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60000">
            <a:off x="2605163" y="979021"/>
            <a:ext cx="3873985" cy="5368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r-HR" sz="4000" dirty="0" smtClean="0"/>
              <a:t>Učimo o gašenju požara</a:t>
            </a:r>
            <a:endParaRPr lang="hr-HR" sz="4000" dirty="0"/>
          </a:p>
        </p:txBody>
      </p:sp>
      <p:pic>
        <p:nvPicPr>
          <p:cNvPr id="1026" name="Picture 2" descr="C:\Users\Korisnik\Pictures\vježba evakuacije listopad 2014\IMG_20141007_10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00108"/>
            <a:ext cx="535785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Nenadani gost</a:t>
            </a:r>
            <a:endParaRPr lang="hr-HR" sz="4000" dirty="0"/>
          </a:p>
        </p:txBody>
      </p:sp>
      <p:pic>
        <p:nvPicPr>
          <p:cNvPr id="2050" name="Picture 2" descr="C:\Users\Korisnik\Pictures\rekreacija s konjem listopad 2014\DSCI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4000" smtClean="0"/>
              <a:t>družica</a:t>
            </a:r>
            <a:endParaRPr lang="hr-HR" sz="4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/>
              </a:rPr>
              <a:t>Njezina</a:t>
            </a:r>
            <a:endParaRPr lang="hr-HR" dirty="0">
              <a:effectLst/>
            </a:endParaRPr>
          </a:p>
        </p:txBody>
      </p:sp>
      <p:pic>
        <p:nvPicPr>
          <p:cNvPr id="1026" name="Picture 2" descr="C:\Users\Korisnik\AppData\Local\Temp\image-0-02-05-2ff0bc9ee7273eb0c6b933989797e60541783611480e6f7a0bdf91977ef959d8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Pripreme za dostavu hrane po terenu</a:t>
            </a:r>
            <a:endParaRPr lang="hr-HR" sz="4000" dirty="0"/>
          </a:p>
        </p:txBody>
      </p:sp>
      <p:pic>
        <p:nvPicPr>
          <p:cNvPr id="1026" name="Picture 2" descr="C:\Users\Korisnik\Desktop\103___02\IMG_0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Posebno biračko mjesto u domu</a:t>
            </a:r>
            <a:endParaRPr lang="hr-HR" sz="4000" dirty="0"/>
          </a:p>
        </p:txBody>
      </p:sp>
      <p:pic>
        <p:nvPicPr>
          <p:cNvPr id="1026" name="Picture 2" descr="C:\Users\Korisnik\Desktop\izbori i dan starijih osoba u pastoralnom centru\IMG_20151108_173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Osmišljavamo projekt stanovanja uz podršku</a:t>
            </a:r>
            <a:endParaRPr lang="hr-HR" sz="4000" dirty="0"/>
          </a:p>
        </p:txBody>
      </p:sp>
      <p:pic>
        <p:nvPicPr>
          <p:cNvPr id="1026" name="Picture 2" descr="C:\Users\Korisnik\Pictures\Mirkovec\P314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Desktop\predstava u domu 2015 božić\IMG_20160113_142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AppData\Local\Temp\20161118_125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1" descr="gdje se nalazimo0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14291"/>
            <a:ext cx="5645150" cy="635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71472" y="285728"/>
          <a:ext cx="7643866" cy="6718942"/>
        </p:xfrm>
        <a:graphic>
          <a:graphicData uri="http://schemas.openxmlformats.org/drawingml/2006/table">
            <a:tbl>
              <a:tblPr/>
              <a:tblGrid>
                <a:gridCol w="3714776"/>
                <a:gridCol w="3929090"/>
              </a:tblGrid>
              <a:tr h="5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Naziv ustanove: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DOM ZA ODRASLE OSOBE ZAGREB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Adresa ustanove: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Šestinski dol 53, Zagreb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Županija: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Grad Zagreb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Telefonski broj: 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01/3770545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telefaksa: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latin typeface="+mn-lt"/>
                          <a:ea typeface="Times New Roman"/>
                          <a:cs typeface="Times New Roman"/>
                        </a:rPr>
                        <a:t>01/3778227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Internetska adresa: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latin typeface="+mn-lt"/>
                          <a:ea typeface="Times New Roman"/>
                          <a:cs typeface="Times New Roman"/>
                        </a:rPr>
                        <a:t>domzaodraslezagreb@gmail.com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Adresa podružnice: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DOM MIRKOVEC, Mirkovec 5, 49223 Sveti Križ Začretje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Županija: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Krapinsko-zagorska županija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Telefonski broj: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049/227986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telefaksa: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049/227398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Internetska adresa: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dom.mirkovec@gmail.com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Šifra ustanove u sustavu Ministarstva soc. politike i mladih: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554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Matični broj ustanove: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1354256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ustanove u upisniku ustanova: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MBU:0222-0003 od 18. Listopada 2001.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OIB: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70271854148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Upis u sudski registar (broj i datum):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Tt-99/2679-4 od 04. Srpnja 2001.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Ravnatelj ustanove 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dr.sc. Marijo Vrdoljak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Predstojnica podružnice: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Josipa Kamenečki-Leljak, mag. soc. rada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smještenih korisnika u Zagrebu: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smještenih korisnika u Podružnici: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71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korisnika usluge dostave obroka u kuću: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Ukupan broj zaposlenih: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56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zaposlenih u Zagrebu: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zaposlenih u Podružnici: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latin typeface="+mn-lt"/>
                          <a:ea typeface="Times New Roman"/>
                          <a:cs typeface="Times New Roman"/>
                        </a:rPr>
                        <a:t>Broj stambenih jedinica za organizirano stanovanje uz podršku: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latin typeface="+mn-lt"/>
                          <a:ea typeface="Times New Roman"/>
                          <a:cs typeface="Times New Roman"/>
                        </a:rPr>
                        <a:t>Broj korisnika u organiziranom stanovanju uz podršku:</a:t>
                      </a:r>
                      <a:endParaRPr lang="hr-HR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hr-HR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60">
                <a:tc>
                  <a:txBody>
                    <a:bodyPr/>
                    <a:lstStyle/>
                    <a:p>
                      <a:endParaRPr lang="hr-HR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60">
                <a:tc>
                  <a:txBody>
                    <a:bodyPr/>
                    <a:lstStyle/>
                    <a:p>
                      <a:endParaRPr lang="hr-HR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265" marR="452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265" marR="4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sz="100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167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OSNOVNI PODACI O USTANOVI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72098"/>
          </a:xfrm>
        </p:spPr>
        <p:txBody>
          <a:bodyPr>
            <a:normAutofit/>
          </a:bodyPr>
          <a:lstStyle/>
          <a:p>
            <a:r>
              <a:rPr lang="hr-HR" sz="2000" dirty="0"/>
              <a:t>Dom u okviru svoje djelatnost pruža slijedeće usluge: stanovanje i prehranu, brigu o zdravlju, njegu, održavanje osobne higijene i pomoći pri obavljanju svakodnevnih aktivnosti, usluge socijalnog rada, psihosocijalne rehabilitacije, radne terapije, usluge organiziranja slobodnog vremena, pratnje i organiziranog prijevoza, savjetodavnog rada i drugih programa u lokalnoj sredini u cilju poboljšanja kvalitete života </a:t>
            </a:r>
            <a:r>
              <a:rPr lang="hr-HR" sz="2000" dirty="0" smtClean="0"/>
              <a:t>odraslih osoba s problemima mentalnog zdravlja.</a:t>
            </a:r>
            <a:endParaRPr lang="hr-HR" sz="2000" dirty="0"/>
          </a:p>
          <a:p>
            <a:r>
              <a:rPr lang="hr-HR" sz="2000" dirty="0"/>
              <a:t>Dom ima otvorene dvije stambene jedinice za stanovanje uz potporu u koje je smješteno 8 korisnika ( Massarxikova  5 korisnica i Bičanićeva 2 korisnika i jedna korisnica ).</a:t>
            </a:r>
          </a:p>
          <a:p>
            <a:r>
              <a:rPr lang="hr-HR" sz="2000" dirty="0"/>
              <a:t>Dom pruža i uslugu pomoći i njege u kući u podružnici Mirkovec, te uslugu </a:t>
            </a:r>
            <a:r>
              <a:rPr lang="hr-HR" sz="2000" dirty="0" smtClean="0"/>
              <a:t>psihosocijalne podrške i </a:t>
            </a:r>
            <a:r>
              <a:rPr lang="hr-HR" sz="2000" dirty="0"/>
              <a:t>rehabilitacije kao stručne pomoći u </a:t>
            </a:r>
            <a:r>
              <a:rPr lang="hr-HR" sz="2000" dirty="0" smtClean="0"/>
              <a:t>obitelji </a:t>
            </a:r>
            <a:r>
              <a:rPr lang="hr-HR" sz="2000" dirty="0"/>
              <a:t>( patronažu ) u Zagrebu, a u planu nam je i pružanje  usluge dnevnog boravka.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hr-HR" sz="3200" b="1" dirty="0">
                <a:latin typeface="+mn-lt"/>
              </a:rPr>
              <a:t>DJELATNOST DOMA</a:t>
            </a:r>
            <a:br>
              <a:rPr lang="hr-HR" sz="3200" b="1" dirty="0">
                <a:latin typeface="+mn-lt"/>
              </a:rPr>
            </a:br>
            <a:endParaRPr lang="hr-HR" sz="3200" b="1" dirty="0">
              <a:latin typeface="+mn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402</TotalTime>
  <Words>1576</Words>
  <Application>Microsoft Office PowerPoint</Application>
  <PresentationFormat>On-screen Show (4:3)</PresentationFormat>
  <Paragraphs>190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Concourse</vt:lpstr>
      <vt:lpstr>PowerPoint Presentation</vt:lpstr>
      <vt:lpstr>GLOBALNI CILJEVI ODRŽIVOG RAZVOJA</vt:lpstr>
      <vt:lpstr>GLOBALNI CILJEVI ODRŽIVOG RAZVOJA</vt:lpstr>
      <vt:lpstr>GLOBALNI CILJEVI ODRŽIVOG RAZVOJA</vt:lpstr>
      <vt:lpstr>GLOBALNI CILJEVI ODRŽIVOG RAZVOJA</vt:lpstr>
      <vt:lpstr>PowerPoint Presentation</vt:lpstr>
      <vt:lpstr>PowerPoint Presentation</vt:lpstr>
      <vt:lpstr>PowerPoint Presentation</vt:lpstr>
      <vt:lpstr>DJELATNOST DOMA </vt:lpstr>
      <vt:lpstr>PRAVNI POLOŽAJ </vt:lpstr>
      <vt:lpstr>DOM ZA  ODRASLE OSOBE ZAGREB. </vt:lpstr>
      <vt:lpstr>STRATEGIJA RAZVOJA </vt:lpstr>
      <vt:lpstr>STRATEGIJA RAZVOJA</vt:lpstr>
      <vt:lpstr> STRATEGIJA RAZVOJA </vt:lpstr>
      <vt:lpstr> MISIJA  </vt:lpstr>
      <vt:lpstr> VIZIJA </vt:lpstr>
      <vt:lpstr>CRTICE IZ DOMA</vt:lpstr>
      <vt:lpstr>Turnir u nogometu</vt:lpstr>
      <vt:lpstr>Druženje dijela “zagorske socijale”</vt:lpstr>
      <vt:lpstr>Božićni koncert</vt:lpstr>
      <vt:lpstr>Božićni koncert</vt:lpstr>
      <vt:lpstr>PowerPoint Presentation</vt:lpstr>
      <vt:lpstr>Predstava KUD-a Začretje </vt:lpstr>
      <vt:lpstr>Naša najveća soba</vt:lpstr>
      <vt:lpstr>Predstava za Valentinovo</vt:lpstr>
      <vt:lpstr>Ples za Valentinovo</vt:lpstr>
      <vt:lpstr>Jedan Fašnik</vt:lpstr>
      <vt:lpstr>PowerPoint Presentation</vt:lpstr>
      <vt:lpstr>Karibi u Domu</vt:lpstr>
      <vt:lpstr>Još jedan Fašnik u mjestu</vt:lpstr>
      <vt:lpstr> I još jedan</vt:lpstr>
      <vt:lpstr>PowerPoint Presentation</vt:lpstr>
      <vt:lpstr>Predstava za Uskrs</vt:lpstr>
      <vt:lpstr>Predstava za Dan obitelji</vt:lpstr>
      <vt:lpstr>PowerPoint Presentation</vt:lpstr>
      <vt:lpstr>Još jedan Dan obitelji</vt:lpstr>
      <vt:lpstr>Opet jedan Dan obitelji</vt:lpstr>
      <vt:lpstr>I još jedan</vt:lpstr>
      <vt:lpstr>PowerPoint Presentation</vt:lpstr>
      <vt:lpstr>Prodajna izložba za Dan obitelji</vt:lpstr>
      <vt:lpstr>Naši prodavači</vt:lpstr>
      <vt:lpstr>Druženje s članovima obitelji</vt:lpstr>
      <vt:lpstr>Prednatjecanje u Domu za nastup na Domosongu</vt:lpstr>
      <vt:lpstr>Jedan Domosong</vt:lpstr>
      <vt:lpstr>Jedan Domoples</vt:lpstr>
      <vt:lpstr>Razgovor s djecom u školi</vt:lpstr>
      <vt:lpstr>PowerPoint Presentation</vt:lpstr>
      <vt:lpstr>PowerPoint Presentation</vt:lpstr>
      <vt:lpstr>Misa i druženje u Pastoralnom centru</vt:lpstr>
      <vt:lpstr>PowerPoint Presentation</vt:lpstr>
      <vt:lpstr>Izlet k Majci Božjoj Gorskoj</vt:lpstr>
      <vt:lpstr>Fotografija pred povratak  s izleta</vt:lpstr>
      <vt:lpstr>PowerPoint Presentation</vt:lpstr>
      <vt:lpstr>MATURA</vt:lpstr>
      <vt:lpstr>Uređujemo sami</vt:lpstr>
      <vt:lpstr>Udruženim snagama obnavljamo</vt:lpstr>
      <vt:lpstr>i uređujemo domske prostore</vt:lpstr>
      <vt:lpstr>Majstori na djelu</vt:lpstr>
      <vt:lpstr>Gotovo</vt:lpstr>
      <vt:lpstr>Vježba                     evakuacije</vt:lpstr>
      <vt:lpstr>Učimo o gašenju požara</vt:lpstr>
      <vt:lpstr>Nenadani gost</vt:lpstr>
      <vt:lpstr>Njezina</vt:lpstr>
      <vt:lpstr>Pripreme za dostavu hrane po terenu</vt:lpstr>
      <vt:lpstr>Posebno biračko mjesto u domu</vt:lpstr>
      <vt:lpstr>Osmišljavamo projekt stanovanja uz podršku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User</cp:lastModifiedBy>
  <cp:revision>128</cp:revision>
  <dcterms:created xsi:type="dcterms:W3CDTF">2017-03-03T08:53:50Z</dcterms:created>
  <dcterms:modified xsi:type="dcterms:W3CDTF">2018-03-11T17:15:14Z</dcterms:modified>
</cp:coreProperties>
</file>