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2" r:id="rId4"/>
    <p:sldId id="258" r:id="rId5"/>
    <p:sldId id="268" r:id="rId6"/>
    <p:sldId id="266" r:id="rId7"/>
    <p:sldId id="257" r:id="rId8"/>
    <p:sldId id="259" r:id="rId9"/>
    <p:sldId id="260" r:id="rId10"/>
    <p:sldId id="261" r:id="rId11"/>
    <p:sldId id="270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368" autoAdjust="0"/>
    <p:restoredTop sz="94660"/>
  </p:normalViewPr>
  <p:slideViewPr>
    <p:cSldViewPr>
      <p:cViewPr varScale="1">
        <p:scale>
          <a:sx n="81" d="100"/>
          <a:sy n="81" d="100"/>
        </p:scale>
        <p:origin x="-8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39541" y="3836214"/>
            <a:ext cx="5650085" cy="183246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39541" y="5668672"/>
            <a:ext cx="5650085" cy="814427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27D0E2E3-7435-44CD-A273-D02115A94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3101618"/>
            <a:ext cx="1463784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1"/>
            <a:ext cx="8246070" cy="814428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2614573"/>
            <a:ext cx="8246070" cy="3868527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374900"/>
            <a:ext cx="610820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0360" y="1392935"/>
            <a:ext cx="5039265" cy="488502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8" y="985720"/>
            <a:ext cx="8093365" cy="814427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80" y="2188317"/>
            <a:ext cx="4040188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80" y="2818180"/>
            <a:ext cx="4040188" cy="303505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2" y="2188317"/>
            <a:ext cx="4041775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2" y="2818180"/>
            <a:ext cx="4041775" cy="3035059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73A2A83-58C9-4D9F-AC89-8FA748498B2B}"/>
              </a:ext>
            </a:extLst>
          </p:cNvPr>
          <p:cNvSpPr txBox="1"/>
          <p:nvPr/>
        </p:nvSpPr>
        <p:spPr>
          <a:xfrm>
            <a:off x="-9150" y="6951663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sz="2800" dirty="0" err="1" smtClean="0"/>
              <a:t>Hagioterapijski</a:t>
            </a:r>
            <a:r>
              <a:rPr lang="hr-HR" sz="2800" dirty="0" smtClean="0"/>
              <a:t> pristup </a:t>
            </a:r>
            <a:br>
              <a:rPr lang="hr-HR" sz="2800" dirty="0" smtClean="0"/>
            </a:br>
            <a:r>
              <a:rPr lang="hr-HR" sz="2800" dirty="0" smtClean="0"/>
              <a:t>u osnaživanju </a:t>
            </a:r>
            <a:br>
              <a:rPr lang="hr-HR" sz="2800" dirty="0" smtClean="0"/>
            </a:br>
            <a:r>
              <a:rPr lang="hr-HR" sz="2800" dirty="0" smtClean="0"/>
              <a:t>pomagača i korisnika </a:t>
            </a:r>
            <a:endParaRPr lang="hr-HR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hr-HR" dirty="0" smtClean="0"/>
              <a:t>Ana Štambuk, Studijski centar socijalnog rada, </a:t>
            </a:r>
          </a:p>
          <a:p>
            <a:r>
              <a:rPr lang="hr-HR" dirty="0" smtClean="0"/>
              <a:t>Pravni fakultet Sveučilišta  u Zagrebu</a:t>
            </a:r>
          </a:p>
          <a:p>
            <a:r>
              <a:rPr lang="hr-HR" dirty="0" smtClean="0"/>
              <a:t>Lana Poljak </a:t>
            </a:r>
            <a:r>
              <a:rPr lang="hr-HR" dirty="0" err="1" smtClean="0"/>
              <a:t>Branisavljević</a:t>
            </a:r>
            <a:r>
              <a:rPr lang="hr-HR" dirty="0" smtClean="0"/>
              <a:t>, Dom za starije osobe Trnje, Zagreb</a:t>
            </a: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689316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828800"/>
            <a:ext cx="8246070" cy="838199"/>
          </a:xfrm>
        </p:spPr>
        <p:txBody>
          <a:bodyPr/>
          <a:lstStyle/>
          <a:p>
            <a:r>
              <a:rPr lang="hr-HR" dirty="0" smtClean="0"/>
              <a:t>BITI POMAGAČ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2895600"/>
            <a:ext cx="8246070" cy="3587500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prihvatiti svoj život kao dar</a:t>
            </a:r>
          </a:p>
          <a:p>
            <a:r>
              <a:rPr lang="hr-HR" dirty="0" smtClean="0"/>
              <a:t>zavoljeti sebe</a:t>
            </a:r>
          </a:p>
          <a:p>
            <a:r>
              <a:rPr lang="hr-HR" dirty="0" smtClean="0"/>
              <a:t>svakodnevno se uzdizati na duhovnu razinu</a:t>
            </a:r>
          </a:p>
          <a:p>
            <a:r>
              <a:rPr lang="hr-HR" dirty="0" smtClean="0"/>
              <a:t>osluškivati prirodno- moralnu zakonitost u sebi</a:t>
            </a:r>
          </a:p>
          <a:p>
            <a:r>
              <a:rPr lang="hr-HR" dirty="0" smtClean="0"/>
              <a:t>podijeliti teret, odgovornost i brigu – nisi sam</a:t>
            </a:r>
          </a:p>
          <a:p>
            <a:r>
              <a:rPr lang="hr-HR" dirty="0" smtClean="0"/>
              <a:t>gledati ono dobro i dragocjeno u drugome</a:t>
            </a:r>
          </a:p>
          <a:p>
            <a:r>
              <a:rPr lang="hr-HR" dirty="0" smtClean="0"/>
              <a:t>priprema za rad - praštati i zamoliti za oproštenje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BITI KORISNIK</a:t>
            </a:r>
            <a:br>
              <a:rPr lang="hr-HR" dirty="0" smtClean="0"/>
            </a:br>
            <a:r>
              <a:rPr lang="hr-HR" dirty="0" smtClean="0"/>
              <a:t>(korisnik, klijent, bolesnik)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Izbor i odgovornost za izbor</a:t>
            </a:r>
          </a:p>
          <a:p>
            <a:r>
              <a:rPr lang="hr-HR" dirty="0" smtClean="0"/>
              <a:t>Sloboda – duhovna stvarnost, duh – sloboda</a:t>
            </a:r>
          </a:p>
          <a:p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MISAO    -    RIJEČ      -    DJELO</a:t>
            </a:r>
          </a:p>
          <a:p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ZAKLJUČAK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Unatoč razvoju znanosti, filozofskih, teoloških i </a:t>
            </a:r>
            <a:r>
              <a:rPr lang="hr-HR" smtClean="0"/>
              <a:t>drugih čovjekovih dostignuća</a:t>
            </a:r>
            <a:r>
              <a:rPr lang="hr-HR" dirty="0" smtClean="0"/>
              <a:t>, čovjek i dalje ostaje misterijem.</a:t>
            </a:r>
            <a:endParaRPr lang="hr-HR" smtClean="0"/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dirty="0" smtClean="0"/>
              <a:t>U  iskrenom i otvorenom traženju što potpunijeg odgovora na pitanje tko je čovjek  moraju se uzeti u obzir dostignuća više disciplina, društvenih, teoloških te prirodnih znanosti.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Priča o afričkom plemenu</a:t>
            </a:r>
            <a:endParaRPr lang="hr-HR" dirty="0"/>
          </a:p>
        </p:txBody>
      </p:sp>
      <p:pic>
        <p:nvPicPr>
          <p:cNvPr id="1026" name="Picture 2" descr="C:\Users\Ana Štambuk\Desktop\6da0ffe64efea8adc3d091fff742ea31_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600200"/>
            <a:ext cx="63246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HAGIOTERAPIJA</a:t>
            </a:r>
            <a:endParaRPr lang="hr-HR" dirty="0"/>
          </a:p>
        </p:txBody>
      </p:sp>
      <p:sp>
        <p:nvSpPr>
          <p:cNvPr id="4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hr-HR" sz="2800" dirty="0" smtClean="0">
                <a:solidFill>
                  <a:schemeClr val="tx1"/>
                </a:solidFill>
              </a:rPr>
              <a:t>grč.hagios </a:t>
            </a:r>
            <a:r>
              <a:rPr lang="hr-HR" sz="2400" dirty="0" smtClean="0">
                <a:solidFill>
                  <a:schemeClr val="tx1"/>
                </a:solidFill>
              </a:rPr>
              <a:t>= svet</a:t>
            </a:r>
            <a:r>
              <a:rPr lang="hr-HR" sz="2800" dirty="0" smtClean="0">
                <a:solidFill>
                  <a:schemeClr val="tx1"/>
                </a:solidFill>
              </a:rPr>
              <a:t>, therapeuo</a:t>
            </a:r>
            <a:r>
              <a:rPr lang="hr-HR" sz="2400" dirty="0" smtClean="0">
                <a:solidFill>
                  <a:schemeClr val="tx1"/>
                </a:solidFill>
              </a:rPr>
              <a:t>= ozdravljati</a:t>
            </a:r>
          </a:p>
          <a:p>
            <a:pPr algn="l">
              <a:buFont typeface="Arial" pitchFamily="34" charset="0"/>
              <a:buChar char="•"/>
            </a:pPr>
            <a:r>
              <a:rPr lang="hr-HR" sz="2800" dirty="0" smtClean="0">
                <a:solidFill>
                  <a:schemeClr val="tx1"/>
                </a:solidFill>
              </a:rPr>
              <a:t> utemeljitelj metode – prof.dr. Tomislav Ivančić</a:t>
            </a:r>
          </a:p>
          <a:p>
            <a:pPr algn="l">
              <a:buFont typeface="Arial" pitchFamily="34" charset="0"/>
              <a:buChar char="•"/>
            </a:pPr>
            <a:r>
              <a:rPr lang="hr-HR" sz="2800" dirty="0" smtClean="0">
                <a:solidFill>
                  <a:schemeClr val="tx1"/>
                </a:solidFill>
              </a:rPr>
              <a:t> mjesto djelovanja hagioterapije</a:t>
            </a:r>
          </a:p>
          <a:p>
            <a:pPr algn="l">
              <a:buFont typeface="Arial" pitchFamily="34" charset="0"/>
              <a:buChar char="•"/>
            </a:pPr>
            <a:r>
              <a:rPr lang="hr-HR" sz="2800" dirty="0" smtClean="0">
                <a:solidFill>
                  <a:schemeClr val="tx1"/>
                </a:solidFill>
              </a:rPr>
              <a:t> područja: </a:t>
            </a:r>
            <a:r>
              <a:rPr lang="hr-HR" sz="2400" dirty="0" smtClean="0">
                <a:solidFill>
                  <a:schemeClr val="tx1"/>
                </a:solidFill>
              </a:rPr>
              <a:t>antropologija, patologija, dijagnoza i terapija</a:t>
            </a:r>
          </a:p>
          <a:p>
            <a:pPr algn="l">
              <a:buFont typeface="Arial" pitchFamily="34" charset="0"/>
              <a:buChar char="•"/>
            </a:pPr>
            <a:r>
              <a:rPr lang="hr-HR" sz="2400" dirty="0" smtClean="0">
                <a:solidFill>
                  <a:schemeClr val="tx1"/>
                </a:solidFill>
              </a:rPr>
              <a:t> </a:t>
            </a:r>
            <a:r>
              <a:rPr lang="hr-HR" sz="2800" dirty="0" smtClean="0">
                <a:solidFill>
                  <a:schemeClr val="tx1"/>
                </a:solidFill>
              </a:rPr>
              <a:t>temeljno pitanje: </a:t>
            </a:r>
            <a:r>
              <a:rPr lang="hr-HR" sz="2400" dirty="0" smtClean="0">
                <a:solidFill>
                  <a:schemeClr val="tx1"/>
                </a:solidFill>
              </a:rPr>
              <a:t>Tko je čovjek?</a:t>
            </a:r>
          </a:p>
          <a:p>
            <a:pPr algn="l">
              <a:buFont typeface="Arial" pitchFamily="34" charset="0"/>
              <a:buChar char="•"/>
            </a:pPr>
            <a:r>
              <a:rPr lang="hr-HR" sz="2400" dirty="0" smtClean="0">
                <a:solidFill>
                  <a:schemeClr val="tx1"/>
                </a:solidFill>
              </a:rPr>
              <a:t> </a:t>
            </a:r>
            <a:r>
              <a:rPr lang="hr-HR" sz="2800" dirty="0" smtClean="0">
                <a:solidFill>
                  <a:schemeClr val="tx1"/>
                </a:solidFill>
              </a:rPr>
              <a:t>čovjek kao cjelina tijelo-psiha-duh</a:t>
            </a:r>
          </a:p>
          <a:p>
            <a:pPr algn="l">
              <a:buFont typeface="Arial" pitchFamily="34" charset="0"/>
              <a:buChar char="•"/>
            </a:pPr>
            <a:r>
              <a:rPr lang="hr-HR" sz="2800" dirty="0" smtClean="0">
                <a:solidFill>
                  <a:schemeClr val="tx1"/>
                </a:solidFill>
              </a:rPr>
              <a:t> prirodni moralni zakon u čovjeku</a:t>
            </a:r>
          </a:p>
          <a:p>
            <a:pPr algn="l">
              <a:buFont typeface="Arial" pitchFamily="34" charset="0"/>
              <a:buChar char="•"/>
            </a:pPr>
            <a:endParaRPr lang="hr-HR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hr-H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86000"/>
            <a:ext cx="824607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>						TKO JE ČOVJEK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hr-HR" dirty="0" smtClean="0"/>
              <a:t>stvorenje</a:t>
            </a:r>
          </a:p>
          <a:p>
            <a:r>
              <a:rPr lang="hr-HR" dirty="0" smtClean="0"/>
              <a:t>jedinstven, dragocjen i neponovljiv</a:t>
            </a:r>
          </a:p>
          <a:p>
            <a:r>
              <a:rPr lang="hr-HR" dirty="0" smtClean="0"/>
              <a:t>psiho-fizička i duhovna cjelovitost</a:t>
            </a:r>
          </a:p>
          <a:p>
            <a:pPr>
              <a:buNone/>
            </a:pPr>
            <a:r>
              <a:rPr lang="hr-HR" dirty="0" smtClean="0"/>
              <a:t>     (nemoć i svemoć u čovjeku)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TKO JE ČOVJEK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b="1" dirty="0" smtClean="0"/>
              <a:t> </a:t>
            </a:r>
            <a:r>
              <a:rPr lang="hr-HR" dirty="0" smtClean="0"/>
              <a:t>Svoju</a:t>
            </a:r>
            <a:r>
              <a:rPr lang="hr-HR" b="1" dirty="0" smtClean="0"/>
              <a:t> tjelesnu</a:t>
            </a:r>
            <a:r>
              <a:rPr lang="hr-HR" dirty="0" smtClean="0"/>
              <a:t> dimenziju čovjek prima od roditelja. </a:t>
            </a:r>
          </a:p>
          <a:p>
            <a:r>
              <a:rPr lang="hr-HR" b="1" dirty="0" smtClean="0"/>
              <a:t>Psihička</a:t>
            </a:r>
            <a:r>
              <a:rPr lang="hr-HR" dirty="0" smtClean="0"/>
              <a:t> dimenzija također potječe od roditelja, ali nju djelomično kreira i kasniji odgoj, društvene norme, tradicija… </a:t>
            </a:r>
          </a:p>
          <a:p>
            <a:r>
              <a:rPr lang="hr-HR" dirty="0" smtClean="0"/>
              <a:t>Čovjekova </a:t>
            </a:r>
            <a:r>
              <a:rPr lang="hr-HR" b="1" dirty="0" smtClean="0"/>
              <a:t>duhovna </a:t>
            </a:r>
            <a:r>
              <a:rPr lang="hr-HR" dirty="0" smtClean="0"/>
              <a:t>dimenzija ne potječe od roditelja. Roditelji nam je nisu u mogućnosti dati, niti su u mogućnosti na nju kasnije utjecati. </a:t>
            </a:r>
          </a:p>
          <a:p>
            <a:r>
              <a:rPr lang="hr-HR" dirty="0" smtClean="0"/>
              <a:t>Prilikom začeća događa se misterij nastanka duše za koji je zaslužan netko treći. Čovjek kao duhovna osoba nije stvoren od čovjeka. </a:t>
            </a:r>
          </a:p>
          <a:p>
            <a:r>
              <a:rPr lang="hr-HR" b="1" dirty="0" smtClean="0"/>
              <a:t>Čovjek je  biće s nebeskim i zemaljskim korijenima. 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OSNAŽIVANJE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Osnaživanje se odnosi na </a:t>
            </a:r>
            <a:r>
              <a:rPr lang="pl-PL" b="1" dirty="0" smtClean="0"/>
              <a:t>procese</a:t>
            </a:r>
            <a:r>
              <a:rPr lang="pl-PL" dirty="0" smtClean="0"/>
              <a:t> kojima pojedinci, grupe ili zajednice zadobivaju </a:t>
            </a:r>
            <a:r>
              <a:rPr lang="hr-HR" dirty="0" smtClean="0"/>
              <a:t>moć, autoritet, pristup društvenim resursima i kontrolu nad svojim životima. </a:t>
            </a:r>
          </a:p>
          <a:p>
            <a:r>
              <a:rPr lang="hr-HR" dirty="0" smtClean="0"/>
              <a:t>Obespravljeni, potlačeni, deprivirani ljudi nisu „…osobe bez osobnih, moralnih, duhovnih snaga ili sposobnosti, već su prije svega osobe kojima su životne šanse i mogućnosti izbora značajno prikraćene u podjeli društvenih, ekonomskih, političkih moći i sredstava« (Breton, 1994.).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09800"/>
            <a:ext cx="824607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hr-HR" dirty="0" smtClean="0"/>
              <a:t>DUHOVNA DIMENZIJA</a:t>
            </a:r>
            <a:br>
              <a:rPr lang="hr-HR" dirty="0" smtClean="0"/>
            </a:br>
            <a:r>
              <a:rPr lang="hr-HR" dirty="0" smtClean="0"/>
              <a:t> ČOVJEKA</a:t>
            </a:r>
            <a:br>
              <a:rPr lang="hr-HR" dirty="0" smtClean="0"/>
            </a:br>
            <a:r>
              <a:rPr lang="hr-HR" dirty="0" smtClean="0"/>
              <a:t>pomagača i korisnika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3962400"/>
            <a:ext cx="8246070" cy="2520700"/>
          </a:xfrm>
        </p:spPr>
        <p:txBody>
          <a:bodyPr>
            <a:normAutofit/>
          </a:bodyPr>
          <a:lstStyle/>
          <a:p>
            <a:r>
              <a:rPr lang="hr-HR" dirty="0" smtClean="0"/>
              <a:t>razlika između duhovne dimenzije i religioznosti</a:t>
            </a:r>
          </a:p>
          <a:p>
            <a:r>
              <a:rPr lang="hr-HR" dirty="0" smtClean="0"/>
              <a:t>filozofski pojam Apsolutnog bitka</a:t>
            </a:r>
          </a:p>
          <a:p>
            <a:r>
              <a:rPr lang="hr-HR" dirty="0" smtClean="0"/>
              <a:t>transcedentali</a:t>
            </a:r>
          </a:p>
          <a:p>
            <a:r>
              <a:rPr lang="hr-HR" dirty="0" smtClean="0"/>
              <a:t>odlike duha</a:t>
            </a:r>
          </a:p>
          <a:p>
            <a:endParaRPr lang="hr-H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838200"/>
          </a:xfrm>
        </p:spPr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C00000"/>
                </a:solidFill>
              </a:rPr>
              <a:t>DUHOVNA DUŠA ČOVJEKA</a:t>
            </a:r>
            <a:endParaRPr lang="hr-HR" sz="3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76600"/>
            <a:ext cx="4038600" cy="2849564"/>
          </a:xfrm>
        </p:spPr>
        <p:txBody>
          <a:bodyPr>
            <a:normAutofit fontScale="77500" lnSpcReduction="20000"/>
          </a:bodyPr>
          <a:lstStyle/>
          <a:p>
            <a:r>
              <a:rPr lang="hr-HR" dirty="0" smtClean="0"/>
              <a:t>osoba</a:t>
            </a:r>
          </a:p>
          <a:p>
            <a:r>
              <a:rPr lang="hr-HR" dirty="0" smtClean="0"/>
              <a:t>život </a:t>
            </a:r>
          </a:p>
          <a:p>
            <a:r>
              <a:rPr lang="hr-HR" dirty="0" smtClean="0"/>
              <a:t>savjest</a:t>
            </a:r>
          </a:p>
          <a:p>
            <a:r>
              <a:rPr lang="hr-HR" dirty="0" smtClean="0"/>
              <a:t>intelekt</a:t>
            </a:r>
          </a:p>
          <a:p>
            <a:r>
              <a:rPr lang="hr-HR" dirty="0" smtClean="0"/>
              <a:t>srce</a:t>
            </a:r>
          </a:p>
          <a:p>
            <a:r>
              <a:rPr lang="hr-HR" dirty="0" smtClean="0"/>
              <a:t>sloboda</a:t>
            </a:r>
          </a:p>
          <a:p>
            <a:r>
              <a:rPr lang="hr-HR" dirty="0" smtClean="0"/>
              <a:t>vjera</a:t>
            </a:r>
          </a:p>
          <a:p>
            <a:r>
              <a:rPr lang="hr-HR" dirty="0" smtClean="0"/>
              <a:t>karakter</a:t>
            </a:r>
          </a:p>
          <a:p>
            <a:endParaRPr lang="hr-HR" sz="1800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276600"/>
            <a:ext cx="4038600" cy="2849564"/>
          </a:xfrm>
        </p:spPr>
        <p:txBody>
          <a:bodyPr>
            <a:normAutofit fontScale="77500" lnSpcReduction="20000"/>
          </a:bodyPr>
          <a:lstStyle/>
          <a:p>
            <a:r>
              <a:rPr lang="hr-HR" dirty="0" smtClean="0"/>
              <a:t>religioznost</a:t>
            </a:r>
          </a:p>
          <a:p>
            <a:r>
              <a:rPr lang="hr-HR" dirty="0" smtClean="0"/>
              <a:t>kreativnost</a:t>
            </a:r>
          </a:p>
          <a:p>
            <a:r>
              <a:rPr lang="hr-HR" dirty="0" smtClean="0"/>
              <a:t>spolnost</a:t>
            </a:r>
          </a:p>
          <a:p>
            <a:r>
              <a:rPr lang="hr-HR" dirty="0" smtClean="0"/>
              <a:t>nada</a:t>
            </a:r>
          </a:p>
          <a:p>
            <a:r>
              <a:rPr lang="hr-HR" dirty="0" smtClean="0"/>
              <a:t>ljubav</a:t>
            </a:r>
          </a:p>
          <a:p>
            <a:r>
              <a:rPr lang="hr-HR" dirty="0" smtClean="0"/>
              <a:t>pamćenje i sjećanje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solidFill>
                  <a:srgbClr val="C00000"/>
                </a:solidFill>
              </a:rPr>
              <a:t>DUHOVNO ZDRAVLJE I DUHOVNI LIJEKOVI</a:t>
            </a:r>
            <a:endParaRPr lang="hr-HR" sz="3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505200"/>
            <a:ext cx="4038600" cy="2620964"/>
          </a:xfrm>
        </p:spPr>
        <p:txBody>
          <a:bodyPr>
            <a:normAutofit/>
          </a:bodyPr>
          <a:lstStyle/>
          <a:p>
            <a:r>
              <a:rPr lang="hr-HR" sz="2000" dirty="0" smtClean="0"/>
              <a:t>sabranost</a:t>
            </a:r>
          </a:p>
          <a:p>
            <a:r>
              <a:rPr lang="hr-HR" sz="2000" dirty="0" smtClean="0"/>
              <a:t>dobrota</a:t>
            </a:r>
          </a:p>
          <a:p>
            <a:r>
              <a:rPr lang="hr-HR" sz="2000" dirty="0" smtClean="0"/>
              <a:t>istina </a:t>
            </a:r>
          </a:p>
          <a:p>
            <a:r>
              <a:rPr lang="hr-HR" sz="2000" dirty="0" smtClean="0"/>
              <a:t>jedinstvo</a:t>
            </a:r>
          </a:p>
          <a:p>
            <a:r>
              <a:rPr lang="hr-HR" sz="2000" dirty="0" smtClean="0"/>
              <a:t>čistoća savjesti</a:t>
            </a:r>
          </a:p>
          <a:p>
            <a:r>
              <a:rPr lang="hr-HR" sz="2000" dirty="0" smtClean="0"/>
              <a:t>povjerenje i vjera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505200"/>
            <a:ext cx="4038600" cy="2620964"/>
          </a:xfrm>
        </p:spPr>
        <p:txBody>
          <a:bodyPr>
            <a:normAutofit/>
          </a:bodyPr>
          <a:lstStyle/>
          <a:p>
            <a:r>
              <a:rPr lang="hr-HR" sz="2000" dirty="0" smtClean="0"/>
              <a:t>vrline i kreposti</a:t>
            </a:r>
          </a:p>
          <a:p>
            <a:r>
              <a:rPr lang="hr-HR" sz="2000" dirty="0" smtClean="0"/>
              <a:t>zdrava misao, riječ i djelo</a:t>
            </a:r>
          </a:p>
          <a:p>
            <a:r>
              <a:rPr lang="hr-HR" sz="2000" dirty="0" smtClean="0"/>
              <a:t>kajanje i praštanje</a:t>
            </a:r>
          </a:p>
          <a:p>
            <a:r>
              <a:rPr lang="hr-HR" sz="2000" dirty="0" smtClean="0"/>
              <a:t>odricanje</a:t>
            </a:r>
          </a:p>
          <a:p>
            <a:r>
              <a:rPr lang="hr-HR" sz="2000" dirty="0" smtClean="0"/>
              <a:t>zahvaljivanje</a:t>
            </a:r>
          </a:p>
          <a:p>
            <a:r>
              <a:rPr lang="hr-HR" sz="2000" dirty="0" smtClean="0"/>
              <a:t>upisivanje dobrih i moralnih navika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60028-balloons-template-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443</Words>
  <Application>Microsoft Office PowerPoint</Application>
  <PresentationFormat>On-screen Show (4:3)</PresentationFormat>
  <Paragraphs>82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160028-balloons-template-16x9</vt:lpstr>
      <vt:lpstr>Hagioterapijski pristup  u osnaživanju  pomagača i korisnika </vt:lpstr>
      <vt:lpstr>Priča o afričkom plemenu</vt:lpstr>
      <vt:lpstr>HAGIOTERAPIJA</vt:lpstr>
      <vt:lpstr>      TKO JE ČOVJEK</vt:lpstr>
      <vt:lpstr>TKO JE ČOVJEK</vt:lpstr>
      <vt:lpstr>OSNAŽIVANJE</vt:lpstr>
      <vt:lpstr>DUHOVNA DIMENZIJA  ČOVJEKA pomagača i korisnika</vt:lpstr>
      <vt:lpstr>DUHOVNA DUŠA ČOVJEKA</vt:lpstr>
      <vt:lpstr>DUHOVNO ZDRAVLJE I DUHOVNI LIJEKOVI</vt:lpstr>
      <vt:lpstr>BITI POMAGAČ</vt:lpstr>
      <vt:lpstr>BITI KORISNIK (korisnik, klijent, bolesnik)</vt:lpstr>
      <vt:lpstr>ZAKLJUČAK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HAGIOTERAPIJA</dc:title>
  <dc:creator>Korisnik</dc:creator>
  <cp:lastModifiedBy>Ana Štambuk</cp:lastModifiedBy>
  <cp:revision>25</cp:revision>
  <dcterms:created xsi:type="dcterms:W3CDTF">2006-08-16T00:00:00Z</dcterms:created>
  <dcterms:modified xsi:type="dcterms:W3CDTF">2018-03-19T14:40:40Z</dcterms:modified>
</cp:coreProperties>
</file>