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21"/>
  </p:notesMasterIdLst>
  <p:sldIdLst>
    <p:sldId id="256" r:id="rId2"/>
    <p:sldId id="257" r:id="rId3"/>
    <p:sldId id="300" r:id="rId4"/>
    <p:sldId id="359" r:id="rId5"/>
    <p:sldId id="323" r:id="rId6"/>
    <p:sldId id="264" r:id="rId7"/>
    <p:sldId id="265" r:id="rId8"/>
    <p:sldId id="367" r:id="rId9"/>
    <p:sldId id="368" r:id="rId10"/>
    <p:sldId id="369" r:id="rId11"/>
    <p:sldId id="301" r:id="rId12"/>
    <p:sldId id="311" r:id="rId13"/>
    <p:sldId id="334" r:id="rId14"/>
    <p:sldId id="350" r:id="rId15"/>
    <p:sldId id="371" r:id="rId16"/>
    <p:sldId id="351" r:id="rId17"/>
    <p:sldId id="364" r:id="rId18"/>
    <p:sldId id="370" r:id="rId19"/>
    <p:sldId id="372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hlink"/>
      </a:buClr>
      <a:buSzPct val="60000"/>
      <a:buFont typeface="Wingdings" pitchFamily="2" charset="2"/>
      <a:buChar char="n"/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hlink"/>
      </a:buClr>
      <a:buSzPct val="60000"/>
      <a:buFont typeface="Wingdings" pitchFamily="2" charset="2"/>
      <a:buChar char="n"/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hlink"/>
      </a:buClr>
      <a:buSzPct val="60000"/>
      <a:buFont typeface="Wingdings" pitchFamily="2" charset="2"/>
      <a:buChar char="n"/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hlink"/>
      </a:buClr>
      <a:buSzPct val="60000"/>
      <a:buFont typeface="Wingdings" pitchFamily="2" charset="2"/>
      <a:buChar char="n"/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hlink"/>
      </a:buClr>
      <a:buSzPct val="60000"/>
      <a:buFont typeface="Wingdings" pitchFamily="2" charset="2"/>
      <a:buChar char="n"/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relyOnVml="1" encoding="utf-8"/>
  <p:clrMru>
    <a:srgbClr val="C75102"/>
    <a:srgbClr val="FF9D00"/>
    <a:srgbClr val="FF6702"/>
    <a:srgbClr val="FF3305"/>
    <a:srgbClr val="CF3E00"/>
    <a:srgbClr val="FFCC00"/>
    <a:srgbClr val="FFFF00"/>
    <a:srgbClr val="00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1536" autoAdjust="0"/>
    <p:restoredTop sz="94600" autoAdjust="0"/>
  </p:normalViewPr>
  <p:slideViewPr>
    <p:cSldViewPr>
      <p:cViewPr varScale="1">
        <p:scale>
          <a:sx n="69" d="100"/>
          <a:sy n="69" d="100"/>
        </p:scale>
        <p:origin x="-11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</a:defRPr>
            </a:lvl1pPr>
          </a:lstStyle>
          <a:p>
            <a:endParaRPr lang="hr-HR"/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</a:defRPr>
            </a:lvl1pPr>
          </a:lstStyle>
          <a:p>
            <a:endParaRPr lang="hr-HR"/>
          </a:p>
        </p:txBody>
      </p:sp>
      <p:sp>
        <p:nvSpPr>
          <p:cNvPr id="1925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2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Click to edit Master text styles</a:t>
            </a:r>
          </a:p>
          <a:p>
            <a:pPr lvl="1"/>
            <a:r>
              <a:rPr lang="hr-HR" smtClean="0"/>
              <a:t>Second level</a:t>
            </a:r>
          </a:p>
          <a:p>
            <a:pPr lvl="2"/>
            <a:r>
              <a:rPr lang="hr-HR" smtClean="0"/>
              <a:t>Third level</a:t>
            </a:r>
          </a:p>
          <a:p>
            <a:pPr lvl="3"/>
            <a:r>
              <a:rPr lang="hr-HR" smtClean="0"/>
              <a:t>Fourth level</a:t>
            </a:r>
          </a:p>
          <a:p>
            <a:pPr lvl="4"/>
            <a:r>
              <a:rPr lang="hr-HR" smtClean="0"/>
              <a:t>Fifth level</a:t>
            </a:r>
          </a:p>
        </p:txBody>
      </p:sp>
      <p:sp>
        <p:nvSpPr>
          <p:cNvPr id="192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</a:defRPr>
            </a:lvl1pPr>
          </a:lstStyle>
          <a:p>
            <a:endParaRPr lang="hr-HR"/>
          </a:p>
        </p:txBody>
      </p:sp>
      <p:sp>
        <p:nvSpPr>
          <p:cNvPr id="192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</a:defRPr>
            </a:lvl1pPr>
          </a:lstStyle>
          <a:p>
            <a:fld id="{926C6FEA-F257-486C-8FFA-8CA8C3D7F00E}" type="slidenum">
              <a:rPr lang="hr-HR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570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109571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09572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09573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grpSp>
          <p:nvGrpSpPr>
            <p:cNvPr id="109574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09575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9576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9577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9578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9579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9580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9581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9582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9583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9584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9585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9586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9587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</p:grpSp>
        <p:sp>
          <p:nvSpPr>
            <p:cNvPr id="109588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09589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09590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09591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09592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09593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09594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09595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09596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r-HR"/>
            </a:p>
          </p:txBody>
        </p:sp>
        <p:sp>
          <p:nvSpPr>
            <p:cNvPr id="109597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r-HR"/>
            </a:p>
          </p:txBody>
        </p:sp>
        <p:sp>
          <p:nvSpPr>
            <p:cNvPr id="109598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r-HR"/>
            </a:p>
          </p:txBody>
        </p:sp>
        <p:grpSp>
          <p:nvGrpSpPr>
            <p:cNvPr id="109599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960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960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960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960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960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</p:grpSp>
        <p:sp>
          <p:nvSpPr>
            <p:cNvPr id="109605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r-HR"/>
            </a:p>
          </p:txBody>
        </p:sp>
        <p:sp>
          <p:nvSpPr>
            <p:cNvPr id="109606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109607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109608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109609" name="Rectangle 4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109610" name="Rectangle 4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109611" name="Rectangle 4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3D14A85-D9F4-4039-9C26-A9628E626504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88C5B7-2BA3-4FBD-A93F-D3BA170A1C5B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3CA540-51CB-4337-94FF-3302AFD0187B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E3CA3D9-74D3-4AF1-BFB4-A5DD4505530A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00A6015-20A3-4678-A341-23EA4D7A4B1E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FFF8C9C-9EE3-4CDA-9E38-9652971E7EE8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2A2D58B-3D8C-477D-AD54-FE9B915AE1AC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87FE2D-099A-4346-9F75-B84D8E2B22FB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9FBD9A-01E2-423A-BEB6-919617597956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182CBC-F2B2-4140-A8BE-B054EBA1C2D9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04E08B-D56F-4841-9B5B-0299891D484F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49884-B342-4844-96E6-B2B7CBB7D624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9BBD42-5700-45EF-A41C-D5E9918FDA69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4BB24B-4C72-4D23-A8C4-F3C00AF5B405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50C62C-A662-41AC-9009-D008CA16907A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54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08547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08548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08549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grpSp>
          <p:nvGrpSpPr>
            <p:cNvPr id="108550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08551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8552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8553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8554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8555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8556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8557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8558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8559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8560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8561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8562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8563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</p:grpSp>
        <p:sp>
          <p:nvSpPr>
            <p:cNvPr id="108564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08565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08566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08567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08568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08569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08570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08571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08572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r-HR"/>
            </a:p>
          </p:txBody>
        </p:sp>
        <p:sp>
          <p:nvSpPr>
            <p:cNvPr id="108573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r-HR"/>
            </a:p>
          </p:txBody>
        </p:sp>
        <p:sp>
          <p:nvSpPr>
            <p:cNvPr id="108574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r-HR"/>
            </a:p>
          </p:txBody>
        </p:sp>
        <p:grpSp>
          <p:nvGrpSpPr>
            <p:cNvPr id="108575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8576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8577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8578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8579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08580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</p:grpSp>
        <p:sp>
          <p:nvSpPr>
            <p:cNvPr id="10858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r-HR"/>
            </a:p>
          </p:txBody>
        </p:sp>
        <p:sp>
          <p:nvSpPr>
            <p:cNvPr id="10858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108583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 naslova matrice</a:t>
            </a:r>
          </a:p>
        </p:txBody>
      </p:sp>
      <p:sp>
        <p:nvSpPr>
          <p:cNvPr id="108584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hr-HR"/>
          </a:p>
        </p:txBody>
      </p:sp>
      <p:sp>
        <p:nvSpPr>
          <p:cNvPr id="10858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hr-HR"/>
          </a:p>
        </p:txBody>
      </p:sp>
      <p:sp>
        <p:nvSpPr>
          <p:cNvPr id="108586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7EE387B-0777-4EB7-86F7-433B80EC80CB}" type="slidenum">
              <a:rPr lang="hr-HR"/>
              <a:pPr/>
              <a:t>‹#›</a:t>
            </a:fld>
            <a:endParaRPr lang="hr-HR"/>
          </a:p>
        </p:txBody>
      </p:sp>
      <p:sp>
        <p:nvSpPr>
          <p:cNvPr id="10858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3284538"/>
            <a:ext cx="8642350" cy="2287602"/>
          </a:xfrm>
        </p:spPr>
        <p:txBody>
          <a:bodyPr/>
          <a:lstStyle/>
          <a:p>
            <a:r>
              <a:rPr lang="hr-HR" sz="2400" b="1" dirty="0" smtClean="0">
                <a:solidFill>
                  <a:srgbClr val="FFFF00"/>
                </a:solidFill>
              </a:rPr>
              <a:t>DNEVNA BOLNICA I SOCIO-REHABILITACIJSKI </a:t>
            </a:r>
            <a:r>
              <a:rPr lang="hr-HR" sz="2400" b="1" dirty="0">
                <a:solidFill>
                  <a:srgbClr val="FFFF00"/>
                </a:solidFill>
              </a:rPr>
              <a:t>PROGRAM </a:t>
            </a:r>
            <a:r>
              <a:rPr lang="hr-HR" sz="2400" b="1" dirty="0" smtClean="0">
                <a:solidFill>
                  <a:srgbClr val="FFFF00"/>
                </a:solidFill>
              </a:rPr>
              <a:t/>
            </a:r>
            <a:br>
              <a:rPr lang="hr-HR" sz="2400" b="1" dirty="0" smtClean="0">
                <a:solidFill>
                  <a:srgbClr val="FFFF00"/>
                </a:solidFill>
              </a:rPr>
            </a:br>
            <a:r>
              <a:rPr lang="hr-HR" sz="2400" b="1" dirty="0" smtClean="0">
                <a:solidFill>
                  <a:srgbClr val="FFFF00"/>
                </a:solidFill>
              </a:rPr>
              <a:t>KB DUBRAVA</a:t>
            </a:r>
            <a:r>
              <a:rPr lang="hr-HR" sz="2000" b="1" dirty="0" smtClean="0">
                <a:solidFill>
                  <a:srgbClr val="FFFF00"/>
                </a:solidFill>
              </a:rPr>
              <a:t/>
            </a:r>
            <a:br>
              <a:rPr lang="hr-HR" sz="2000" b="1" dirty="0" smtClean="0">
                <a:solidFill>
                  <a:srgbClr val="FFFF00"/>
                </a:solidFill>
              </a:rPr>
            </a:br>
            <a:r>
              <a:rPr lang="hr-HR" sz="2000" b="1" dirty="0">
                <a:solidFill>
                  <a:srgbClr val="FFFF00"/>
                </a:solidFill>
              </a:rPr>
              <a:t/>
            </a:r>
            <a:br>
              <a:rPr lang="hr-HR" sz="2000" b="1" dirty="0">
                <a:solidFill>
                  <a:srgbClr val="FFFF00"/>
                </a:solidFill>
              </a:rPr>
            </a:br>
            <a:r>
              <a:rPr lang="hr-HR" sz="1600" b="1" dirty="0" smtClean="0">
                <a:solidFill>
                  <a:srgbClr val="FFFF00"/>
                </a:solidFill>
              </a:rPr>
              <a:t>KLINIKA </a:t>
            </a:r>
            <a:r>
              <a:rPr lang="hr-HR" sz="1600" b="1" dirty="0">
                <a:solidFill>
                  <a:srgbClr val="FFFF00"/>
                </a:solidFill>
              </a:rPr>
              <a:t>ZA PSIHIJATRIJU  ZDRAVSTVENOG VELEUČILIŠTA</a:t>
            </a:r>
            <a:br>
              <a:rPr lang="hr-HR" sz="1600" b="1" dirty="0">
                <a:solidFill>
                  <a:srgbClr val="FFFF00"/>
                </a:solidFill>
              </a:rPr>
            </a:br>
            <a:r>
              <a:rPr lang="hr-HR" sz="1600" b="1" dirty="0">
                <a:solidFill>
                  <a:srgbClr val="FFFF00"/>
                </a:solidFill>
              </a:rPr>
              <a:t>REFERENTNI CENTAR MINISTARSTVA </a:t>
            </a:r>
            <a:r>
              <a:rPr lang="hr-HR" sz="1600" b="1" dirty="0" smtClean="0">
                <a:solidFill>
                  <a:srgbClr val="FFFF00"/>
                </a:solidFill>
              </a:rPr>
              <a:t>ZDRAVLJA  RH ZA POREMEĆAJE </a:t>
            </a:r>
            <a:r>
              <a:rPr lang="hr-HR" sz="1600" b="1" dirty="0">
                <a:solidFill>
                  <a:srgbClr val="FFFF00"/>
                </a:solidFill>
              </a:rPr>
              <a:t>UZROKOVANE STRESOM 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23850" y="5786454"/>
            <a:ext cx="8424863" cy="714380"/>
          </a:xfrm>
        </p:spPr>
        <p:txBody>
          <a:bodyPr/>
          <a:lstStyle/>
          <a:p>
            <a:pPr algn="ctr">
              <a:buNone/>
            </a:pPr>
            <a:r>
              <a:rPr lang="hr-HR" sz="1600" dirty="0" smtClean="0"/>
              <a:t>    </a:t>
            </a:r>
            <a:r>
              <a:rPr lang="hr-HR" sz="1600" dirty="0">
                <a:solidFill>
                  <a:srgbClr val="FFFF00"/>
                </a:solidFill>
              </a:rPr>
              <a:t> </a:t>
            </a:r>
            <a:r>
              <a:rPr lang="hr-HR" sz="1600" dirty="0" smtClean="0">
                <a:solidFill>
                  <a:srgbClr val="FFFF00"/>
                </a:solidFill>
              </a:rPr>
              <a:t>Aldenita Matić, dr.med., spec. </a:t>
            </a:r>
            <a:r>
              <a:rPr lang="hr-HR" sz="1600" dirty="0" smtClean="0">
                <a:solidFill>
                  <a:srgbClr val="FFFF00"/>
                </a:solidFill>
              </a:rPr>
              <a:t>psihijatar</a:t>
            </a:r>
            <a:endParaRPr lang="hr-HR" sz="1600" dirty="0" smtClean="0">
              <a:solidFill>
                <a:srgbClr val="FFFF00"/>
              </a:solidFill>
            </a:endParaRPr>
          </a:p>
          <a:p>
            <a:pPr algn="ctr">
              <a:buNone/>
            </a:pPr>
            <a:r>
              <a:rPr lang="hr-HR" sz="1600" dirty="0" smtClean="0">
                <a:solidFill>
                  <a:srgbClr val="FFFF00"/>
                </a:solidFill>
              </a:rPr>
              <a:t>    </a:t>
            </a:r>
          </a:p>
          <a:p>
            <a:pPr algn="ctr">
              <a:buNone/>
            </a:pPr>
            <a:endParaRPr lang="hr-HR" sz="1600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hr-HR" sz="1600" dirty="0">
              <a:solidFill>
                <a:srgbClr val="FFFF00"/>
              </a:solidFill>
            </a:endParaRPr>
          </a:p>
        </p:txBody>
      </p:sp>
      <p:pic>
        <p:nvPicPr>
          <p:cNvPr id="98310" name="Picture 6" descr="KB_Dubrava_Zagreb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419475" y="333375"/>
            <a:ext cx="5246688" cy="24828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507981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7941"/>
          </a:xfrm>
        </p:spPr>
        <p:txBody>
          <a:bodyPr>
            <a:normAutofit fontScale="85000" lnSpcReduction="20000"/>
          </a:bodyPr>
          <a:lstStyle/>
          <a:p>
            <a:r>
              <a:rPr lang="hr-HR" dirty="0" smtClean="0"/>
              <a:t>Analiza vikenda, viša med. sestra</a:t>
            </a:r>
          </a:p>
          <a:p>
            <a:r>
              <a:rPr lang="hr-HR" dirty="0" smtClean="0"/>
              <a:t>Grupe sa psihijatrom/psihoterapeutom</a:t>
            </a:r>
          </a:p>
          <a:p>
            <a:r>
              <a:rPr lang="hr-HR" dirty="0" smtClean="0"/>
              <a:t>Grupe sa socijalnim pedagogom</a:t>
            </a:r>
          </a:p>
          <a:p>
            <a:r>
              <a:rPr lang="hr-HR" dirty="0" smtClean="0"/>
              <a:t>Grupe sa defektologom</a:t>
            </a:r>
          </a:p>
          <a:p>
            <a:r>
              <a:rPr lang="hr-HR" dirty="0" smtClean="0"/>
              <a:t>Terapijska zajednica</a:t>
            </a:r>
          </a:p>
          <a:p>
            <a:r>
              <a:rPr lang="hr-HR" dirty="0" smtClean="0"/>
              <a:t>Radna terapija</a:t>
            </a:r>
          </a:p>
          <a:p>
            <a:r>
              <a:rPr lang="hr-HR" dirty="0" smtClean="0"/>
              <a:t>Vježbe disanja i relaksacije</a:t>
            </a:r>
          </a:p>
          <a:p>
            <a:r>
              <a:rPr lang="hr-HR" dirty="0" smtClean="0"/>
              <a:t>Grupni crtež</a:t>
            </a:r>
          </a:p>
          <a:p>
            <a:r>
              <a:rPr lang="hr-HR" dirty="0" smtClean="0"/>
              <a:t>Sociogram</a:t>
            </a:r>
          </a:p>
          <a:p>
            <a:r>
              <a:rPr lang="hr-HR" dirty="0" smtClean="0"/>
              <a:t>Izlet/muzeji/kazalište</a:t>
            </a:r>
          </a:p>
          <a:p>
            <a:r>
              <a:rPr lang="hr-HR" dirty="0" smtClean="0"/>
              <a:t>Grupni trening svakodnevnih vještina i aktivnosti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271462"/>
          </a:xfrm>
        </p:spPr>
        <p:txBody>
          <a:bodyPr/>
          <a:lstStyle/>
          <a:p>
            <a:endParaRPr lang="hr-HR" sz="4000"/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85859"/>
            <a:ext cx="8229600" cy="484506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hr-HR" sz="2400" dirty="0"/>
          </a:p>
          <a:p>
            <a:pPr>
              <a:lnSpc>
                <a:spcPct val="90000"/>
              </a:lnSpc>
            </a:pPr>
            <a:r>
              <a:rPr lang="hr-HR" sz="2400" dirty="0">
                <a:solidFill>
                  <a:srgbClr val="FFCC00"/>
                </a:solidFill>
              </a:rPr>
              <a:t>Socio-rehabilitacijski program</a:t>
            </a:r>
            <a:r>
              <a:rPr lang="hr-HR" sz="2400" dirty="0"/>
              <a:t> koncipiran je kao vanbolnički program koji je temeljen primarno na </a:t>
            </a:r>
            <a:r>
              <a:rPr lang="hr-HR" sz="2400" dirty="0" smtClean="0"/>
              <a:t>grupnom radu i socioterapijskom</a:t>
            </a:r>
            <a:r>
              <a:rPr lang="hr-HR" sz="2400" dirty="0"/>
              <a:t>, </a:t>
            </a:r>
            <a:r>
              <a:rPr lang="hr-HR" sz="2400" dirty="0" smtClean="0"/>
              <a:t>radno-okupacionom i </a:t>
            </a:r>
            <a:r>
              <a:rPr lang="hr-HR" sz="2400" dirty="0"/>
              <a:t>edukativnom </a:t>
            </a:r>
            <a:r>
              <a:rPr lang="hr-HR" sz="2400" dirty="0" smtClean="0"/>
              <a:t>pristupu</a:t>
            </a:r>
          </a:p>
          <a:p>
            <a:pPr>
              <a:lnSpc>
                <a:spcPct val="90000"/>
              </a:lnSpc>
            </a:pPr>
            <a:endParaRPr lang="hr-HR" sz="2400" dirty="0" smtClean="0"/>
          </a:p>
          <a:p>
            <a:pPr>
              <a:lnSpc>
                <a:spcPct val="90000"/>
              </a:lnSpc>
            </a:pPr>
            <a:r>
              <a:rPr lang="hr-HR" sz="2400" dirty="0" smtClean="0"/>
              <a:t>pokazala se potreba za programom koji bi bio </a:t>
            </a:r>
          </a:p>
          <a:p>
            <a:pPr lvl="1">
              <a:lnSpc>
                <a:spcPct val="90000"/>
              </a:lnSpc>
            </a:pPr>
            <a:r>
              <a:rPr lang="hr-HR" sz="2000" dirty="0" smtClean="0">
                <a:solidFill>
                  <a:srgbClr val="FFCC00"/>
                </a:solidFill>
              </a:rPr>
              <a:t>prijelaz i poveznica</a:t>
            </a:r>
            <a:r>
              <a:rPr lang="hr-HR" sz="2000" dirty="0" smtClean="0"/>
              <a:t> između bolničkog liječenja i ambulantnog praćenja, </a:t>
            </a:r>
          </a:p>
          <a:p>
            <a:pPr lvl="1">
              <a:lnSpc>
                <a:spcPct val="90000"/>
              </a:lnSpc>
            </a:pPr>
            <a:r>
              <a:rPr lang="hr-HR" sz="2000" dirty="0" smtClean="0"/>
              <a:t>koji bi trajao kroz određeni </a:t>
            </a:r>
            <a:r>
              <a:rPr lang="hr-HR" sz="2000" dirty="0" smtClean="0">
                <a:solidFill>
                  <a:srgbClr val="FFCC00"/>
                </a:solidFill>
              </a:rPr>
              <a:t>vremenski period</a:t>
            </a:r>
            <a:r>
              <a:rPr lang="hr-HR" sz="2000" dirty="0" smtClean="0"/>
              <a:t> dovoljno dug za usvajanje promjena koje se dešavaju tijekom liječenja</a:t>
            </a:r>
          </a:p>
          <a:p>
            <a:pPr>
              <a:lnSpc>
                <a:spcPct val="90000"/>
              </a:lnSpc>
            </a:pPr>
            <a:endParaRPr lang="hr-HR" sz="2400" dirty="0"/>
          </a:p>
          <a:p>
            <a:pPr>
              <a:lnSpc>
                <a:spcPct val="90000"/>
              </a:lnSpc>
            </a:pPr>
            <a:endParaRPr lang="hr-HR" sz="2400" dirty="0"/>
          </a:p>
          <a:p>
            <a:pPr>
              <a:lnSpc>
                <a:spcPct val="90000"/>
              </a:lnSpc>
              <a:buNone/>
            </a:pPr>
            <a:endParaRPr lang="hr-HR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98437"/>
          </a:xfrm>
        </p:spPr>
        <p:txBody>
          <a:bodyPr/>
          <a:lstStyle/>
          <a:p>
            <a:endParaRPr lang="hr-HR" sz="4000"/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28605"/>
            <a:ext cx="8229600" cy="6240484"/>
          </a:xfrm>
        </p:spPr>
        <p:txBody>
          <a:bodyPr/>
          <a:lstStyle/>
          <a:p>
            <a:pPr lvl="1">
              <a:lnSpc>
                <a:spcPct val="90000"/>
              </a:lnSpc>
            </a:pPr>
            <a:endParaRPr lang="hr-HR" sz="2000" dirty="0" smtClean="0"/>
          </a:p>
          <a:p>
            <a:pPr lvl="1">
              <a:lnSpc>
                <a:spcPct val="90000"/>
              </a:lnSpc>
            </a:pPr>
            <a:endParaRPr lang="hr-HR" sz="2000" dirty="0" smtClean="0"/>
          </a:p>
          <a:p>
            <a:pPr lvl="1">
              <a:lnSpc>
                <a:spcPct val="90000"/>
              </a:lnSpc>
            </a:pPr>
            <a:endParaRPr lang="hr-HR" sz="2000" dirty="0" smtClean="0"/>
          </a:p>
          <a:p>
            <a:pPr lvl="1">
              <a:lnSpc>
                <a:spcPct val="90000"/>
              </a:lnSpc>
            </a:pPr>
            <a:r>
              <a:rPr lang="hr-HR" sz="2000" dirty="0" smtClean="0"/>
              <a:t>Timska procjena na početku (indikacije za uključivanje)</a:t>
            </a:r>
          </a:p>
          <a:p>
            <a:pPr lvl="1">
              <a:lnSpc>
                <a:spcPct val="90000"/>
              </a:lnSpc>
            </a:pPr>
            <a:r>
              <a:rPr lang="hr-HR" sz="2000" dirty="0" smtClean="0"/>
              <a:t>grupa zatvorena, heterogena </a:t>
            </a:r>
          </a:p>
          <a:p>
            <a:pPr lvl="1">
              <a:lnSpc>
                <a:spcPct val="90000"/>
              </a:lnSpc>
            </a:pPr>
            <a:r>
              <a:rPr lang="hr-HR" sz="2000" dirty="0"/>
              <a:t>t</a:t>
            </a:r>
            <a:r>
              <a:rPr lang="hr-HR" sz="2000" dirty="0" smtClean="0"/>
              <a:t>raje tri mjeseca</a:t>
            </a:r>
          </a:p>
          <a:p>
            <a:pPr lvl="1">
              <a:lnSpc>
                <a:spcPct val="90000"/>
              </a:lnSpc>
            </a:pPr>
            <a:r>
              <a:rPr lang="hr-HR" sz="2000" dirty="0" smtClean="0"/>
              <a:t>sve grupe su obavezne</a:t>
            </a:r>
          </a:p>
          <a:p>
            <a:pPr lvl="1">
              <a:lnSpc>
                <a:spcPct val="90000"/>
              </a:lnSpc>
            </a:pPr>
            <a:r>
              <a:rPr lang="hr-HR" sz="2000" dirty="0" smtClean="0"/>
              <a:t>odvija se dva puta tjedno</a:t>
            </a:r>
          </a:p>
          <a:p>
            <a:pPr lvl="1">
              <a:lnSpc>
                <a:spcPct val="90000"/>
              </a:lnSpc>
            </a:pPr>
            <a:r>
              <a:rPr lang="hr-HR" sz="2000" dirty="0" smtClean="0"/>
              <a:t>Terapijska zajednica 2x mjesečno</a:t>
            </a:r>
          </a:p>
          <a:p>
            <a:pPr lvl="1">
              <a:lnSpc>
                <a:spcPct val="90000"/>
              </a:lnSpc>
            </a:pPr>
            <a:r>
              <a:rPr lang="hr-HR" sz="2000" dirty="0" smtClean="0"/>
              <a:t>Timska procjena na kraju tromjesečja uz Izvješće sa zajedničkom procjenom</a:t>
            </a:r>
          </a:p>
          <a:p>
            <a:pPr>
              <a:lnSpc>
                <a:spcPct val="90000"/>
              </a:lnSpc>
              <a:buNone/>
            </a:pPr>
            <a:endParaRPr lang="hr-HR" sz="2400" dirty="0"/>
          </a:p>
          <a:p>
            <a:pPr lvl="1">
              <a:lnSpc>
                <a:spcPct val="90000"/>
              </a:lnSpc>
            </a:pPr>
            <a:endParaRPr lang="hr-H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487362"/>
          </a:xfrm>
        </p:spPr>
        <p:txBody>
          <a:bodyPr/>
          <a:lstStyle/>
          <a:p>
            <a:endParaRPr lang="hr-HR" sz="4000"/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2983"/>
            <a:ext cx="8229600" cy="498794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r-HR" sz="2400" dirty="0"/>
              <a:t>Program vodi </a:t>
            </a:r>
            <a:r>
              <a:rPr lang="hr-HR" sz="2400" dirty="0">
                <a:solidFill>
                  <a:srgbClr val="FFCC00"/>
                </a:solidFill>
              </a:rPr>
              <a:t>multidisciplinarni tim</a:t>
            </a:r>
            <a:r>
              <a:rPr lang="hr-HR" sz="2400" dirty="0"/>
              <a:t> zdravstvenih radnika: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hr-HR" sz="2000" dirty="0" smtClean="0"/>
              <a:t>psihijatri, specijalizanti psihijatrije</a:t>
            </a:r>
          </a:p>
          <a:p>
            <a:pPr lvl="1">
              <a:lnSpc>
                <a:spcPct val="90000"/>
              </a:lnSpc>
            </a:pPr>
            <a:r>
              <a:rPr lang="hr-HR" sz="2000" dirty="0" smtClean="0"/>
              <a:t>psiholozi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hr-HR" sz="2000" dirty="0" smtClean="0"/>
              <a:t>socijalni pedagog</a:t>
            </a:r>
          </a:p>
          <a:p>
            <a:pPr lvl="1">
              <a:lnSpc>
                <a:spcPct val="90000"/>
              </a:lnSpc>
            </a:pPr>
            <a:r>
              <a:rPr lang="hr-HR" sz="2000" dirty="0" smtClean="0"/>
              <a:t>defektolog</a:t>
            </a:r>
          </a:p>
          <a:p>
            <a:pPr lvl="1">
              <a:lnSpc>
                <a:spcPct val="90000"/>
              </a:lnSpc>
            </a:pPr>
            <a:r>
              <a:rPr lang="hr-HR" sz="2000" dirty="0" smtClean="0"/>
              <a:t>radni terapeut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hr-HR" sz="2400" dirty="0">
                <a:solidFill>
                  <a:srgbClr val="FFCC00"/>
                </a:solidFill>
              </a:rPr>
              <a:t>kontraindikacije:</a:t>
            </a:r>
            <a:endParaRPr lang="en-US" sz="2400" dirty="0">
              <a:solidFill>
                <a:srgbClr val="FFC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hr-HR" sz="2000" dirty="0" smtClean="0"/>
              <a:t>demencija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hr-HR" sz="2000" dirty="0"/>
              <a:t>akutna psihoza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hr-HR" sz="2000" dirty="0"/>
              <a:t>akutna manija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hr-HR" sz="2000" dirty="0"/>
              <a:t>mentalna retardacija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hr-HR" sz="2000" dirty="0"/>
              <a:t>dissocijalni poremećaj osobnosti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hr-HR" sz="2000" dirty="0"/>
              <a:t>ovisnost o alkoholu/drogi</a:t>
            </a:r>
            <a:endParaRPr lang="en-US" sz="20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27000"/>
          </a:xfrm>
        </p:spPr>
        <p:txBody>
          <a:bodyPr/>
          <a:lstStyle/>
          <a:p>
            <a:endParaRPr lang="hr-HR" sz="4000"/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6048375"/>
          </a:xfrm>
        </p:spPr>
        <p:txBody>
          <a:bodyPr>
            <a:normAutofit/>
          </a:bodyPr>
          <a:lstStyle/>
          <a:p>
            <a:r>
              <a:rPr lang="hr-HR" sz="1800" b="1" dirty="0">
                <a:solidFill>
                  <a:srgbClr val="FFCC00"/>
                </a:solidFill>
              </a:rPr>
              <a:t>RADNO-OKUPACIONA TERAPIJA</a:t>
            </a:r>
            <a:r>
              <a:rPr lang="hr-HR" sz="1800" dirty="0"/>
              <a:t> uključuje manualne, kreativne, rekreativne, edukativne i ostale aktivnosti, s ciljem postizanja i poboljšanja određene fizičke i mentalne funkcije pacijenta, pospješuje rehabilitaciju i priprema pacijenta za povratak u socijalnu </a:t>
            </a:r>
            <a:r>
              <a:rPr lang="hr-HR" sz="1800" dirty="0" smtClean="0"/>
              <a:t>sredinu</a:t>
            </a:r>
          </a:p>
          <a:p>
            <a:endParaRPr lang="hr-HR" sz="1800" dirty="0"/>
          </a:p>
          <a:p>
            <a:r>
              <a:rPr lang="hr-HR" sz="1800" b="1" dirty="0">
                <a:solidFill>
                  <a:srgbClr val="FFCC00"/>
                </a:solidFill>
              </a:rPr>
              <a:t>MUZIKOTERAPIJA</a:t>
            </a:r>
            <a:r>
              <a:rPr lang="hr-HR" sz="1800" dirty="0">
                <a:effectLst/>
              </a:rPr>
              <a:t> rekreacijska terapija, temelji se na reagiranju na glazbu sa ciljem razvoja komunikacijskih vještina (verbalnih i neverbalnih), pomaže kreativno izražavanje, umanjuje posljedice stresa i mišićnu napetost, oslobađa višak energije, razvija smisao za zajedništvo, smanjuje osjećaj izoliranosti</a:t>
            </a:r>
            <a:r>
              <a:rPr lang="hr-HR" sz="1800" dirty="0" smtClean="0">
                <a:effectLst/>
              </a:rPr>
              <a:t>...</a:t>
            </a:r>
          </a:p>
          <a:p>
            <a:endParaRPr lang="hr-HR" sz="1800" dirty="0"/>
          </a:p>
          <a:p>
            <a:r>
              <a:rPr lang="hr-HR" sz="1800" b="1" dirty="0" smtClean="0">
                <a:solidFill>
                  <a:srgbClr val="FFCC00"/>
                </a:solidFill>
              </a:rPr>
              <a:t>ZDRAVI STILOVI ŽIVOTA</a:t>
            </a:r>
            <a:r>
              <a:rPr lang="hr-HR" sz="1800" dirty="0" smtClean="0"/>
              <a:t> </a:t>
            </a:r>
            <a:r>
              <a:rPr lang="hr-HR" sz="1800" dirty="0"/>
              <a:t>je edukativni program, a cilj je uključivanje bolesnika u zdraviji način života uz </a:t>
            </a:r>
            <a:r>
              <a:rPr lang="hr-HR" sz="1800" dirty="0" smtClean="0"/>
              <a:t>edukaciju o prehrani, tjelovježbi</a:t>
            </a:r>
          </a:p>
          <a:p>
            <a:endParaRPr lang="hr-HR" sz="1800" dirty="0"/>
          </a:p>
          <a:p>
            <a:r>
              <a:rPr lang="hr-HR" sz="1800" b="1" dirty="0">
                <a:solidFill>
                  <a:srgbClr val="FFCC00"/>
                </a:solidFill>
              </a:rPr>
              <a:t>TERAPIJSKA ZAJEDNICA</a:t>
            </a:r>
            <a:r>
              <a:rPr lang="hr-HR" sz="1800" dirty="0"/>
              <a:t> socioterapijska grupna tehnika, kojom se nastoji uključiti pacijent u vlastito liječenje, dati mu odgovornost, uz stalno nastojanje smanjenja razlika između bolničke sredine i života van </a:t>
            </a:r>
            <a:r>
              <a:rPr lang="hr-HR" sz="1800" dirty="0" smtClean="0"/>
              <a:t>bolnice</a:t>
            </a:r>
          </a:p>
          <a:p>
            <a:endParaRPr lang="hr-H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293667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5131"/>
          </a:xfrm>
        </p:spPr>
        <p:txBody>
          <a:bodyPr>
            <a:normAutofit fontScale="55000" lnSpcReduction="20000"/>
          </a:bodyPr>
          <a:lstStyle/>
          <a:p>
            <a:r>
              <a:rPr lang="hr-HR" b="1" dirty="0" smtClean="0">
                <a:solidFill>
                  <a:srgbClr val="FFC000"/>
                </a:solidFill>
              </a:rPr>
              <a:t>SOCIOTERAPIJSKA GRUPA – </a:t>
            </a:r>
            <a:r>
              <a:rPr lang="hr-HR" dirty="0" smtClean="0"/>
              <a:t>grupna terapija kojoj je cilj poticanje komunikacije između članova, te poticanje prilagodbe pojedinca na grupu</a:t>
            </a:r>
          </a:p>
          <a:p>
            <a:endParaRPr lang="hr-HR" dirty="0" smtClean="0"/>
          </a:p>
          <a:p>
            <a:r>
              <a:rPr lang="hr-HR" b="1" dirty="0" smtClean="0">
                <a:solidFill>
                  <a:srgbClr val="FFCC00"/>
                </a:solidFill>
              </a:rPr>
              <a:t>TEHNIKE DISANJA I OPUŠTANJA</a:t>
            </a:r>
            <a:r>
              <a:rPr lang="hr-HR" dirty="0" smtClean="0"/>
              <a:t> cilj je usvajanje tehnika disanja i opuštanja kako bi ih mogli koristiti samostalno za redukciju anksioznosti, za bolje usnivanje i prosnivanje, za kontrolu paničnih napada, za bolju kvalitetu života</a:t>
            </a:r>
          </a:p>
          <a:p>
            <a:endParaRPr lang="hr-HR" dirty="0" smtClean="0"/>
          </a:p>
          <a:p>
            <a:r>
              <a:rPr lang="hr-HR" b="1" dirty="0" smtClean="0">
                <a:solidFill>
                  <a:srgbClr val="FFC000"/>
                </a:solidFill>
              </a:rPr>
              <a:t>ZA i PROTIV</a:t>
            </a:r>
            <a:r>
              <a:rPr lang="hr-HR" dirty="0" smtClean="0"/>
              <a:t> uvježbavanje dobre komunikacije u privatnom i poslovnom životu, a cilj je da u sukobu/konfliktu mišljenja i stavova pokušaju riješiti problem, odgovoriti na pitanje, uz poštivanje tolerancije, slobode, ravnopravnosti i diskrecije</a:t>
            </a:r>
          </a:p>
          <a:p>
            <a:endParaRPr lang="hr-HR" dirty="0" smtClean="0"/>
          </a:p>
          <a:p>
            <a:r>
              <a:rPr lang="hr-HR" b="1" dirty="0" smtClean="0">
                <a:solidFill>
                  <a:srgbClr val="FFC000"/>
                </a:solidFill>
              </a:rPr>
              <a:t>PSIHOTERAPIJSKA GRUPA </a:t>
            </a:r>
            <a:r>
              <a:rPr lang="hr-HR" dirty="0" smtClean="0"/>
              <a:t>grupno analitičkim pristupom se kroz razumijevanje grupnog procesa, nastoji umanjiti individualne poteškoće. S obzirom na "prezentacijski i psihoedukacijski pristup" ovdje se ne očekuje terapijski rezultat kao posljedica grupnog tretmana, već kao posljedica učinka terapijske zajednice. </a:t>
            </a:r>
          </a:p>
          <a:p>
            <a:endParaRPr lang="hr-HR" b="1" dirty="0" smtClean="0">
              <a:solidFill>
                <a:srgbClr val="FFC000"/>
              </a:solidFill>
            </a:endParaRP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457200" y="188913"/>
            <a:ext cx="8229600" cy="88900"/>
          </a:xfrm>
        </p:spPr>
        <p:txBody>
          <a:bodyPr/>
          <a:lstStyle/>
          <a:p>
            <a:endParaRPr lang="hr-HR" sz="4000"/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14355"/>
            <a:ext cx="8229600" cy="5857917"/>
          </a:xfrm>
        </p:spPr>
        <p:txBody>
          <a:bodyPr>
            <a:normAutofit lnSpcReduction="10000"/>
          </a:bodyPr>
          <a:lstStyle/>
          <a:p>
            <a:r>
              <a:rPr lang="hr-HR" sz="1800" b="1" dirty="0" smtClean="0">
                <a:solidFill>
                  <a:srgbClr val="FFCC00"/>
                </a:solidFill>
              </a:rPr>
              <a:t>BIBLIOTERAPIJA</a:t>
            </a:r>
            <a:r>
              <a:rPr lang="hr-HR" sz="1800" dirty="0" smtClean="0"/>
              <a:t> koristi štivo kao medij </a:t>
            </a:r>
            <a:r>
              <a:rPr lang="hr-HR" sz="1800" dirty="0"/>
              <a:t>kako bi došli do emocionalnih </a:t>
            </a:r>
            <a:r>
              <a:rPr lang="hr-HR" sz="1800" dirty="0" smtClean="0"/>
              <a:t>sadržaja. </a:t>
            </a:r>
            <a:r>
              <a:rPr lang="vi-VN" sz="1800" dirty="0" smtClean="0"/>
              <a:t>Čitanjem se prolazi kroz temu koja se razrađuje kroz asocijativne i identifikacijske procese</a:t>
            </a:r>
            <a:r>
              <a:rPr lang="hr-HR" sz="1800" dirty="0" smtClean="0"/>
              <a:t>, te članovi grupe </a:t>
            </a:r>
            <a:r>
              <a:rPr lang="vi-VN" sz="1800" dirty="0" smtClean="0"/>
              <a:t>prorađuju svoje probleme, dvojbe, događaje kao i mogućnosti njihovog</a:t>
            </a:r>
            <a:r>
              <a:rPr lang="hr-HR" sz="1800" dirty="0" smtClean="0"/>
              <a:t> </a:t>
            </a:r>
            <a:r>
              <a:rPr lang="vi-VN" sz="1800" dirty="0" smtClean="0"/>
              <a:t>savladavanja.</a:t>
            </a:r>
            <a:endParaRPr lang="hr-HR" sz="1800" dirty="0" smtClean="0"/>
          </a:p>
          <a:p>
            <a:endParaRPr lang="hr-HR" sz="1800" dirty="0" smtClean="0"/>
          </a:p>
          <a:p>
            <a:r>
              <a:rPr lang="hr-HR" sz="1800" b="1" dirty="0" smtClean="0">
                <a:solidFill>
                  <a:srgbClr val="FFC000"/>
                </a:solidFill>
              </a:rPr>
              <a:t>KONTROLA LJUTNJE </a:t>
            </a:r>
            <a:r>
              <a:rPr lang="vi-VN" sz="1800" dirty="0" smtClean="0"/>
              <a:t>Glavni cilj </a:t>
            </a:r>
            <a:r>
              <a:rPr lang="hr-HR" sz="1800" dirty="0" smtClean="0"/>
              <a:t>je</a:t>
            </a:r>
            <a:r>
              <a:rPr lang="vi-VN" sz="1800" dirty="0" smtClean="0"/>
              <a:t> (engl. anger management) je </a:t>
            </a:r>
            <a:r>
              <a:rPr lang="vi-VN" sz="1800" b="1" dirty="0" smtClean="0"/>
              <a:t>reducirati</a:t>
            </a:r>
            <a:r>
              <a:rPr lang="vi-VN" sz="1800" dirty="0" smtClean="0"/>
              <a:t> i emocionalni odgovor kao i fiziološko uzbuđenje uzrokovano bijesom.  Ne možete izbjegavati osobe ili situacije koje vas iritiraju niti ih možemo promijeniti, ali zato možemo </a:t>
            </a:r>
            <a:r>
              <a:rPr lang="vi-VN" sz="1800" b="1" dirty="0" smtClean="0"/>
              <a:t>naučiti kontrolirati naše reakcije</a:t>
            </a:r>
            <a:r>
              <a:rPr lang="vi-VN" sz="1800" dirty="0" smtClean="0"/>
              <a:t>.</a:t>
            </a:r>
            <a:endParaRPr lang="hr-HR" sz="1800" dirty="0" smtClean="0"/>
          </a:p>
          <a:p>
            <a:endParaRPr lang="hr-HR" sz="1800" dirty="0" smtClean="0"/>
          </a:p>
          <a:p>
            <a:r>
              <a:rPr lang="hr-HR" sz="1800" b="1" dirty="0" smtClean="0">
                <a:solidFill>
                  <a:srgbClr val="FFCC00"/>
                </a:solidFill>
              </a:rPr>
              <a:t>TRENING SOCIJALNIH VJEŠTINA</a:t>
            </a:r>
            <a:r>
              <a:rPr lang="hr-HR" sz="1800" dirty="0" smtClean="0"/>
              <a:t> je psihoterapijska tehnika čiji je cilj poboljšanje socijalnog funkcioniranja i osnaživanje bolesnika sa svrhom smanjenja institucionalnog oblika liječenja i boljeg snalaženja u svakodnevnim situacijama. </a:t>
            </a:r>
          </a:p>
          <a:p>
            <a:endParaRPr lang="hr-HR" sz="1800" b="1" dirty="0" smtClean="0">
              <a:solidFill>
                <a:srgbClr val="FFCC00"/>
              </a:solidFill>
            </a:endParaRPr>
          </a:p>
          <a:p>
            <a:r>
              <a:rPr lang="hr-HR" sz="1800" b="1" dirty="0" smtClean="0">
                <a:solidFill>
                  <a:srgbClr val="FFCC00"/>
                </a:solidFill>
              </a:rPr>
              <a:t>EDUKATIVNA </a:t>
            </a:r>
            <a:r>
              <a:rPr lang="hr-HR" sz="1800" b="1" dirty="0">
                <a:solidFill>
                  <a:srgbClr val="FFCC00"/>
                </a:solidFill>
              </a:rPr>
              <a:t>GRUPA</a:t>
            </a:r>
            <a:r>
              <a:rPr lang="hr-HR" sz="1800" dirty="0">
                <a:solidFill>
                  <a:srgbClr val="FFCC00"/>
                </a:solidFill>
              </a:rPr>
              <a:t> </a:t>
            </a:r>
            <a:r>
              <a:rPr lang="hr-HR" sz="1800" dirty="0"/>
              <a:t>obrađuje teme iz psihopatologije i terapije, cilj je usvajanje novih znanja o vlastitim poremećajima uz emocionalno </a:t>
            </a:r>
            <a:r>
              <a:rPr lang="hr-HR" sz="1800" dirty="0" smtClean="0"/>
              <a:t>uključivanje</a:t>
            </a:r>
          </a:p>
          <a:p>
            <a:endParaRPr lang="hr-HR" sz="1800" dirty="0"/>
          </a:p>
          <a:p>
            <a:endParaRPr lang="hr-HR" sz="1800" dirty="0">
              <a:solidFill>
                <a:srgbClr val="FFCC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365105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57232"/>
            <a:ext cx="8229600" cy="5786478"/>
          </a:xfrm>
        </p:spPr>
        <p:txBody>
          <a:bodyPr>
            <a:normAutofit/>
          </a:bodyPr>
          <a:lstStyle/>
          <a:p>
            <a:r>
              <a:rPr lang="hr-HR" sz="1800" b="1" dirty="0" smtClean="0">
                <a:solidFill>
                  <a:srgbClr val="FFCC00"/>
                </a:solidFill>
              </a:rPr>
              <a:t>KOMUNIKACIJSKE VJEŠTINE</a:t>
            </a:r>
            <a:r>
              <a:rPr lang="hr-HR" sz="1800" dirty="0" smtClean="0"/>
              <a:t> procjena kako komuniciramo, verbalno , neverbalno, percepcija sebe, drugih, okoline, emocija, komunikacija u ranoj dobi, usvajanje novih načina komunikacije</a:t>
            </a:r>
          </a:p>
          <a:p>
            <a:endParaRPr lang="hr-HR" sz="1800" dirty="0" smtClean="0">
              <a:solidFill>
                <a:srgbClr val="FFC000"/>
              </a:solidFill>
              <a:effectLst/>
            </a:endParaRPr>
          </a:p>
          <a:p>
            <a:r>
              <a:rPr lang="hr-HR" sz="1800" b="1" dirty="0" smtClean="0">
                <a:solidFill>
                  <a:srgbClr val="FFC000"/>
                </a:solidFill>
              </a:rPr>
              <a:t>ORGANIZACIJA AKTIVNOSTI SVAKODNEVNOG ŽIVOTA </a:t>
            </a:r>
          </a:p>
          <a:p>
            <a:pPr lvl="1"/>
            <a:r>
              <a:rPr lang="hr-HR" sz="1900" dirty="0" smtClean="0"/>
              <a:t>- razlikovanje aktivnosti vikenda od radnog tjedna,</a:t>
            </a:r>
          </a:p>
          <a:p>
            <a:pPr lvl="1"/>
            <a:r>
              <a:rPr lang="hr-HR" sz="1900" dirty="0" smtClean="0"/>
              <a:t>- relaksaciju (aktivna i pasivna),</a:t>
            </a:r>
          </a:p>
          <a:p>
            <a:pPr lvl="1"/>
            <a:r>
              <a:rPr lang="hr-HR" sz="1900" dirty="0" smtClean="0"/>
              <a:t>- vremenske (ne)prilike (unutarnje i vanjske aktivnosti),</a:t>
            </a:r>
          </a:p>
          <a:p>
            <a:pPr lvl="1"/>
            <a:r>
              <a:rPr lang="hr-HR" sz="1900" dirty="0" smtClean="0"/>
              <a:t>- godišnja doba (radovi u vrtu, pripreme za zimu i dr.).</a:t>
            </a:r>
          </a:p>
          <a:p>
            <a:pPr lvl="1"/>
            <a:r>
              <a:rPr lang="hr-HR" sz="1900" dirty="0" smtClean="0"/>
              <a:t>- blagdane, praznike i druge aktualnosti (priprema za Božić, Uskrs, sportska natjecanja i dr.).</a:t>
            </a:r>
          </a:p>
          <a:p>
            <a:pPr lvl="1"/>
            <a:endParaRPr lang="hr-HR" sz="1500" dirty="0" smtClean="0"/>
          </a:p>
          <a:p>
            <a:r>
              <a:rPr lang="hr-HR" sz="1800" b="1" dirty="0" smtClean="0">
                <a:solidFill>
                  <a:srgbClr val="FFC000"/>
                </a:solidFill>
              </a:rPr>
              <a:t>INFORMATIČKA RADIONICA</a:t>
            </a:r>
          </a:p>
          <a:p>
            <a:pPr lvl="1"/>
            <a:r>
              <a:rPr lang="hr-HR" sz="1400" dirty="0" smtClean="0"/>
              <a:t>- učenje osnovnih koncepata rada na računalu</a:t>
            </a:r>
          </a:p>
          <a:p>
            <a:pPr lvl="1"/>
            <a:r>
              <a:rPr lang="hr-HR" sz="1400" dirty="0" smtClean="0"/>
              <a:t>- savladavanje vještina – motoričkih i kognitivnih</a:t>
            </a:r>
          </a:p>
          <a:p>
            <a:pPr lvl="1"/>
            <a:r>
              <a:rPr lang="hr-HR" sz="1400" dirty="0" smtClean="0"/>
              <a:t>- savladavanje osnovnih vještina i sticanje sigurnosti u radu s računalom</a:t>
            </a:r>
          </a:p>
          <a:p>
            <a:pPr lvl="1"/>
            <a:r>
              <a:rPr lang="hr-HR" sz="1400" dirty="0" smtClean="0"/>
              <a:t>- usmjerenost na osamostaljivanje</a:t>
            </a:r>
          </a:p>
          <a:p>
            <a:pPr lvl="1"/>
            <a:r>
              <a:rPr lang="hr-HR" sz="1400" dirty="0" smtClean="0"/>
              <a:t>- osnova za daljnje samostalno učenje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579419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9379"/>
          </a:xfrm>
        </p:spPr>
        <p:txBody>
          <a:bodyPr>
            <a:normAutofit fontScale="55000" lnSpcReduction="20000"/>
          </a:bodyPr>
          <a:lstStyle/>
          <a:p>
            <a:r>
              <a:rPr lang="hr-HR" b="1" dirty="0" smtClean="0">
                <a:solidFill>
                  <a:srgbClr val="FFCC00"/>
                </a:solidFill>
              </a:rPr>
              <a:t>OVISNOSTI</a:t>
            </a:r>
            <a:r>
              <a:rPr lang="hr-HR" dirty="0" smtClean="0"/>
              <a:t> psihoedukacija o ovisnostima, načinima liječenja</a:t>
            </a:r>
          </a:p>
          <a:p>
            <a:endParaRPr lang="hr-HR" dirty="0" smtClean="0"/>
          </a:p>
          <a:p>
            <a:r>
              <a:rPr lang="hr-HR" b="1" dirty="0" smtClean="0">
                <a:solidFill>
                  <a:srgbClr val="FFC000"/>
                </a:solidFill>
              </a:rPr>
              <a:t>RJEŠAVANJE PROBLEMA </a:t>
            </a:r>
            <a:r>
              <a:rPr lang="hr-HR" dirty="0" smtClean="0"/>
              <a:t>zajednički aktivan rad terapeuta i pacijenta. Ciljevi su pomoći bolesnicima u idenfifikaciji problema, u prepoznavanju mogućnosti za suočavanje s problemima, povećati osjećaj kontrole nad problemima, pronaći metodu za rješavanje budućih problema.</a:t>
            </a:r>
          </a:p>
          <a:p>
            <a:endParaRPr lang="hr-HR" b="1" cap="all" dirty="0" smtClean="0">
              <a:solidFill>
                <a:srgbClr val="FFC000"/>
              </a:solidFill>
            </a:endParaRPr>
          </a:p>
          <a:p>
            <a:r>
              <a:rPr lang="hr-HR" b="1" cap="all" dirty="0" smtClean="0">
                <a:solidFill>
                  <a:srgbClr val="FFC000"/>
                </a:solidFill>
              </a:rPr>
              <a:t>Grupni trening svakodnevnih vještina i aktivnosti</a:t>
            </a:r>
            <a:r>
              <a:rPr lang="hr-HR" b="1" dirty="0" smtClean="0">
                <a:effectLst/>
              </a:rPr>
              <a:t> </a:t>
            </a:r>
            <a:r>
              <a:rPr lang="hr-HR" dirty="0" smtClean="0"/>
              <a:t>sastoji se od socijalnih komponenti (vještina komunikacije, vještina asertivnosti, pregovaranje i kompromis) te životnih vještina</a:t>
            </a:r>
            <a:endParaRPr lang="hr-HR" dirty="0" smtClean="0">
              <a:effectLst/>
            </a:endParaRPr>
          </a:p>
          <a:p>
            <a:pPr lvl="1"/>
            <a:r>
              <a:rPr lang="hr-HR" dirty="0" smtClean="0"/>
              <a:t>vještine započinjanja i održavanja razgovora</a:t>
            </a:r>
          </a:p>
          <a:p>
            <a:pPr lvl="1"/>
            <a:r>
              <a:rPr lang="hr-HR" dirty="0" smtClean="0"/>
              <a:t>vokacijske rehabilitacije</a:t>
            </a:r>
          </a:p>
          <a:p>
            <a:pPr lvl="1"/>
            <a:r>
              <a:rPr lang="hr-HR" dirty="0" smtClean="0"/>
              <a:t>rukovanje propisanom terapijom</a:t>
            </a:r>
          </a:p>
          <a:p>
            <a:pPr lvl="1"/>
            <a:r>
              <a:rPr lang="hr-HR" dirty="0" smtClean="0"/>
              <a:t>vještine brige o sebi</a:t>
            </a:r>
          </a:p>
          <a:p>
            <a:pPr lvl="1"/>
            <a:r>
              <a:rPr lang="hr-HR" dirty="0" smtClean="0"/>
              <a:t>slobodno vrijeme</a:t>
            </a:r>
          </a:p>
          <a:p>
            <a:pPr lvl="1"/>
            <a:r>
              <a:rPr lang="hr-HR" dirty="0" smtClean="0"/>
              <a:t>priprema hrane</a:t>
            </a:r>
          </a:p>
          <a:p>
            <a:pPr lvl="1"/>
            <a:r>
              <a:rPr lang="hr-HR" dirty="0" smtClean="0"/>
              <a:t>javni prijevoz</a:t>
            </a:r>
          </a:p>
          <a:p>
            <a:pPr lvl="1"/>
            <a:r>
              <a:rPr lang="hr-HR" dirty="0" smtClean="0"/>
              <a:t>rukovanje novcem</a:t>
            </a:r>
          </a:p>
          <a:p>
            <a:pPr lvl="1"/>
            <a:r>
              <a:rPr lang="hr-HR" dirty="0" smtClean="0"/>
              <a:t>održavanje stječenih vještina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365105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6000792"/>
          </a:xfrm>
        </p:spPr>
        <p:txBody>
          <a:bodyPr>
            <a:normAutofit fontScale="32500" lnSpcReduction="20000"/>
          </a:bodyPr>
          <a:lstStyle/>
          <a:p>
            <a:r>
              <a:rPr lang="hr-HR" sz="4300" b="1" cap="all" dirty="0" smtClean="0">
                <a:solidFill>
                  <a:srgbClr val="FFC000"/>
                </a:solidFill>
              </a:rPr>
              <a:t>NE ZABORAVI BITI SRETAN</a:t>
            </a:r>
            <a:r>
              <a:rPr lang="vi-VN" dirty="0" smtClean="0"/>
              <a:t/>
            </a:r>
            <a:br>
              <a:rPr lang="vi-VN" dirty="0" smtClean="0"/>
            </a:br>
            <a:r>
              <a:rPr lang="vi-VN" dirty="0" smtClean="0"/>
              <a:t/>
            </a:r>
            <a:br>
              <a:rPr lang="vi-VN" dirty="0" smtClean="0"/>
            </a:br>
            <a:r>
              <a:rPr lang="vi-VN" dirty="0" smtClean="0"/>
              <a:t/>
            </a:r>
            <a:br>
              <a:rPr lang="vi-VN" dirty="0" smtClean="0"/>
            </a:br>
            <a:r>
              <a:rPr lang="vi-VN" sz="3700" dirty="0" smtClean="0"/>
              <a:t>Lagano umire onaj koji ne putuje,</a:t>
            </a:r>
            <a:br>
              <a:rPr lang="vi-VN" sz="3700" dirty="0" smtClean="0"/>
            </a:br>
            <a:r>
              <a:rPr lang="vi-VN" sz="3700" dirty="0" smtClean="0"/>
              <a:t>onaj koji ne čita,</a:t>
            </a:r>
            <a:br>
              <a:rPr lang="vi-VN" sz="3700" dirty="0" smtClean="0"/>
            </a:br>
            <a:r>
              <a:rPr lang="vi-VN" sz="3700" dirty="0" smtClean="0"/>
              <a:t>onaj koji ne sluša muziku,</a:t>
            </a:r>
            <a:br>
              <a:rPr lang="vi-VN" sz="3700" dirty="0" smtClean="0"/>
            </a:br>
            <a:r>
              <a:rPr lang="vi-VN" sz="3700" dirty="0" smtClean="0"/>
              <a:t>onaj koji ne nalazi zadovoljstvo u</a:t>
            </a:r>
            <a:br>
              <a:rPr lang="vi-VN" sz="3700" dirty="0" smtClean="0"/>
            </a:br>
            <a:r>
              <a:rPr lang="vi-VN" sz="3700" dirty="0" smtClean="0"/>
              <a:t>sebi.</a:t>
            </a:r>
            <a:br>
              <a:rPr lang="vi-VN" sz="3700" dirty="0" smtClean="0"/>
            </a:br>
            <a:r>
              <a:rPr lang="vi-VN" sz="3700" dirty="0" smtClean="0"/>
              <a:t/>
            </a:r>
            <a:br>
              <a:rPr lang="vi-VN" sz="3700" dirty="0" smtClean="0"/>
            </a:br>
            <a:r>
              <a:rPr lang="vi-VN" sz="3700" dirty="0" smtClean="0"/>
              <a:t>Lagano umire onaj koji uništava vlastitu</a:t>
            </a:r>
            <a:br>
              <a:rPr lang="vi-VN" sz="3700" dirty="0" smtClean="0"/>
            </a:br>
            <a:r>
              <a:rPr lang="vi-VN" sz="3700" dirty="0" smtClean="0"/>
              <a:t>ljubav,</a:t>
            </a:r>
            <a:br>
              <a:rPr lang="vi-VN" sz="3700" dirty="0" smtClean="0"/>
            </a:br>
            <a:r>
              <a:rPr lang="vi-VN" sz="3700" dirty="0" smtClean="0"/>
              <a:t>onaj koji ne prihva</a:t>
            </a:r>
            <a:r>
              <a:rPr lang="hr-HR" sz="3700" dirty="0" smtClean="0"/>
              <a:t>ća</a:t>
            </a:r>
            <a:r>
              <a:rPr lang="vi-VN" sz="3700" dirty="0" smtClean="0"/>
              <a:t> pomoć.</a:t>
            </a:r>
            <a:br>
              <a:rPr lang="vi-VN" sz="3700" dirty="0" smtClean="0"/>
            </a:br>
            <a:r>
              <a:rPr lang="vi-VN" sz="3700" dirty="0" smtClean="0"/>
              <a:t>Lagano umire onaj koji je pretvoren u roba</a:t>
            </a:r>
            <a:br>
              <a:rPr lang="vi-VN" sz="3700" dirty="0" smtClean="0"/>
            </a:br>
            <a:r>
              <a:rPr lang="vi-VN" sz="3700" dirty="0" smtClean="0"/>
              <a:t>navika</a:t>
            </a:r>
            <a:br>
              <a:rPr lang="vi-VN" sz="3700" dirty="0" smtClean="0"/>
            </a:br>
            <a:r>
              <a:rPr lang="vi-VN" sz="3700" dirty="0" smtClean="0"/>
              <a:t>postavljajući si svaki dan ista ograničenja,</a:t>
            </a:r>
            <a:br>
              <a:rPr lang="vi-VN" sz="3700" dirty="0" smtClean="0"/>
            </a:br>
            <a:r>
              <a:rPr lang="vi-VN" sz="3700" dirty="0" smtClean="0"/>
              <a:t>onaj koji ne m</a:t>
            </a:r>
            <a:r>
              <a:rPr lang="hr-HR" sz="3700" smtClean="0"/>
              <a:t>ij</a:t>
            </a:r>
            <a:r>
              <a:rPr lang="vi-VN" sz="3700" smtClean="0"/>
              <a:t>enja </a:t>
            </a:r>
            <a:r>
              <a:rPr lang="vi-VN" sz="3700" dirty="0" smtClean="0"/>
              <a:t>rutinu,</a:t>
            </a:r>
            <a:br>
              <a:rPr lang="vi-VN" sz="3700" dirty="0" smtClean="0"/>
            </a:br>
            <a:r>
              <a:rPr lang="vi-VN" sz="3700" dirty="0" smtClean="0"/>
              <a:t>onaj koji se ne usuđuje od</a:t>
            </a:r>
            <a:r>
              <a:rPr lang="hr-HR" sz="3700" dirty="0" smtClean="0"/>
              <a:t>j</a:t>
            </a:r>
            <a:r>
              <a:rPr lang="vi-VN" sz="3700" dirty="0" smtClean="0"/>
              <a:t>enuti u</a:t>
            </a:r>
            <a:br>
              <a:rPr lang="vi-VN" sz="3700" dirty="0" smtClean="0"/>
            </a:br>
            <a:r>
              <a:rPr lang="vi-VN" sz="3700" dirty="0" smtClean="0"/>
              <a:t>novu boju,</a:t>
            </a:r>
            <a:br>
              <a:rPr lang="vi-VN" sz="3700" dirty="0" smtClean="0"/>
            </a:br>
            <a:r>
              <a:rPr lang="vi-VN" sz="3700" dirty="0" smtClean="0"/>
              <a:t>i ne priča s onima koje ne poznaje.</a:t>
            </a:r>
            <a:br>
              <a:rPr lang="vi-VN" sz="3700" dirty="0" smtClean="0"/>
            </a:br>
            <a:r>
              <a:rPr lang="vi-VN" sz="3700" dirty="0" smtClean="0"/>
              <a:t/>
            </a:r>
            <a:br>
              <a:rPr lang="vi-VN" sz="3700" dirty="0" smtClean="0"/>
            </a:br>
            <a:r>
              <a:rPr lang="vi-VN" sz="3700" dirty="0" smtClean="0"/>
              <a:t>Lagano umire</a:t>
            </a:r>
            <a:br>
              <a:rPr lang="vi-VN" sz="3700" dirty="0" smtClean="0"/>
            </a:br>
            <a:r>
              <a:rPr lang="vi-VN" sz="3700" dirty="0" smtClean="0"/>
              <a:t>onaj koji b</a:t>
            </a:r>
            <a:r>
              <a:rPr lang="hr-HR" sz="3700" dirty="0" smtClean="0"/>
              <a:t>j</a:t>
            </a:r>
            <a:r>
              <a:rPr lang="vi-VN" sz="3700" dirty="0" smtClean="0"/>
              <a:t>eži od strasti</a:t>
            </a:r>
            <a:br>
              <a:rPr lang="vi-VN" sz="3700" dirty="0" smtClean="0"/>
            </a:br>
            <a:r>
              <a:rPr lang="vi-VN" sz="3700" dirty="0" smtClean="0"/>
              <a:t>i njenog vrela emocija</a:t>
            </a:r>
            <a:br>
              <a:rPr lang="vi-VN" sz="3700" dirty="0" smtClean="0"/>
            </a:br>
            <a:r>
              <a:rPr lang="vi-VN" sz="3700" dirty="0" smtClean="0"/>
              <a:t>onih koje daju sjaj očima</a:t>
            </a:r>
            <a:br>
              <a:rPr lang="vi-VN" sz="3700" dirty="0" smtClean="0"/>
            </a:br>
            <a:r>
              <a:rPr lang="vi-VN" sz="3700" dirty="0" smtClean="0"/>
              <a:t>ili napuštenim srcima.</a:t>
            </a:r>
            <a:br>
              <a:rPr lang="vi-VN" sz="3700" dirty="0" smtClean="0"/>
            </a:br>
            <a:r>
              <a:rPr lang="vi-VN" sz="3700" dirty="0" smtClean="0"/>
              <a:t/>
            </a:r>
            <a:br>
              <a:rPr lang="vi-VN" sz="3700" dirty="0" smtClean="0"/>
            </a:br>
            <a:r>
              <a:rPr lang="vi-VN" sz="3700" dirty="0" smtClean="0"/>
              <a:t>Lagano umire</a:t>
            </a:r>
            <a:br>
              <a:rPr lang="vi-VN" sz="3700" dirty="0" smtClean="0"/>
            </a:br>
            <a:r>
              <a:rPr lang="vi-VN" sz="3700" dirty="0" smtClean="0"/>
              <a:t>onaj koji ne m</a:t>
            </a:r>
            <a:r>
              <a:rPr lang="hr-HR" sz="3700" dirty="0" smtClean="0"/>
              <a:t>ij</a:t>
            </a:r>
            <a:r>
              <a:rPr lang="vi-VN" sz="3700" dirty="0" smtClean="0"/>
              <a:t>enja život kad nije zadovoljan</a:t>
            </a:r>
            <a:br>
              <a:rPr lang="vi-VN" sz="3700" dirty="0" smtClean="0"/>
            </a:br>
            <a:r>
              <a:rPr lang="vi-VN" sz="3700" dirty="0" smtClean="0"/>
              <a:t>svojim poslom ili svojom ljubavi,</a:t>
            </a:r>
            <a:br>
              <a:rPr lang="vi-VN" sz="3700" dirty="0" smtClean="0"/>
            </a:br>
            <a:r>
              <a:rPr lang="vi-VN" sz="3700" dirty="0" smtClean="0"/>
              <a:t>onaj koji se ne želi odreći svoje sigurnosti radi</a:t>
            </a:r>
            <a:br>
              <a:rPr lang="vi-VN" sz="3700" dirty="0" smtClean="0"/>
            </a:br>
            <a:r>
              <a:rPr lang="vi-VN" sz="3700" dirty="0" smtClean="0"/>
              <a:t>nesigurnosti,</a:t>
            </a:r>
            <a:br>
              <a:rPr lang="vi-VN" sz="3700" dirty="0" smtClean="0"/>
            </a:br>
            <a:r>
              <a:rPr lang="vi-VN" sz="3700" dirty="0" smtClean="0"/>
              <a:t>i koji ne ide za svojim snovima;</a:t>
            </a:r>
            <a:br>
              <a:rPr lang="vi-VN" sz="3700" dirty="0" smtClean="0"/>
            </a:br>
            <a:r>
              <a:rPr lang="vi-VN" sz="3700" dirty="0" smtClean="0"/>
              <a:t>onaj koji si neće dozvoliti</a:t>
            </a:r>
            <a:br>
              <a:rPr lang="vi-VN" sz="3700" dirty="0" smtClean="0"/>
            </a:br>
            <a:r>
              <a:rPr lang="vi-VN" sz="3700" dirty="0" smtClean="0"/>
              <a:t>niti jednom u svojem životu</a:t>
            </a:r>
            <a:br>
              <a:rPr lang="vi-VN" sz="3700" dirty="0" smtClean="0"/>
            </a:br>
            <a:r>
              <a:rPr lang="vi-VN" sz="3700" dirty="0" smtClean="0"/>
              <a:t>da pob</a:t>
            </a:r>
            <a:r>
              <a:rPr lang="hr-HR" sz="3700" dirty="0" smtClean="0"/>
              <a:t>j</a:t>
            </a:r>
            <a:r>
              <a:rPr lang="vi-VN" sz="3700" dirty="0" smtClean="0"/>
              <a:t>egne od smislenih sav</a:t>
            </a:r>
            <a:r>
              <a:rPr lang="hr-HR" sz="3700" dirty="0" smtClean="0"/>
              <a:t>j</a:t>
            </a:r>
            <a:r>
              <a:rPr lang="vi-VN" sz="3700" dirty="0" smtClean="0"/>
              <a:t>eta....</a:t>
            </a:r>
            <a:br>
              <a:rPr lang="vi-VN" sz="3700" dirty="0" smtClean="0"/>
            </a:br>
            <a:r>
              <a:rPr lang="vi-VN" sz="3700" dirty="0" smtClean="0"/>
              <a:t/>
            </a:r>
            <a:br>
              <a:rPr lang="vi-VN" sz="3700" dirty="0" smtClean="0"/>
            </a:br>
            <a:r>
              <a:rPr lang="vi-VN" sz="3700" dirty="0" smtClean="0"/>
              <a:t>Živi danas, učini danas, r</a:t>
            </a:r>
            <a:r>
              <a:rPr lang="hr-HR" sz="3700" dirty="0" smtClean="0"/>
              <a:t>i</a:t>
            </a:r>
            <a:r>
              <a:rPr lang="vi-VN" sz="3700" dirty="0" smtClean="0"/>
              <a:t>skiraj danas!</a:t>
            </a:r>
            <a:br>
              <a:rPr lang="vi-VN" sz="3700" dirty="0" smtClean="0"/>
            </a:br>
            <a:r>
              <a:rPr lang="vi-VN" sz="3700" dirty="0" smtClean="0"/>
              <a:t>Ne dozvoli lagano umiranje!</a:t>
            </a:r>
            <a:br>
              <a:rPr lang="vi-VN" sz="3700" dirty="0" smtClean="0"/>
            </a:br>
            <a:r>
              <a:rPr lang="vi-VN" sz="3700" dirty="0" smtClean="0"/>
              <a:t>Ne zaboravi biti sretan!</a:t>
            </a:r>
            <a:endParaRPr lang="hr-HR" sz="3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404813"/>
            <a:ext cx="7543800" cy="576262"/>
          </a:xfrm>
        </p:spPr>
        <p:txBody>
          <a:bodyPr/>
          <a:lstStyle/>
          <a:p>
            <a:r>
              <a:rPr lang="hr-HR" sz="4000">
                <a:solidFill>
                  <a:srgbClr val="FFCC00"/>
                </a:solidFill>
              </a:rPr>
              <a:t>Uvod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84313"/>
            <a:ext cx="8642350" cy="48974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hr-HR" sz="2000" dirty="0" smtClean="0"/>
              <a:t>Čovjek je po prirodi svoje egistencije predisponiran da bude član grupe:</a:t>
            </a:r>
            <a:endParaRPr lang="hr-HR" sz="2000" dirty="0"/>
          </a:p>
          <a:p>
            <a:pPr lvl="1">
              <a:lnSpc>
                <a:spcPct val="80000"/>
              </a:lnSpc>
            </a:pPr>
            <a:r>
              <a:rPr lang="hr-HR" sz="1800" dirty="0"/>
              <a:t>obitelj</a:t>
            </a:r>
          </a:p>
          <a:p>
            <a:pPr lvl="1">
              <a:lnSpc>
                <a:spcPct val="80000"/>
              </a:lnSpc>
            </a:pPr>
            <a:r>
              <a:rPr lang="hr-HR" sz="1800" dirty="0"/>
              <a:t>radno okruženje</a:t>
            </a:r>
          </a:p>
          <a:p>
            <a:pPr lvl="1">
              <a:lnSpc>
                <a:spcPct val="80000"/>
              </a:lnSpc>
            </a:pPr>
            <a:r>
              <a:rPr lang="hr-HR" sz="1800" dirty="0"/>
              <a:t>prijatelji</a:t>
            </a:r>
          </a:p>
          <a:p>
            <a:pPr lvl="1">
              <a:lnSpc>
                <a:spcPct val="80000"/>
              </a:lnSpc>
            </a:pPr>
            <a:r>
              <a:rPr lang="hr-HR" sz="1800" dirty="0"/>
              <a:t>sportski klubovi</a:t>
            </a:r>
          </a:p>
          <a:p>
            <a:pPr lvl="1">
              <a:lnSpc>
                <a:spcPct val="80000"/>
              </a:lnSpc>
            </a:pPr>
            <a:r>
              <a:rPr lang="hr-HR" sz="1800" dirty="0"/>
              <a:t>neformalne grupe </a:t>
            </a:r>
            <a:r>
              <a:rPr lang="hr-HR" sz="1800" dirty="0" smtClean="0"/>
              <a:t>itd</a:t>
            </a:r>
            <a:endParaRPr lang="hr-HR" sz="1800" dirty="0"/>
          </a:p>
          <a:p>
            <a:pPr>
              <a:lnSpc>
                <a:spcPct val="80000"/>
              </a:lnSpc>
              <a:buNone/>
            </a:pPr>
            <a:endParaRPr lang="hr-HR" sz="2000" dirty="0" smtClean="0"/>
          </a:p>
          <a:p>
            <a:pPr>
              <a:lnSpc>
                <a:spcPct val="80000"/>
              </a:lnSpc>
            </a:pPr>
            <a:r>
              <a:rPr lang="hr-HR" sz="2000" dirty="0" smtClean="0"/>
              <a:t>Opstanak </a:t>
            </a:r>
            <a:r>
              <a:rPr lang="hr-HR" sz="2000" dirty="0"/>
              <a:t>i preživljavanje ovisi i o odnosima sa drugima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hr-HR" sz="2000" dirty="0"/>
          </a:p>
          <a:p>
            <a:pPr>
              <a:lnSpc>
                <a:spcPct val="80000"/>
              </a:lnSpc>
            </a:pPr>
            <a:r>
              <a:rPr lang="hr-HR" sz="2000" dirty="0" smtClean="0"/>
              <a:t>Osnovne </a:t>
            </a:r>
            <a:r>
              <a:rPr lang="hr-HR" sz="2000" dirty="0"/>
              <a:t>ljudske potrebe su za:</a:t>
            </a:r>
          </a:p>
          <a:p>
            <a:pPr lvl="1">
              <a:lnSpc>
                <a:spcPct val="80000"/>
              </a:lnSpc>
            </a:pPr>
            <a:r>
              <a:rPr lang="hr-HR" sz="1800" dirty="0"/>
              <a:t>individualnošću</a:t>
            </a:r>
          </a:p>
          <a:p>
            <a:pPr lvl="1">
              <a:lnSpc>
                <a:spcPct val="80000"/>
              </a:lnSpc>
            </a:pPr>
            <a:r>
              <a:rPr lang="hr-HR" sz="1800" dirty="0"/>
              <a:t>za pripadanjem grupi</a:t>
            </a:r>
            <a:endParaRPr lang="en-US" sz="1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dirty="0"/>
          </a:p>
          <a:p>
            <a:pPr>
              <a:lnSpc>
                <a:spcPct val="80000"/>
              </a:lnSpc>
            </a:pPr>
            <a:r>
              <a:rPr lang="hr-HR" sz="2000" dirty="0" smtClean="0"/>
              <a:t>Ljudsko </a:t>
            </a:r>
            <a:r>
              <a:rPr lang="hr-HR" sz="2000" dirty="0"/>
              <a:t>ponašanje je stalna interakcija bioloških, sociokulturoloških i mentalnih faktora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27000"/>
          </a:xfrm>
        </p:spPr>
        <p:txBody>
          <a:bodyPr/>
          <a:lstStyle/>
          <a:p>
            <a:endParaRPr lang="hr-HR" sz="4000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4290"/>
            <a:ext cx="8229600" cy="6310335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hr-HR" sz="2000" dirty="0" smtClean="0"/>
          </a:p>
          <a:p>
            <a:endParaRPr lang="hr-HR" sz="1800" dirty="0" smtClean="0"/>
          </a:p>
          <a:p>
            <a:pPr>
              <a:lnSpc>
                <a:spcPct val="90000"/>
              </a:lnSpc>
            </a:pPr>
            <a:endParaRPr lang="hr-HR" sz="2400" dirty="0" smtClean="0">
              <a:solidFill>
                <a:srgbClr val="FFCC00"/>
              </a:solidFill>
            </a:endParaRPr>
          </a:p>
          <a:p>
            <a:pPr>
              <a:lnSpc>
                <a:spcPct val="90000"/>
              </a:lnSpc>
            </a:pPr>
            <a:r>
              <a:rPr lang="hr-HR" sz="2400" dirty="0" smtClean="0">
                <a:solidFill>
                  <a:srgbClr val="FFFF00"/>
                </a:solidFill>
              </a:rPr>
              <a:t>Liječenje psihijatrijskih bolesti i poremećaja</a:t>
            </a:r>
            <a:r>
              <a:rPr lang="hr-HR" sz="2400" dirty="0" smtClean="0">
                <a:solidFill>
                  <a:srgbClr val="FFCC00"/>
                </a:solidFill>
              </a:rPr>
              <a:t>:</a:t>
            </a:r>
          </a:p>
          <a:p>
            <a:pPr>
              <a:lnSpc>
                <a:spcPct val="90000"/>
              </a:lnSpc>
            </a:pPr>
            <a:endParaRPr lang="en-US" sz="2400" dirty="0">
              <a:solidFill>
                <a:srgbClr val="FFC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hr-HR" sz="2400" dirty="0" smtClean="0"/>
              <a:t>farmakoterapija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hr-HR" sz="2400" dirty="0" smtClean="0"/>
              <a:t>socioterapijski postupci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hr-HR" sz="2400" dirty="0" smtClean="0"/>
              <a:t>psihoterapija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hr-HR" sz="2400" dirty="0" smtClean="0"/>
              <a:t>edukacija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hr-HR" sz="2400" dirty="0" smtClean="0"/>
              <a:t>rehabilitacija</a:t>
            </a:r>
            <a:endParaRPr lang="en-US" sz="2400" dirty="0"/>
          </a:p>
          <a:p>
            <a:pPr lvl="1"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endParaRPr lang="hr-HR" sz="20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endParaRPr lang="hr-HR" sz="2400" dirty="0" smtClean="0"/>
          </a:p>
          <a:p>
            <a:pPr>
              <a:lnSpc>
                <a:spcPct val="90000"/>
              </a:lnSpc>
            </a:pPr>
            <a:r>
              <a:rPr lang="hr-HR" sz="2400" dirty="0" smtClean="0"/>
              <a:t>Bategay 1963: “Individualnim metodama tretmana, bilo da su somatske, psihičke ili kombinirane, ne uspijeva nam bolesnike doživjeti kao socijalna bića i da ih kao takve tretiramo. Tek kada ih zahvatimo zajedno sa njihovim socijalnim odnosima..., možemo ih tretirati kao jedinstvenu cjelinu koju čine pacijent i njihov socijalni kontekst”</a:t>
            </a:r>
          </a:p>
          <a:p>
            <a:pPr>
              <a:lnSpc>
                <a:spcPct val="90000"/>
              </a:lnSpc>
            </a:pPr>
            <a:endParaRPr lang="hr-HR" sz="2400" dirty="0" smtClean="0"/>
          </a:p>
          <a:p>
            <a:pPr>
              <a:lnSpc>
                <a:spcPct val="90000"/>
              </a:lnSpc>
              <a:buNone/>
            </a:pPr>
            <a:endParaRPr lang="hr-HR" sz="2400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692151"/>
            <a:ext cx="8158163" cy="165082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428736"/>
            <a:ext cx="8642350" cy="482283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r-HR" sz="2800" dirty="0" smtClean="0">
                <a:solidFill>
                  <a:srgbClr val="FFFF00"/>
                </a:solidFill>
              </a:rPr>
              <a:t>KB Dubrava</a:t>
            </a:r>
          </a:p>
          <a:p>
            <a:pPr>
              <a:lnSpc>
                <a:spcPct val="90000"/>
              </a:lnSpc>
            </a:pPr>
            <a:endParaRPr lang="hr-HR" sz="2800" dirty="0" smtClean="0">
              <a:solidFill>
                <a:srgbClr val="FFFF00"/>
              </a:solidFill>
            </a:endParaRPr>
          </a:p>
          <a:p>
            <a:pPr lvl="1">
              <a:lnSpc>
                <a:spcPct val="90000"/>
              </a:lnSpc>
            </a:pPr>
            <a:r>
              <a:rPr lang="hr-HR" sz="2400" dirty="0" smtClean="0">
                <a:solidFill>
                  <a:srgbClr val="FFFF00"/>
                </a:solidFill>
              </a:rPr>
              <a:t>integralni </a:t>
            </a:r>
            <a:r>
              <a:rPr lang="hr-HR" sz="2400" dirty="0">
                <a:solidFill>
                  <a:srgbClr val="FFFF00"/>
                </a:solidFill>
              </a:rPr>
              <a:t>pristup</a:t>
            </a:r>
            <a:r>
              <a:rPr lang="en-GB" sz="2400" dirty="0">
                <a:solidFill>
                  <a:srgbClr val="FFFF00"/>
                </a:solidFill>
              </a:rPr>
              <a:t> </a:t>
            </a:r>
            <a:endParaRPr lang="hr-HR" sz="2400" dirty="0">
              <a:solidFill>
                <a:srgbClr val="FFFF00"/>
              </a:solidFill>
            </a:endParaRPr>
          </a:p>
          <a:p>
            <a:pPr lvl="1">
              <a:lnSpc>
                <a:spcPct val="90000"/>
              </a:lnSpc>
            </a:pPr>
            <a:r>
              <a:rPr lang="hr-HR" sz="2400" dirty="0">
                <a:solidFill>
                  <a:srgbClr val="FFFF00"/>
                </a:solidFill>
              </a:rPr>
              <a:t>koriste se različite terapijske tehnike</a:t>
            </a:r>
            <a:endParaRPr lang="en-US" sz="2400" dirty="0">
              <a:solidFill>
                <a:srgbClr val="FFFF00"/>
              </a:solidFill>
            </a:endParaRPr>
          </a:p>
          <a:p>
            <a:pPr lvl="2">
              <a:lnSpc>
                <a:spcPct val="90000"/>
              </a:lnSpc>
            </a:pPr>
            <a:r>
              <a:rPr lang="hr-HR" sz="2000" dirty="0">
                <a:effectLst/>
              </a:rPr>
              <a:t>psihoedukacijske grupe</a:t>
            </a:r>
            <a:r>
              <a:rPr lang="en-US" sz="2000" dirty="0">
                <a:effectLst/>
              </a:rPr>
              <a:t>, </a:t>
            </a:r>
          </a:p>
          <a:p>
            <a:pPr lvl="2">
              <a:lnSpc>
                <a:spcPct val="90000"/>
              </a:lnSpc>
            </a:pPr>
            <a:r>
              <a:rPr lang="hr-HR" sz="2000" dirty="0">
                <a:effectLst/>
              </a:rPr>
              <a:t>individualna i grupna psihoterapija sa kognitivno-bihevioralnim, psihodinamskim i integrativnim usmjerenjem</a:t>
            </a:r>
            <a:endParaRPr lang="en-US" sz="2000" dirty="0">
              <a:effectLst/>
            </a:endParaRPr>
          </a:p>
          <a:p>
            <a:pPr lvl="2">
              <a:lnSpc>
                <a:spcPct val="90000"/>
              </a:lnSpc>
            </a:pPr>
            <a:r>
              <a:rPr lang="hr-HR" sz="2000" dirty="0">
                <a:effectLst/>
              </a:rPr>
              <a:t>farmakoterapija</a:t>
            </a:r>
            <a:endParaRPr lang="en-US" sz="2000" dirty="0">
              <a:effectLst/>
            </a:endParaRPr>
          </a:p>
          <a:p>
            <a:pPr lvl="2">
              <a:lnSpc>
                <a:spcPct val="90000"/>
              </a:lnSpc>
            </a:pPr>
            <a:r>
              <a:rPr lang="hr-HR" sz="2000" dirty="0">
                <a:effectLst/>
              </a:rPr>
              <a:t>socioterapija</a:t>
            </a:r>
            <a:endParaRPr lang="en-US" sz="2000" dirty="0">
              <a:effectLst/>
            </a:endParaRPr>
          </a:p>
          <a:p>
            <a:pPr>
              <a:lnSpc>
                <a:spcPct val="90000"/>
              </a:lnSpc>
            </a:pPr>
            <a:endParaRPr lang="en-US" sz="28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27000"/>
          </a:xfrm>
        </p:spPr>
        <p:txBody>
          <a:bodyPr/>
          <a:lstStyle/>
          <a:p>
            <a:endParaRPr lang="hr-HR" sz="4000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57232"/>
            <a:ext cx="8229600" cy="5380056"/>
          </a:xfrm>
        </p:spPr>
        <p:txBody>
          <a:bodyPr/>
          <a:lstStyle/>
          <a:p>
            <a:r>
              <a:rPr lang="hr-HR" sz="2400" dirty="0" smtClean="0">
                <a:solidFill>
                  <a:srgbClr val="FFFF00"/>
                </a:solidFill>
              </a:rPr>
              <a:t> Neki od ciljeva grupne terapije u vanbolničkim programima:</a:t>
            </a:r>
            <a:endParaRPr lang="en-US" sz="2400" dirty="0">
              <a:solidFill>
                <a:srgbClr val="FFFF00"/>
              </a:solidFill>
            </a:endParaRPr>
          </a:p>
          <a:p>
            <a:pPr lvl="1"/>
            <a:r>
              <a:rPr lang="hr-HR" sz="2000" dirty="0">
                <a:solidFill>
                  <a:srgbClr val="FFFF00"/>
                </a:solidFill>
              </a:rPr>
              <a:t>poboljšati socijalno funkcioniranje i kvalitetu života</a:t>
            </a:r>
            <a:endParaRPr lang="en-US" sz="2000" dirty="0">
              <a:solidFill>
                <a:srgbClr val="FFFF00"/>
              </a:solidFill>
            </a:endParaRPr>
          </a:p>
          <a:p>
            <a:pPr lvl="1"/>
            <a:r>
              <a:rPr lang="hr-HR" sz="2000" dirty="0">
                <a:solidFill>
                  <a:srgbClr val="FFFF00"/>
                </a:solidFill>
              </a:rPr>
              <a:t>smanjiti potrebu za hospitalizacijom</a:t>
            </a:r>
            <a:r>
              <a:rPr lang="en-US" sz="2000" dirty="0">
                <a:solidFill>
                  <a:srgbClr val="FFFF00"/>
                </a:solidFill>
              </a:rPr>
              <a:t>,</a:t>
            </a:r>
          </a:p>
          <a:p>
            <a:pPr lvl="1"/>
            <a:r>
              <a:rPr lang="hr-HR" sz="2000" dirty="0" smtClean="0">
                <a:solidFill>
                  <a:srgbClr val="FFFF00"/>
                </a:solidFill>
              </a:rPr>
              <a:t>aktivno </a:t>
            </a:r>
            <a:r>
              <a:rPr lang="hr-HR" sz="2000" dirty="0">
                <a:solidFill>
                  <a:srgbClr val="FFFF00"/>
                </a:solidFill>
              </a:rPr>
              <a:t>uključiti bolesnike u proces </a:t>
            </a:r>
            <a:r>
              <a:rPr lang="hr-HR" sz="2000" dirty="0" smtClean="0">
                <a:solidFill>
                  <a:srgbClr val="FFFF00"/>
                </a:solidFill>
              </a:rPr>
              <a:t>liječenja</a:t>
            </a:r>
          </a:p>
          <a:p>
            <a:pPr lvl="1"/>
            <a:endParaRPr lang="hr-HR" sz="2000" dirty="0">
              <a:solidFill>
                <a:srgbClr val="FFFF00"/>
              </a:solidFill>
            </a:endParaRPr>
          </a:p>
          <a:p>
            <a:r>
              <a:rPr lang="hr-HR" sz="2000" dirty="0" smtClean="0"/>
              <a:t>...uz ostala terapijska svojstva grupa:</a:t>
            </a:r>
          </a:p>
          <a:p>
            <a:pPr lvl="1"/>
            <a:r>
              <a:rPr lang="hr-HR" sz="2000" dirty="0" smtClean="0"/>
              <a:t>osjećaj pripadnosti</a:t>
            </a:r>
          </a:p>
          <a:p>
            <a:pPr lvl="1"/>
            <a:r>
              <a:rPr lang="hr-HR" sz="2000" dirty="0" smtClean="0"/>
              <a:t>iskustvo realnosti</a:t>
            </a:r>
          </a:p>
          <a:p>
            <a:pPr lvl="1"/>
            <a:r>
              <a:rPr lang="hr-HR" sz="2000" dirty="0" smtClean="0"/>
              <a:t>redukcija anksioznosti</a:t>
            </a:r>
          </a:p>
          <a:p>
            <a:pPr lvl="1"/>
            <a:r>
              <a:rPr lang="hr-HR" sz="2000" dirty="0" smtClean="0"/>
              <a:t>terapijska grupa kao idealna obitelj</a:t>
            </a:r>
          </a:p>
          <a:p>
            <a:pPr lvl="1"/>
            <a:r>
              <a:rPr lang="hr-HR" sz="2000" dirty="0" smtClean="0"/>
              <a:t>prihvaćanje vlastite ličnosti</a:t>
            </a:r>
          </a:p>
          <a:p>
            <a:pPr lvl="1"/>
            <a:r>
              <a:rPr lang="hr-HR" sz="2000" dirty="0" smtClean="0"/>
              <a:t>prihvaćanje drugih ljudi </a:t>
            </a:r>
          </a:p>
          <a:p>
            <a:pPr lvl="1"/>
            <a:r>
              <a:rPr lang="hr-HR" sz="2000" dirty="0" smtClean="0"/>
              <a:t>sazrijevanje ličnosti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43050"/>
            <a:ext cx="8229600" cy="4487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r-HR" sz="3000" dirty="0" smtClean="0"/>
              <a:t>Dnevna bolnica i Socio-rehabilitacijski program u </a:t>
            </a:r>
            <a:r>
              <a:rPr lang="hr-HR" sz="3000" dirty="0"/>
              <a:t>skladu </a:t>
            </a:r>
            <a:r>
              <a:rPr lang="hr-HR" sz="3000" dirty="0" smtClean="0"/>
              <a:t>su sa </a:t>
            </a:r>
            <a:r>
              <a:rPr lang="hr-HR" sz="3000" dirty="0">
                <a:solidFill>
                  <a:srgbClr val="FFCC00"/>
                </a:solidFill>
              </a:rPr>
              <a:t>Nacionalnom strategijom zaštite mentalnog zdravlja </a:t>
            </a:r>
            <a:r>
              <a:rPr lang="hr-HR" sz="3000" dirty="0" smtClean="0"/>
              <a:t>čiji </a:t>
            </a:r>
            <a:r>
              <a:rPr lang="hr-HR" sz="3000" dirty="0"/>
              <a:t>su neki od posebnih ciljeva: </a:t>
            </a:r>
          </a:p>
          <a:p>
            <a:pPr lvl="1">
              <a:lnSpc>
                <a:spcPct val="90000"/>
              </a:lnSpc>
            </a:pPr>
            <a:r>
              <a:rPr lang="hr-HR" dirty="0"/>
              <a:t>redukcija broja i dužine bolničkih liječenja,</a:t>
            </a:r>
          </a:p>
          <a:p>
            <a:pPr lvl="1">
              <a:lnSpc>
                <a:spcPct val="90000"/>
              </a:lnSpc>
            </a:pPr>
            <a:r>
              <a:rPr lang="hr-HR" dirty="0"/>
              <a:t>poboljšanje kvalitete života, </a:t>
            </a:r>
          </a:p>
          <a:p>
            <a:pPr lvl="1">
              <a:lnSpc>
                <a:spcPct val="90000"/>
              </a:lnSpc>
            </a:pPr>
            <a:r>
              <a:rPr lang="hr-HR" dirty="0"/>
              <a:t>smanjenje stigmatizacije i socijalne izolacije.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000" dirty="0" smtClean="0">
                <a:solidFill>
                  <a:srgbClr val="FFC000"/>
                </a:solidFill>
              </a:rPr>
              <a:t>Dnevna bolnica</a:t>
            </a:r>
            <a:endParaRPr lang="hr-HR" sz="4000" dirty="0">
              <a:solidFill>
                <a:srgbClr val="FFC00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000" dirty="0" smtClean="0"/>
              <a:t>Početno, svrha dnevne bolnice bila je postupno privikavanje dugotrajno ležećih bolesnika na njihovu okolinu, posebno na obitelj, kao i prilika da se obitelj privikne na bolesnika od kojega su duže bili odvojeni</a:t>
            </a:r>
          </a:p>
          <a:p>
            <a:endParaRPr lang="hr-HR" sz="2000" dirty="0" smtClean="0"/>
          </a:p>
          <a:p>
            <a:r>
              <a:rPr lang="hr-HR" sz="2000" dirty="0" smtClean="0"/>
              <a:t>Prema Benettu, bolesnik u dnevnoj bolnici nema osjećaj da je zatvoren, kontakt sa društvenom a posebno obiteljskom sredinom se održava i liječenje je jeftinije</a:t>
            </a:r>
          </a:p>
          <a:p>
            <a:endParaRPr lang="hr-HR" sz="2000" dirty="0" smtClean="0"/>
          </a:p>
          <a:p>
            <a:r>
              <a:rPr lang="hr-HR" sz="2000" dirty="0" smtClean="0"/>
              <a:t>Nedostaci su indikacije koje uključuju mogućnost kontrole ponašanja, samostalnog dolaženja. Rijetko će biti primljeni teže duševno zaostali, akutno psihotični, suicidalni i oni koji stanuju daleko</a:t>
            </a:r>
          </a:p>
          <a:p>
            <a:endParaRPr lang="hr-HR" sz="2400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436543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5131"/>
          </a:xfrm>
        </p:spPr>
        <p:txBody>
          <a:bodyPr/>
          <a:lstStyle/>
          <a:p>
            <a:r>
              <a:rPr lang="hr-HR" sz="2400" dirty="0" smtClean="0"/>
              <a:t>Traje šest tjedana što uključuje svakodnevne dolaske radnim danima</a:t>
            </a:r>
          </a:p>
          <a:p>
            <a:r>
              <a:rPr lang="hr-HR" sz="2400" dirty="0" smtClean="0"/>
              <a:t>Program sadrži  socioterapijske i psihoterapijske grupe koje vode psihijatri-psihoterapeuti, socijalni pedagog, defektolog, psiholog, viša med. sestra, uz učenje tehnika relaksacije i disanja i radnu terapiju koje vodi radni terapeut</a:t>
            </a:r>
          </a:p>
          <a:p>
            <a:r>
              <a:rPr lang="hr-HR" sz="2400" dirty="0" smtClean="0"/>
              <a:t>Indikaciju za liječenje u dnevnoj  bolnici postavlja psihijatar uz  dodatnu procjenu psihijatra dnevne bolnice.</a:t>
            </a:r>
          </a:p>
          <a:p>
            <a:r>
              <a:rPr lang="hr-HR" sz="2400" dirty="0" smtClean="0"/>
              <a:t>Prednost nad bolničkim liječenjem, između ostalog je, svakodnevni povratak obiteljima, smanjuje se regresija, podržava se aktivno sudjelovanje bolesnika u liječenju. </a:t>
            </a:r>
          </a:p>
          <a:p>
            <a:endParaRPr lang="hr-H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bu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lobus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60000"/>
          <a:buFont typeface="Wingdings" pitchFamily="2" charset="2"/>
          <a:buChar char="n"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60000"/>
          <a:buFont typeface="Wingdings" pitchFamily="2" charset="2"/>
          <a:buChar char="n"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lnDef>
  </a:objectDefaults>
  <a:extraClrSchemeLst>
    <a:extraClrScheme>
      <a:clrScheme name="Globus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4632</TotalTime>
  <Words>1129</Words>
  <Application>Microsoft Office PowerPoint</Application>
  <PresentationFormat>Prikaz na zaslonu (4:3)</PresentationFormat>
  <Paragraphs>160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19</vt:i4>
      </vt:variant>
    </vt:vector>
  </HeadingPairs>
  <TitlesOfParts>
    <vt:vector size="20" baseType="lpstr">
      <vt:lpstr>Globus</vt:lpstr>
      <vt:lpstr>DNEVNA BOLNICA I SOCIO-REHABILITACIJSKI PROGRAM  KB DUBRAVA  KLINIKA ZA PSIHIJATRIJU  ZDRAVSTVENOG VELEUČILIŠTA REFERENTNI CENTAR MINISTARSTVA ZDRAVLJA  RH ZA POREMEĆAJE UZROKOVANE STRESOM </vt:lpstr>
      <vt:lpstr>Uvod</vt:lpstr>
      <vt:lpstr>Slajd 3</vt:lpstr>
      <vt:lpstr>Slajd 4</vt:lpstr>
      <vt:lpstr>Slajd 5</vt:lpstr>
      <vt:lpstr>Slajd 6</vt:lpstr>
      <vt:lpstr>Slajd 7</vt:lpstr>
      <vt:lpstr>Dnevna bolnica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  <vt:lpstr>Slajd 19</vt:lpstr>
    </vt:vector>
  </TitlesOfParts>
  <Company>EIHP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eXPerience</dc:creator>
  <cp:lastModifiedBy>ASUS</cp:lastModifiedBy>
  <cp:revision>141</cp:revision>
  <dcterms:created xsi:type="dcterms:W3CDTF">2011-05-13T18:37:12Z</dcterms:created>
  <dcterms:modified xsi:type="dcterms:W3CDTF">2018-03-19T22:42:34Z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TC010721211050</vt:lpwstr>
  </property>
</Properties>
</file>