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4" r:id="rId6"/>
    <p:sldId id="261" r:id="rId7"/>
    <p:sldId id="262" r:id="rId8"/>
    <p:sldId id="266" r:id="rId9"/>
    <p:sldId id="269" r:id="rId10"/>
    <p:sldId id="275" r:id="rId11"/>
    <p:sldId id="276" r:id="rId12"/>
    <p:sldId id="278" r:id="rId13"/>
    <p:sldId id="274" r:id="rId14"/>
    <p:sldId id="277" r:id="rId15"/>
    <p:sldId id="281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9D9F"/>
    <a:srgbClr val="FFFF66"/>
    <a:srgbClr val="8D9EA3"/>
    <a:srgbClr val="8A99A6"/>
    <a:srgbClr val="838DAD"/>
    <a:srgbClr val="6F88C1"/>
    <a:srgbClr val="FFCC00"/>
    <a:srgbClr val="000099"/>
    <a:srgbClr val="CCFF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96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073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8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81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503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97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10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25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668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588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369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B5E7-92CB-479C-A7C9-1EE2957741D0}" type="datetimeFigureOut">
              <a:rPr lang="hr-HR" smtClean="0"/>
              <a:t>19.3.2018.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E17C-A65B-41B2-AD16-B4F9B747C2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358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483722"/>
          </a:xfrm>
        </p:spPr>
        <p:txBody>
          <a:bodyPr>
            <a:normAutofit/>
          </a:bodyPr>
          <a:lstStyle/>
          <a:p>
            <a:r>
              <a:rPr lang="hr-HR" sz="10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A</a:t>
            </a:r>
            <a:r>
              <a:rPr lang="hr-HR" sz="10000" b="1" dirty="0" smtClean="0">
                <a:solidFill>
                  <a:schemeClr val="accent1"/>
                </a:solidFill>
                <a:latin typeface="Bradley Hand ITC" panose="03070402050302030203" pitchFamily="66" charset="0"/>
              </a:rPr>
              <a:t>r</a:t>
            </a:r>
            <a:r>
              <a:rPr lang="hr-HR" sz="10000" b="1" dirty="0" smtClean="0">
                <a:solidFill>
                  <a:schemeClr val="accent6"/>
                </a:solidFill>
                <a:latin typeface="Bradley Hand ITC" panose="03070402050302030203" pitchFamily="66" charset="0"/>
              </a:rPr>
              <a:t>t</a:t>
            </a:r>
            <a:r>
              <a:rPr lang="hr-HR" sz="10000" b="1" dirty="0" smtClean="0">
                <a:latin typeface="Bradley Hand ITC" panose="03070402050302030203" pitchFamily="66" charset="0"/>
              </a:rPr>
              <a:t> </a:t>
            </a:r>
            <a:r>
              <a:rPr lang="hr-HR" sz="10000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t</a:t>
            </a:r>
            <a:r>
              <a:rPr lang="hr-HR" sz="10000" b="1" dirty="0" smtClean="0">
                <a:solidFill>
                  <a:srgbClr val="FFCC00"/>
                </a:solidFill>
                <a:latin typeface="Bradley Hand ITC" panose="03070402050302030203" pitchFamily="66" charset="0"/>
              </a:rPr>
              <a:t>e</a:t>
            </a:r>
            <a:r>
              <a:rPr lang="hr-HR" sz="10000" b="1" dirty="0" smtClean="0">
                <a:solidFill>
                  <a:srgbClr val="B8186C"/>
                </a:solidFill>
                <a:latin typeface="Bradley Hand ITC" panose="03070402050302030203" pitchFamily="66" charset="0"/>
              </a:rPr>
              <a:t>r</a:t>
            </a:r>
            <a:r>
              <a:rPr lang="hr-HR" sz="10000" b="1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</a:t>
            </a:r>
            <a:r>
              <a:rPr lang="hr-HR" sz="10000" b="1" dirty="0" smtClean="0">
                <a:solidFill>
                  <a:srgbClr val="00FF00"/>
                </a:solidFill>
                <a:latin typeface="Bradley Hand ITC" panose="03070402050302030203" pitchFamily="66" charset="0"/>
              </a:rPr>
              <a:t>p</a:t>
            </a:r>
            <a:r>
              <a:rPr lang="hr-HR" sz="10000" b="1" dirty="0" smtClean="0">
                <a:solidFill>
                  <a:srgbClr val="FF9999"/>
                </a:solidFill>
                <a:latin typeface="Bradley Hand ITC" panose="03070402050302030203" pitchFamily="66" charset="0"/>
              </a:rPr>
              <a:t>i</a:t>
            </a:r>
            <a:r>
              <a:rPr lang="hr-HR" sz="10000" b="1" dirty="0" smtClean="0">
                <a:latin typeface="Bradley Hand ITC" panose="03070402050302030203" pitchFamily="66" charset="0"/>
              </a:rPr>
              <a:t>j</a:t>
            </a:r>
            <a:r>
              <a:rPr lang="hr-HR" sz="10000" b="1" dirty="0" smtClean="0">
                <a:solidFill>
                  <a:srgbClr val="000099"/>
                </a:solidFill>
                <a:latin typeface="Bradley Hand ITC" panose="03070402050302030203" pitchFamily="66" charset="0"/>
              </a:rPr>
              <a:t>a</a:t>
            </a:r>
            <a:endParaRPr lang="hr-HR" sz="10000" b="1" dirty="0">
              <a:solidFill>
                <a:srgbClr val="000099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62657"/>
            <a:ext cx="9144000" cy="1655762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Marija Eterović, dr. med.</a:t>
            </a:r>
          </a:p>
        </p:txBody>
      </p:sp>
    </p:spTree>
    <p:extLst>
      <p:ext uri="{BB962C8B-B14F-4D97-AF65-F5344CB8AC3E}">
        <p14:creationId xmlns:p14="http://schemas.microsoft.com/office/powerpoint/2010/main" val="28209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Način rada u art terapiji – pristup slici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90" y="185950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510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"/>
          <a:stretch/>
        </p:blipFill>
        <p:spPr>
          <a:xfrm>
            <a:off x="1060118" y="-436269"/>
            <a:ext cx="9951319" cy="76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75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Ponešto o...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38901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rgbClr val="002060"/>
                </a:solidFill>
              </a:rPr>
              <a:t>... specifičnostima </a:t>
            </a:r>
            <a:r>
              <a:rPr lang="hr-HR" dirty="0">
                <a:solidFill>
                  <a:srgbClr val="002060"/>
                </a:solidFill>
              </a:rPr>
              <a:t>art terapije kod pojedinih populacija </a:t>
            </a:r>
            <a:r>
              <a:rPr lang="hr-HR" dirty="0" smtClean="0">
                <a:solidFill>
                  <a:srgbClr val="002060"/>
                </a:solidFill>
              </a:rPr>
              <a:t>psihijatrijskih pacijenata </a:t>
            </a:r>
          </a:p>
          <a:p>
            <a:pPr marL="0" indent="0">
              <a:buNone/>
            </a:pPr>
            <a:endParaRPr lang="hr-HR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002060"/>
                </a:solidFill>
              </a:rPr>
              <a:t>... art terapiji </a:t>
            </a:r>
            <a:r>
              <a:rPr lang="hr-HR" dirty="0">
                <a:solidFill>
                  <a:srgbClr val="002060"/>
                </a:solidFill>
              </a:rPr>
              <a:t>u Hrvatskoj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35883"/>
            <a:ext cx="10302025" cy="23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1217"/>
            <a:ext cx="10515600" cy="5455746"/>
          </a:xfrm>
        </p:spPr>
        <p:txBody>
          <a:bodyPr/>
          <a:lstStyle/>
          <a:p>
            <a:pPr>
              <a:buFontTx/>
              <a:buChar char="-"/>
            </a:pPr>
            <a:r>
              <a:rPr lang="hr-HR" dirty="0" smtClean="0">
                <a:solidFill>
                  <a:srgbClr val="002060"/>
                </a:solidFill>
              </a:rPr>
              <a:t>art (psiho)terapija </a:t>
            </a:r>
          </a:p>
          <a:p>
            <a:pPr>
              <a:buFontTx/>
              <a:buChar char="-"/>
            </a:pPr>
            <a:endParaRPr lang="hr-HR" dirty="0" smtClean="0"/>
          </a:p>
          <a:p>
            <a:pPr>
              <a:buFontTx/>
              <a:buChar char="-"/>
            </a:pPr>
            <a:r>
              <a:rPr lang="hr-HR" dirty="0" smtClean="0">
                <a:solidFill>
                  <a:srgbClr val="002060"/>
                </a:solidFill>
              </a:rPr>
              <a:t>art terapija ili art terapije?</a:t>
            </a:r>
          </a:p>
          <a:p>
            <a:pPr>
              <a:buFontTx/>
              <a:buChar char="-"/>
            </a:pPr>
            <a:endParaRPr lang="hr-HR" dirty="0" smtClean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0" y="2502794"/>
            <a:ext cx="5601238" cy="4144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4690" y="3458980"/>
            <a:ext cx="285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2060"/>
                </a:solidFill>
              </a:rPr>
              <a:t>s</a:t>
            </a:r>
            <a:r>
              <a:rPr lang="hr-HR" dirty="0" smtClean="0">
                <a:solidFill>
                  <a:srgbClr val="002060"/>
                </a:solidFill>
              </a:rPr>
              <a:t>ekundarni proces mišljenja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5960" y="4205920"/>
            <a:ext cx="285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2060"/>
                </a:solidFill>
              </a:rPr>
              <a:t>p</a:t>
            </a:r>
            <a:r>
              <a:rPr lang="hr-HR" dirty="0" smtClean="0">
                <a:solidFill>
                  <a:srgbClr val="002060"/>
                </a:solidFill>
              </a:rPr>
              <a:t>rimarni proces mišljenja</a:t>
            </a:r>
            <a:endParaRPr lang="hr-HR" dirty="0">
              <a:solidFill>
                <a:srgbClr val="002060"/>
              </a:solidFill>
            </a:endParaRPr>
          </a:p>
        </p:txBody>
      </p:sp>
      <p:cxnSp>
        <p:nvCxnSpPr>
          <p:cNvPr id="16" name="Straight Arrow Connector 15"/>
          <p:cNvCxnSpPr>
            <a:endCxn id="11" idx="1"/>
          </p:cNvCxnSpPr>
          <p:nvPr/>
        </p:nvCxnSpPr>
        <p:spPr>
          <a:xfrm flipV="1">
            <a:off x="6321649" y="3643646"/>
            <a:ext cx="2173041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21649" y="4390584"/>
            <a:ext cx="21730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2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837127"/>
            <a:ext cx="6753762" cy="5065322"/>
          </a:xfrm>
        </p:spPr>
      </p:pic>
    </p:spTree>
    <p:extLst>
      <p:ext uri="{BB962C8B-B14F-4D97-AF65-F5344CB8AC3E}">
        <p14:creationId xmlns:p14="http://schemas.microsoft.com/office/powerpoint/2010/main" val="27009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584" y="2065135"/>
            <a:ext cx="4776988" cy="1325563"/>
          </a:xfrm>
        </p:spPr>
        <p:txBody>
          <a:bodyPr>
            <a:normAutofit/>
          </a:bodyPr>
          <a:lstStyle/>
          <a:p>
            <a:r>
              <a:rPr lang="hr-HR" sz="4800" dirty="0">
                <a:solidFill>
                  <a:srgbClr val="002060"/>
                </a:solidFill>
              </a:rPr>
              <a:t>v</a:t>
            </a:r>
            <a:r>
              <a:rPr lang="hr-HR" sz="4800" dirty="0" smtClean="0">
                <a:solidFill>
                  <a:srgbClr val="002060"/>
                </a:solidFill>
              </a:rPr>
              <a:t>izualno i verbalno</a:t>
            </a:r>
            <a:endParaRPr lang="hr-HR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5254580" y="3669423"/>
            <a:ext cx="6937420" cy="1191298"/>
          </a:xfrm>
          <a:prstGeom prst="flowChartPunchedTap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1217"/>
            <a:ext cx="10515600" cy="5455746"/>
          </a:xfrm>
        </p:spPr>
        <p:txBody>
          <a:bodyPr/>
          <a:lstStyle/>
          <a:p>
            <a:pPr>
              <a:buFontTx/>
              <a:buChar char="-"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1" y="1376631"/>
            <a:ext cx="5601238" cy="4144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5083" y="2278902"/>
            <a:ext cx="285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sekundarni proces mišljenja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1450" y="3121689"/>
            <a:ext cx="285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primarni proces mišljenja</a:t>
            </a:r>
            <a:endParaRPr lang="hr-HR" dirty="0">
              <a:solidFill>
                <a:srgbClr val="00206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662042" y="2463568"/>
            <a:ext cx="21730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78409" y="3334743"/>
            <a:ext cx="21730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020441" y="1585483"/>
            <a:ext cx="159680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2060"/>
                </a:solidFill>
              </a:rPr>
              <a:t>v</a:t>
            </a:r>
            <a:r>
              <a:rPr lang="hr-HR" dirty="0" smtClean="0">
                <a:solidFill>
                  <a:srgbClr val="002060"/>
                </a:solidFill>
              </a:rPr>
              <a:t>erbalni sustav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20441" y="3931970"/>
            <a:ext cx="22563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sustav mentalnih slika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33" y="695325"/>
            <a:ext cx="9745134" cy="5481638"/>
          </a:xfrm>
        </p:spPr>
      </p:pic>
    </p:spTree>
    <p:extLst>
      <p:ext uri="{BB962C8B-B14F-4D97-AF65-F5344CB8AC3E}">
        <p14:creationId xmlns:p14="http://schemas.microsoft.com/office/powerpoint/2010/main" val="14262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08894"/>
            <a:ext cx="6350000" cy="4254500"/>
          </a:xfrm>
        </p:spPr>
      </p:pic>
    </p:spTree>
    <p:extLst>
      <p:ext uri="{BB962C8B-B14F-4D97-AF65-F5344CB8AC3E}">
        <p14:creationId xmlns:p14="http://schemas.microsoft.com/office/powerpoint/2010/main" val="3089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Art terapija i...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60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rgbClr val="002060"/>
                </a:solidFill>
              </a:rPr>
              <a:t>... Bionov koncept sadržavanja (eng. </a:t>
            </a:r>
            <a:r>
              <a:rPr lang="hr-HR" i="1" dirty="0" smtClean="0">
                <a:solidFill>
                  <a:srgbClr val="002060"/>
                </a:solidFill>
              </a:rPr>
              <a:t>containment</a:t>
            </a:r>
            <a:r>
              <a:rPr lang="hr-HR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002060"/>
                </a:solidFill>
              </a:rPr>
              <a:t>... Winnicottov koncept prijelaznog objekta i igre</a:t>
            </a:r>
          </a:p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6" y="3789250"/>
            <a:ext cx="22764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608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00206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413132" y="1399054"/>
            <a:ext cx="5365735" cy="4677788"/>
          </a:xfrm>
          <a:prstGeom prst="triangle">
            <a:avLst/>
          </a:prstGeom>
          <a:noFill/>
          <a:ln w="57150">
            <a:solidFill>
              <a:srgbClr val="919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4885386" y="660595"/>
            <a:ext cx="242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002060"/>
                </a:solidFill>
              </a:rPr>
              <a:t>slika</a:t>
            </a:r>
            <a:endParaRPr lang="hr-HR" sz="32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3976" y="5616903"/>
            <a:ext cx="242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002060"/>
                </a:solidFill>
              </a:rPr>
              <a:t>terapeut</a:t>
            </a:r>
            <a:endParaRPr lang="hr-HR" sz="3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6795" y="5659663"/>
            <a:ext cx="263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002060"/>
                </a:solidFill>
              </a:rPr>
              <a:t>klijent</a:t>
            </a:r>
            <a:endParaRPr lang="hr-HR" sz="3200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08476" y="2096081"/>
            <a:ext cx="2031256" cy="3546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17764" y="1954473"/>
            <a:ext cx="2013784" cy="3485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953022" y="6253109"/>
            <a:ext cx="43187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53022" y="5886903"/>
            <a:ext cx="4222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720055" y="2006601"/>
            <a:ext cx="2015659" cy="3471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288915" y="2173738"/>
            <a:ext cx="2035398" cy="3511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7315</TotalTime>
  <Words>86</Words>
  <Application>Microsoft Office PowerPoint</Application>
  <PresentationFormat>Widescreen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Batang</vt:lpstr>
      <vt:lpstr>Arial</vt:lpstr>
      <vt:lpstr>Bradley Hand ITC</vt:lpstr>
      <vt:lpstr>Calibri</vt:lpstr>
      <vt:lpstr>Calibri Light</vt:lpstr>
      <vt:lpstr>Office Theme</vt:lpstr>
      <vt:lpstr>Art terapija</vt:lpstr>
      <vt:lpstr>PowerPoint Presentation</vt:lpstr>
      <vt:lpstr>PowerPoint Presentation</vt:lpstr>
      <vt:lpstr>vizualno i verbalno</vt:lpstr>
      <vt:lpstr>PowerPoint Presentation</vt:lpstr>
      <vt:lpstr>PowerPoint Presentation</vt:lpstr>
      <vt:lpstr>PowerPoint Presentation</vt:lpstr>
      <vt:lpstr>Art terapija i...</vt:lpstr>
      <vt:lpstr>PowerPoint Presentation</vt:lpstr>
      <vt:lpstr>Način rada u art terapiji – pristup slici</vt:lpstr>
      <vt:lpstr>PowerPoint Presentation</vt:lpstr>
      <vt:lpstr>PowerPoint Presentation</vt:lpstr>
      <vt:lpstr>PowerPoint Presentation</vt:lpstr>
      <vt:lpstr>PowerPoint Presentation</vt:lpstr>
      <vt:lpstr>Ponešto o...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terapija</dc:title>
  <dc:creator>KORISNIK</dc:creator>
  <cp:lastModifiedBy>KORISNIK</cp:lastModifiedBy>
  <cp:revision>53</cp:revision>
  <dcterms:created xsi:type="dcterms:W3CDTF">2018-02-06T21:07:25Z</dcterms:created>
  <dcterms:modified xsi:type="dcterms:W3CDTF">2018-03-19T11:00:03Z</dcterms:modified>
</cp:coreProperties>
</file>