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1" r:id="rId4"/>
    <p:sldId id="262" r:id="rId5"/>
    <p:sldId id="269" r:id="rId6"/>
    <p:sldId id="258" r:id="rId7"/>
    <p:sldId id="259" r:id="rId8"/>
    <p:sldId id="263" r:id="rId9"/>
    <p:sldId id="260" r:id="rId10"/>
    <p:sldId id="264" r:id="rId11"/>
    <p:sldId id="265" r:id="rId12"/>
    <p:sldId id="267" r:id="rId13"/>
    <p:sldId id="266" r:id="rId14"/>
    <p:sldId id="268" r:id="rId15"/>
    <p:sldId id="272" r:id="rId16"/>
    <p:sldId id="270" r:id="rId17"/>
    <p:sldId id="271" r:id="rId18"/>
    <p:sldId id="273" r:id="rId19"/>
    <p:sldId id="274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138" y="96"/>
      </p:cViewPr>
      <p:guideLst>
        <p:guide orient="horz" pos="2183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81908" y="1890233"/>
            <a:ext cx="9906000" cy="2810721"/>
          </a:xfrm>
        </p:spPr>
        <p:txBody>
          <a:bodyPr>
            <a:normAutofit/>
          </a:bodyPr>
          <a:lstStyle/>
          <a:p>
            <a:r>
              <a:rPr lang="hr-HR" sz="4000" b="1" dirty="0" smtClean="0"/>
              <a:t>PRISTUP USMJEREN NA OPORAVAK OSOBA S PROBLEMIMA MENTALNOG ZDRAVLJA: IZAZOV ZA SOCIJALNI RAD U HRVATSKOJ</a:t>
            </a:r>
            <a:endParaRPr lang="hr-HR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5064369"/>
            <a:ext cx="8915399" cy="1301262"/>
          </a:xfrm>
        </p:spPr>
        <p:txBody>
          <a:bodyPr>
            <a:noAutofit/>
          </a:bodyPr>
          <a:lstStyle/>
          <a:p>
            <a:r>
              <a:rPr lang="hr-HR" sz="2000" b="1" dirty="0" smtClean="0"/>
              <a:t>DOC. DR. SC. MARIJANA KLETEČKI RADOVIĆ</a:t>
            </a:r>
          </a:p>
          <a:p>
            <a:r>
              <a:rPr lang="hr-HR" sz="2000" b="1" dirty="0" smtClean="0"/>
              <a:t>Studijski centar socijalnog rada, Pravni fakultet u Zagrebu</a:t>
            </a:r>
          </a:p>
          <a:p>
            <a:endParaRPr lang="hr-HR" sz="2000" b="1" dirty="0"/>
          </a:p>
          <a:p>
            <a:r>
              <a:rPr lang="hr-HR" sz="2000" b="1" dirty="0" smtClean="0"/>
              <a:t>				Zagreb, 21.ožujka 2018.</a:t>
            </a:r>
            <a:endParaRPr lang="hr-HR" sz="2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784" y="0"/>
            <a:ext cx="4478215" cy="2133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93" y="35422"/>
            <a:ext cx="3294183" cy="1885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58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 smtClean="0"/>
              <a:t>PRISTUP OPORAVKA OSOBA S PROBLEMIMA MENTALNOG ZDRAVLJA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4985" y="2110153"/>
            <a:ext cx="9976338" cy="4654062"/>
          </a:xfrm>
        </p:spPr>
        <p:txBody>
          <a:bodyPr>
            <a:normAutofit fontScale="92500" lnSpcReduction="10000"/>
          </a:bodyPr>
          <a:lstStyle/>
          <a:p>
            <a:r>
              <a:rPr lang="hr-HR" sz="2400" dirty="0" err="1" smtClean="0"/>
              <a:t>Recovery</a:t>
            </a:r>
            <a:r>
              <a:rPr lang="hr-HR" sz="2400" dirty="0" smtClean="0"/>
              <a:t> (</a:t>
            </a:r>
            <a:r>
              <a:rPr lang="hr-HR" sz="2400" dirty="0" err="1" smtClean="0"/>
              <a:t>eng</a:t>
            </a:r>
            <a:r>
              <a:rPr lang="hr-HR" sz="2400" dirty="0" smtClean="0"/>
              <a:t>.) = ponovno dobiti nešto natrag</a:t>
            </a:r>
          </a:p>
          <a:p>
            <a:r>
              <a:rPr lang="hr-HR" sz="2400" dirty="0" smtClean="0"/>
              <a:t>OPORAVAK  </a:t>
            </a:r>
            <a:r>
              <a:rPr lang="hr-HR" sz="2400" dirty="0"/>
              <a:t>je </a:t>
            </a:r>
            <a:r>
              <a:rPr lang="hr-H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aktivni proces </a:t>
            </a:r>
            <a:r>
              <a:rPr lang="hr-HR" sz="2400" dirty="0"/>
              <a:t>od strane same osobe – osoba je na </a:t>
            </a:r>
            <a:r>
              <a:rPr lang="hr-HR" sz="2400" dirty="0" smtClean="0"/>
              <a:t>tragu, u </a:t>
            </a:r>
            <a:r>
              <a:rPr lang="hr-HR" sz="2400" dirty="0"/>
              <a:t>procesu </a:t>
            </a:r>
            <a:r>
              <a:rPr lang="hr-HR" sz="2400" dirty="0" smtClean="0"/>
              <a:t>ostvarenja da </a:t>
            </a:r>
            <a:r>
              <a:rPr lang="hr-HR" sz="2400" dirty="0"/>
              <a:t>živi zadovoljavajući život ispunjen </a:t>
            </a:r>
            <a:r>
              <a:rPr lang="hr-HR" sz="2400" dirty="0" smtClean="0"/>
              <a:t>nadom i ozdravljenjem</a:t>
            </a:r>
            <a:endParaRPr lang="hr-HR" sz="2400" dirty="0" smtClean="0"/>
          </a:p>
          <a:p>
            <a:r>
              <a:rPr lang="hr-HR" sz="2400" dirty="0" smtClean="0"/>
              <a:t>OPORAVAK  			IZLJEČENJE 			</a:t>
            </a:r>
          </a:p>
          <a:p>
            <a:r>
              <a:rPr lang="hr-HR" sz="2400" dirty="0" smtClean="0"/>
              <a:t>Oporavak podrazumijeva:</a:t>
            </a:r>
          </a:p>
          <a:p>
            <a:pPr marL="0" indent="0">
              <a:buNone/>
            </a:pPr>
            <a:r>
              <a:rPr lang="hr-HR" sz="2400" dirty="0"/>
              <a:t>	</a:t>
            </a:r>
            <a:r>
              <a:rPr lang="hr-HR" sz="2400" dirty="0" smtClean="0"/>
              <a:t>- nadu da će se prevladati/nadvladati psihička patnja (psihička bolest)</a:t>
            </a:r>
          </a:p>
          <a:p>
            <a:pPr marL="0" indent="0">
              <a:buNone/>
            </a:pPr>
            <a:r>
              <a:rPr lang="hr-HR" sz="2400" dirty="0"/>
              <a:t>	</a:t>
            </a:r>
            <a:r>
              <a:rPr lang="hr-HR" sz="2400" dirty="0" smtClean="0"/>
              <a:t>- preuzimanje kontrole nad vlastitim </a:t>
            </a:r>
            <a:r>
              <a:rPr lang="hr-HR" sz="2400" dirty="0" smtClean="0"/>
              <a:t>životom (uključivanje u aktivnosti…)</a:t>
            </a:r>
            <a:endParaRPr lang="hr-HR" sz="2400" dirty="0" smtClean="0"/>
          </a:p>
          <a:p>
            <a:pPr marL="0" indent="0">
              <a:buNone/>
            </a:pPr>
            <a:r>
              <a:rPr lang="hr-HR" sz="2400" dirty="0"/>
              <a:t>	</a:t>
            </a:r>
            <a:r>
              <a:rPr lang="hr-HR" sz="2400" dirty="0" smtClean="0"/>
              <a:t>- osobnu odgovornost za oporavak i nošenje sa životnim zahtjevima</a:t>
            </a:r>
          </a:p>
          <a:p>
            <a:pPr marL="0" indent="0">
              <a:buNone/>
            </a:pPr>
            <a:r>
              <a:rPr lang="hr-HR" sz="2400" dirty="0"/>
              <a:t>	</a:t>
            </a:r>
            <a:r>
              <a:rPr lang="hr-HR" sz="2400" dirty="0" smtClean="0"/>
              <a:t>- imati mogućnosti i resurse za oporavak (podršku, pomoć, usluge…)</a:t>
            </a:r>
            <a:endParaRPr lang="hr-HR" sz="2400" dirty="0"/>
          </a:p>
          <a:p>
            <a:endParaRPr lang="hr-HR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1692" y="3552091"/>
            <a:ext cx="1090247" cy="4630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13366" cy="223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3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3939" y="504092"/>
            <a:ext cx="9300674" cy="691662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NAČELA PRISTUPA OPORAVKA </a:t>
            </a:r>
            <a:r>
              <a:rPr lang="hr-HR" sz="1800" dirty="0" smtClean="0"/>
              <a:t>(</a:t>
            </a:r>
            <a:r>
              <a:rPr lang="hr-HR" sz="1800" dirty="0" err="1"/>
              <a:t>Sheedy</a:t>
            </a:r>
            <a:r>
              <a:rPr lang="hr-HR" sz="1800" dirty="0"/>
              <a:t> i </a:t>
            </a:r>
            <a:r>
              <a:rPr lang="hr-HR" sz="1800" dirty="0" err="1"/>
              <a:t>Whitter</a:t>
            </a:r>
            <a:r>
              <a:rPr lang="hr-HR" sz="1800" dirty="0"/>
              <a:t>, 2009)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8524" y="1195754"/>
            <a:ext cx="8768861" cy="55684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 smtClean="0"/>
              <a:t>1</a:t>
            </a:r>
            <a:r>
              <a:rPr lang="hr-HR" dirty="0"/>
              <a:t>. Postoje mnogi </a:t>
            </a:r>
            <a:r>
              <a:rPr lang="hr-HR" dirty="0" smtClean="0"/>
              <a:t>putevi (načini) </a:t>
            </a:r>
            <a:r>
              <a:rPr lang="hr-HR" dirty="0"/>
              <a:t>za </a:t>
            </a:r>
            <a:r>
              <a:rPr lang="hr-HR" dirty="0" smtClean="0"/>
              <a:t>oporavak – individualizirani pristup.</a:t>
            </a:r>
            <a:endParaRPr lang="hr-HR" dirty="0"/>
          </a:p>
          <a:p>
            <a:pPr marL="0" indent="0">
              <a:buNone/>
            </a:pPr>
            <a:r>
              <a:rPr lang="hr-HR" dirty="0"/>
              <a:t>2. Oporavak je </a:t>
            </a:r>
            <a:r>
              <a:rPr lang="hr-HR" dirty="0" smtClean="0"/>
              <a:t>samo-usmjeren </a:t>
            </a:r>
            <a:r>
              <a:rPr lang="hr-HR" dirty="0"/>
              <a:t>i </a:t>
            </a:r>
            <a:r>
              <a:rPr lang="hr-HR" dirty="0" smtClean="0"/>
              <a:t>osnažujući. </a:t>
            </a:r>
            <a:endParaRPr lang="hr-HR" dirty="0"/>
          </a:p>
          <a:p>
            <a:pPr marL="0" indent="0">
              <a:buNone/>
            </a:pPr>
            <a:r>
              <a:rPr lang="hr-HR" dirty="0"/>
              <a:t>3. Oporavak uključuje osobno prepoznavanje potrebe za </a:t>
            </a:r>
            <a:r>
              <a:rPr lang="hr-HR" dirty="0" smtClean="0"/>
              <a:t>promjenom.</a:t>
            </a:r>
            <a:endParaRPr lang="hr-HR" dirty="0"/>
          </a:p>
          <a:p>
            <a:pPr marL="0" indent="0">
              <a:buNone/>
            </a:pPr>
            <a:r>
              <a:rPr lang="hr-HR" dirty="0"/>
              <a:t>4. Oporavak proizlazi iz nade i </a:t>
            </a:r>
            <a:r>
              <a:rPr lang="hr-HR" dirty="0" smtClean="0"/>
              <a:t>zahvalnosti. </a:t>
            </a:r>
            <a:endParaRPr lang="hr-HR" dirty="0"/>
          </a:p>
          <a:p>
            <a:pPr marL="0" indent="0">
              <a:buNone/>
            </a:pPr>
            <a:r>
              <a:rPr lang="hr-HR" dirty="0"/>
              <a:t>5. Oporavak uključuje proces ozdravljenja i </a:t>
            </a:r>
            <a:r>
              <a:rPr lang="hr-HR" dirty="0" smtClean="0"/>
              <a:t>samo-redefiniranja. - ne izlječenje</a:t>
            </a:r>
            <a:endParaRPr lang="hr-HR" dirty="0"/>
          </a:p>
          <a:p>
            <a:pPr marL="0" indent="0">
              <a:buNone/>
            </a:pPr>
            <a:r>
              <a:rPr lang="hr-HR" dirty="0"/>
              <a:t>6. Oporavak uključuje rješavanje diskriminacije </a:t>
            </a:r>
            <a:r>
              <a:rPr lang="hr-HR" dirty="0" smtClean="0"/>
              <a:t>i stigme.</a:t>
            </a:r>
            <a:endParaRPr lang="hr-HR" dirty="0"/>
          </a:p>
          <a:p>
            <a:pPr marL="0" indent="0">
              <a:buNone/>
            </a:pPr>
            <a:r>
              <a:rPr lang="hr-HR" dirty="0"/>
              <a:t>7. Oporavak je </a:t>
            </a:r>
            <a:r>
              <a:rPr lang="hr-HR" dirty="0" smtClean="0"/>
              <a:t>holistički</a:t>
            </a:r>
            <a:r>
              <a:rPr lang="hr-HR" dirty="0"/>
              <a:t>.</a:t>
            </a:r>
          </a:p>
          <a:p>
            <a:pPr marL="0" indent="0">
              <a:buNone/>
            </a:pPr>
            <a:r>
              <a:rPr lang="hr-HR" dirty="0"/>
              <a:t>8. Oporavak ima kulturnu </a:t>
            </a:r>
            <a:r>
              <a:rPr lang="hr-HR" dirty="0" smtClean="0"/>
              <a:t>dimenziju (standarde ljudskih prava, ravnopravnog dostojanstva, građanskih prava).</a:t>
            </a:r>
            <a:endParaRPr lang="hr-HR" dirty="0"/>
          </a:p>
          <a:p>
            <a:pPr marL="0" indent="0">
              <a:buNone/>
            </a:pPr>
            <a:r>
              <a:rPr lang="hr-HR" dirty="0"/>
              <a:t>9. Oporavak </a:t>
            </a:r>
            <a:r>
              <a:rPr lang="hr-HR" dirty="0" smtClean="0"/>
              <a:t>se nalazi na kontinuumu </a:t>
            </a:r>
            <a:r>
              <a:rPr lang="hr-HR" dirty="0"/>
              <a:t>unaprijeđenog </a:t>
            </a:r>
            <a:r>
              <a:rPr lang="hr-HR" dirty="0" smtClean="0"/>
              <a:t>zdravlja </a:t>
            </a:r>
            <a:r>
              <a:rPr lang="hr-HR" dirty="0"/>
              <a:t>i </a:t>
            </a:r>
            <a:r>
              <a:rPr lang="hr-HR" dirty="0" smtClean="0"/>
              <a:t>dobrobiti</a:t>
            </a:r>
            <a:r>
              <a:rPr lang="hr-HR" dirty="0"/>
              <a:t>.</a:t>
            </a:r>
          </a:p>
          <a:p>
            <a:pPr marL="0" indent="0">
              <a:buNone/>
            </a:pPr>
            <a:r>
              <a:rPr lang="hr-HR" dirty="0"/>
              <a:t>10. Oporavak je </a:t>
            </a:r>
            <a:r>
              <a:rPr lang="hr-HR" dirty="0" smtClean="0"/>
              <a:t>važno podržati </a:t>
            </a:r>
            <a:r>
              <a:rPr lang="hr-HR" dirty="0"/>
              <a:t>od </a:t>
            </a:r>
            <a:r>
              <a:rPr lang="hr-HR" dirty="0" smtClean="0"/>
              <a:t>značajnih drugih (obitelji, prijatelja, vršnjaka, stručnjaka…) </a:t>
            </a:r>
            <a:r>
              <a:rPr lang="hr-HR" dirty="0"/>
              <a:t>i </a:t>
            </a:r>
            <a:r>
              <a:rPr lang="hr-HR" dirty="0" smtClean="0"/>
              <a:t>društva</a:t>
            </a:r>
            <a:r>
              <a:rPr lang="hr-HR" dirty="0"/>
              <a:t>.</a:t>
            </a:r>
          </a:p>
          <a:p>
            <a:pPr marL="0" indent="0">
              <a:buNone/>
            </a:pPr>
            <a:r>
              <a:rPr lang="hr-HR" dirty="0"/>
              <a:t>11. Oporavak uključuje zajedništvo i (</a:t>
            </a:r>
            <a:r>
              <a:rPr lang="hr-HR" dirty="0" smtClean="0"/>
              <a:t>iz)gradnju </a:t>
            </a:r>
            <a:r>
              <a:rPr lang="hr-HR" dirty="0"/>
              <a:t>života u </a:t>
            </a:r>
            <a:r>
              <a:rPr lang="hr-HR" dirty="0" smtClean="0"/>
              <a:t>zajednici</a:t>
            </a:r>
            <a:r>
              <a:rPr lang="hr-HR" dirty="0"/>
              <a:t>.</a:t>
            </a:r>
          </a:p>
          <a:p>
            <a:pPr marL="0" indent="0">
              <a:buNone/>
            </a:pPr>
            <a:r>
              <a:rPr lang="hr-HR" dirty="0"/>
              <a:t>12. Oporavak je </a:t>
            </a:r>
            <a:r>
              <a:rPr lang="hr-HR" dirty="0" smtClean="0"/>
              <a:t>moguć i stvaran.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371" y="4588241"/>
            <a:ext cx="2790825" cy="2269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3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0925" y="377926"/>
            <a:ext cx="10056275" cy="1280890"/>
          </a:xfrm>
        </p:spPr>
        <p:txBody>
          <a:bodyPr>
            <a:normAutofit fontScale="90000"/>
          </a:bodyPr>
          <a:lstStyle/>
          <a:p>
            <a:r>
              <a:rPr lang="hr-HR" sz="3200" dirty="0" smtClean="0"/>
              <a:t>PRUŽANJE PODRŠKE OPORAVKU – u kontekstu CZSS, domova socijalne skrbi, usluga u zajednici, udruga civilnog društva, zdravstvenog sustava…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5058" y="2133600"/>
            <a:ext cx="8915400" cy="3777622"/>
          </a:xfrm>
        </p:spPr>
        <p:txBody>
          <a:bodyPr>
            <a:normAutofit fontScale="92500"/>
          </a:bodyPr>
          <a:lstStyle/>
          <a:p>
            <a:r>
              <a:rPr lang="hr-HR" sz="2400" dirty="0" smtClean="0"/>
              <a:t>Individualizirano i osobno usmjereno</a:t>
            </a:r>
          </a:p>
          <a:p>
            <a:r>
              <a:rPr lang="hr-HR" sz="2400" dirty="0" smtClean="0"/>
              <a:t>Izbor osobe (</a:t>
            </a:r>
            <a:r>
              <a:rPr lang="hr-HR" sz="2400" dirty="0" smtClean="0"/>
              <a:t>korisnika, pacijenta nakon bolničkog liječenja)</a:t>
            </a:r>
            <a:endParaRPr lang="hr-HR" sz="2400" dirty="0" smtClean="0"/>
          </a:p>
          <a:p>
            <a:r>
              <a:rPr lang="hr-HR" sz="2400" dirty="0"/>
              <a:t>Osnaživanje za </a:t>
            </a:r>
            <a:r>
              <a:rPr lang="hr-HR" sz="2400" dirty="0" smtClean="0"/>
              <a:t>donošenje odluka – preuzimanje odgovornosti</a:t>
            </a:r>
          </a:p>
          <a:p>
            <a:r>
              <a:rPr lang="hr-HR" sz="2400" dirty="0" smtClean="0"/>
              <a:t>Pravo na pogrešku (koncept dostojanstvenog rizika)</a:t>
            </a:r>
          </a:p>
          <a:p>
            <a:r>
              <a:rPr lang="hr-HR" sz="2400" dirty="0" smtClean="0"/>
              <a:t>Razina izbora, utjecaja i kontrole nad vlastitim životom</a:t>
            </a:r>
          </a:p>
          <a:p>
            <a:pPr marL="0" indent="0">
              <a:buNone/>
            </a:pPr>
            <a:endParaRPr lang="hr-HR" sz="2400" dirty="0" smtClean="0"/>
          </a:p>
          <a:p>
            <a:pPr marL="0" indent="0">
              <a:buNone/>
            </a:pPr>
            <a:r>
              <a:rPr lang="hr-HR" sz="2400" dirty="0"/>
              <a:t>	</a:t>
            </a:r>
            <a:r>
              <a:rPr lang="hr-HR" sz="2400" dirty="0" smtClean="0"/>
              <a:t>OPORAVAK NIJE ODREDIŠTE, VEĆ PUTOVANJE</a:t>
            </a:r>
            <a:endParaRPr lang="hr-HR" sz="2400" dirty="0"/>
          </a:p>
          <a:p>
            <a:endParaRPr lang="hr-HR" sz="2400" dirty="0" smtClean="0"/>
          </a:p>
          <a:p>
            <a:pPr marL="0" indent="0">
              <a:lnSpc>
                <a:spcPct val="90000"/>
              </a:lnSpc>
              <a:buNone/>
            </a:pPr>
            <a:endParaRPr lang="hr-HR" sz="2400" dirty="0">
              <a:solidFill>
                <a:srgbClr val="000000"/>
              </a:solidFill>
              <a:latin typeface="Trebuchet MS" pitchFamily="34" charset="0"/>
              <a:cs typeface="Arial" charset="0"/>
            </a:endParaRPr>
          </a:p>
          <a:p>
            <a:endParaRPr lang="hr-HR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87" y="2133600"/>
            <a:ext cx="2371725" cy="25673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1592" y="4644960"/>
            <a:ext cx="1621677" cy="221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32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2648" y="474786"/>
            <a:ext cx="9376337" cy="1107830"/>
          </a:xfrm>
        </p:spPr>
        <p:txBody>
          <a:bodyPr>
            <a:normAutofit/>
          </a:bodyPr>
          <a:lstStyle/>
          <a:p>
            <a:r>
              <a:rPr lang="hr-HR" sz="3200" dirty="0" smtClean="0"/>
              <a:t>UPORIŠTE </a:t>
            </a:r>
            <a:r>
              <a:rPr lang="hr-HR" sz="3200" dirty="0" smtClean="0"/>
              <a:t>ZA KORIŠTENJE PRISTUPA USMJERENOG NA OPORAVAK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4646" y="1934308"/>
            <a:ext cx="9706708" cy="4642338"/>
          </a:xfrm>
        </p:spPr>
        <p:txBody>
          <a:bodyPr>
            <a:normAutofit lnSpcReduction="10000"/>
          </a:bodyPr>
          <a:lstStyle/>
          <a:p>
            <a:r>
              <a:rPr lang="hr-HR" sz="2400" dirty="0" smtClean="0"/>
              <a:t>Zalaganje svih politika prema osobama s invaliditetom za </a:t>
            </a:r>
            <a:r>
              <a:rPr lang="hr-HR" sz="2400" dirty="0" smtClean="0">
                <a:solidFill>
                  <a:schemeClr val="accent3"/>
                </a:solidFill>
              </a:rPr>
              <a:t>SOCIJALNI MODEL </a:t>
            </a:r>
            <a:r>
              <a:rPr lang="hr-HR" sz="2400" dirty="0" smtClean="0"/>
              <a:t>nasuprot medicinskom modelu</a:t>
            </a:r>
            <a:endParaRPr lang="hr-HR" sz="2400" dirty="0" smtClean="0">
              <a:solidFill>
                <a:schemeClr val="accent3"/>
              </a:solidFill>
            </a:endParaRPr>
          </a:p>
          <a:p>
            <a:r>
              <a:rPr lang="hr-HR" sz="2400" dirty="0" smtClean="0">
                <a:solidFill>
                  <a:schemeClr val="accent3"/>
                </a:solidFill>
              </a:rPr>
              <a:t>PROCES DEINSTITUCIONALIZACIJE – </a:t>
            </a:r>
            <a:r>
              <a:rPr lang="hr-HR" sz="2400" dirty="0" smtClean="0"/>
              <a:t>razvijanje usluga u </a:t>
            </a:r>
            <a:r>
              <a:rPr lang="hr-HR" sz="2400" dirty="0" smtClean="0"/>
              <a:t>zajednici; aktivno preuzimanje uloga u zajednici sukladno mogućnostima korisnika</a:t>
            </a:r>
            <a:endParaRPr lang="hr-HR" sz="2400" dirty="0" smtClean="0">
              <a:solidFill>
                <a:schemeClr val="accent3"/>
              </a:solidFill>
            </a:endParaRPr>
          </a:p>
          <a:p>
            <a:r>
              <a:rPr lang="hr-HR" sz="2400" dirty="0" smtClean="0">
                <a:solidFill>
                  <a:schemeClr val="accent3"/>
                </a:solidFill>
              </a:rPr>
              <a:t>INDIVIDUALNO PLANIRANJE </a:t>
            </a:r>
            <a:r>
              <a:rPr lang="hr-HR" sz="2400" dirty="0" smtClean="0"/>
              <a:t>– Zakon o socijalnoj skrbi </a:t>
            </a:r>
          </a:p>
          <a:p>
            <a:r>
              <a:rPr lang="hr-HR" sz="2400" dirty="0" smtClean="0">
                <a:solidFill>
                  <a:schemeClr val="accent3"/>
                </a:solidFill>
              </a:rPr>
              <a:t>SUVREMENA PARADIGMA SOCIJALNOG RADA </a:t>
            </a:r>
            <a:r>
              <a:rPr lang="hr-HR" sz="2400" dirty="0" smtClean="0"/>
              <a:t>– osnaživanje, integrativni pristup, </a:t>
            </a:r>
            <a:r>
              <a:rPr lang="hr-HR" sz="2400" dirty="0" err="1" smtClean="0"/>
              <a:t>suradni</a:t>
            </a:r>
            <a:r>
              <a:rPr lang="hr-HR" sz="2400" dirty="0" smtClean="0"/>
              <a:t> odnos, korisnička perspektiva, </a:t>
            </a:r>
            <a:r>
              <a:rPr lang="hr-HR" sz="2400" dirty="0" err="1" smtClean="0"/>
              <a:t>inkluzivne</a:t>
            </a:r>
            <a:r>
              <a:rPr lang="hr-HR" sz="2400" dirty="0" smtClean="0"/>
              <a:t> politike, zaštitni čimbenici, otpornost…</a:t>
            </a:r>
          </a:p>
          <a:p>
            <a:r>
              <a:rPr lang="hr-HR" sz="2400" dirty="0" smtClean="0">
                <a:solidFill>
                  <a:schemeClr val="accent3"/>
                </a:solidFill>
              </a:rPr>
              <a:t>PROMJENE U OBITELJSKOM </a:t>
            </a:r>
            <a:r>
              <a:rPr lang="hr-HR" sz="2400" dirty="0" smtClean="0">
                <a:solidFill>
                  <a:schemeClr val="accent3"/>
                </a:solidFill>
              </a:rPr>
              <a:t>ZAKONU: </a:t>
            </a:r>
            <a:r>
              <a:rPr lang="hr-HR" sz="2400" dirty="0" smtClean="0">
                <a:solidFill>
                  <a:schemeClr val="accent3"/>
                </a:solidFill>
              </a:rPr>
              <a:t>SKRBNIŠTVO </a:t>
            </a:r>
            <a:r>
              <a:rPr lang="hr-HR" sz="2400" dirty="0" smtClean="0"/>
              <a:t>– </a:t>
            </a:r>
            <a:r>
              <a:rPr lang="hr-HR" sz="2400" dirty="0" smtClean="0"/>
              <a:t>koncept SKRBNIČKE ZAŠTITE, </a:t>
            </a:r>
            <a:r>
              <a:rPr lang="hr-HR" sz="2400" dirty="0" smtClean="0"/>
              <a:t>djelomično lišenje </a:t>
            </a:r>
            <a:r>
              <a:rPr lang="hr-HR" sz="2400" dirty="0" smtClean="0"/>
              <a:t>poslovne sposobnosti, </a:t>
            </a:r>
            <a:r>
              <a:rPr lang="hr-HR" sz="2400" dirty="0" smtClean="0"/>
              <a:t>individualizirani pristup, </a:t>
            </a:r>
            <a:r>
              <a:rPr lang="hr-HR" sz="2400" dirty="0" smtClean="0"/>
              <a:t>anticipirana naredba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227820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62708"/>
            <a:ext cx="10034953" cy="1465384"/>
          </a:xfrm>
        </p:spPr>
        <p:txBody>
          <a:bodyPr>
            <a:normAutofit fontScale="90000"/>
          </a:bodyPr>
          <a:lstStyle/>
          <a:p>
            <a:r>
              <a:rPr lang="hr-HR" sz="3200" dirty="0" smtClean="0"/>
              <a:t>PRISTUP USMJEREN NA OPORAVAK – REALITET ILI SNOVI U SUSTAVU ZAŠTITE MENTALNOG ZDRAVLJA?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133600"/>
            <a:ext cx="9980612" cy="4009292"/>
          </a:xfrm>
        </p:spPr>
        <p:txBody>
          <a:bodyPr>
            <a:normAutofit/>
          </a:bodyPr>
          <a:lstStyle/>
          <a:p>
            <a:r>
              <a:rPr lang="hr-HR" sz="2400" dirty="0" smtClean="0"/>
              <a:t>Mentalno zdravlje – javno zdravstveni </a:t>
            </a:r>
            <a:r>
              <a:rPr lang="hr-HR" sz="2400" dirty="0" smtClean="0"/>
              <a:t>problem; koliko je u fokusu i je li jedno od prioritetnijih područja </a:t>
            </a:r>
            <a:r>
              <a:rPr lang="hr-HR" sz="2400" dirty="0" smtClean="0"/>
              <a:t>politika </a:t>
            </a:r>
            <a:r>
              <a:rPr lang="hr-HR" sz="2400" dirty="0" smtClean="0"/>
              <a:t>zdravlja?</a:t>
            </a:r>
            <a:endParaRPr lang="hr-HR" sz="2400" dirty="0" smtClean="0"/>
          </a:p>
          <a:p>
            <a:r>
              <a:rPr lang="hr-HR" sz="2400" dirty="0" smtClean="0"/>
              <a:t>Interdisciplinarna </a:t>
            </a:r>
            <a:r>
              <a:rPr lang="hr-HR" sz="2400" dirty="0" smtClean="0"/>
              <a:t>suradnja </a:t>
            </a:r>
            <a:r>
              <a:rPr lang="hr-HR" sz="2400" dirty="0" smtClean="0"/>
              <a:t>– na kojoj </a:t>
            </a:r>
            <a:r>
              <a:rPr lang="hr-HR" sz="2400" dirty="0" smtClean="0"/>
              <a:t>je razini? U kojim segmentima postoji?</a:t>
            </a:r>
          </a:p>
          <a:p>
            <a:r>
              <a:rPr lang="hr-HR" sz="2400" dirty="0" smtClean="0"/>
              <a:t>Razvijenost usluga u zajednici – resursi, dostupnost usluga?</a:t>
            </a:r>
            <a:endParaRPr lang="hr-HR" sz="2400" dirty="0" smtClean="0"/>
          </a:p>
          <a:p>
            <a:r>
              <a:rPr lang="hr-HR" sz="2400" dirty="0" smtClean="0"/>
              <a:t>Položaj stručnjaka – pomagača koji se trebaju baviti područjem mentalnog </a:t>
            </a:r>
            <a:r>
              <a:rPr lang="hr-HR" sz="2400" dirty="0" smtClean="0"/>
              <a:t>zdravlja </a:t>
            </a:r>
            <a:r>
              <a:rPr lang="hr-HR" sz="2400" dirty="0" smtClean="0"/>
              <a:t>– psihijatrija u zajednici, socijalni rad u području mentalnog </a:t>
            </a:r>
            <a:r>
              <a:rPr lang="hr-HR" sz="2400" dirty="0" smtClean="0"/>
              <a:t>zdravlja? </a:t>
            </a:r>
            <a:endParaRPr lang="hr-HR" sz="2400" dirty="0" smtClean="0"/>
          </a:p>
          <a:p>
            <a:r>
              <a:rPr lang="hr-HR" sz="2400" dirty="0" smtClean="0"/>
              <a:t>Položaj socijalnih radnika u sustavu zdravstva?</a:t>
            </a:r>
          </a:p>
          <a:p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54584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STIGMA POVEZANA S PODRUČJEM MENTALNOG ZDRVLJA I PSIHIČKE BOLESTI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4149969"/>
          </a:xfrm>
        </p:spPr>
        <p:txBody>
          <a:bodyPr>
            <a:normAutofit lnSpcReduction="10000"/>
          </a:bodyPr>
          <a:lstStyle/>
          <a:p>
            <a:r>
              <a:rPr lang="hr-HR" sz="2400" dirty="0"/>
              <a:t>Osjećaj srama i stigme koja prati mentalne bolesti sputava osobe koje se suočavaju s promijenjenim stanjima svijesti i članove njihovih obitelji u pravovremenom traženju pomoći, a nakon hospitalizacije osobe koje se suočavaju s izazovima mentalnog zdravlja  vraćaju se u okruženje koje nije dovoljno </a:t>
            </a:r>
            <a:r>
              <a:rPr lang="hr-HR" sz="2400" dirty="0" err="1"/>
              <a:t>podržavajuće</a:t>
            </a:r>
            <a:r>
              <a:rPr lang="hr-HR" sz="2400" dirty="0"/>
              <a:t> zbog nedostatne upućenosti, senzibiliziranosti, straha i stigme</a:t>
            </a:r>
            <a:r>
              <a:rPr lang="hr-HR" sz="2400" dirty="0" smtClean="0"/>
              <a:t>.</a:t>
            </a:r>
          </a:p>
          <a:p>
            <a:r>
              <a:rPr lang="hr-HR" sz="2400" dirty="0" smtClean="0"/>
              <a:t>Stručnjaci koji rade u području rehabilitacije, oporavka i socijalnog uključivanja osoba sa psihosocijalnim izazovima – izazovi rada sa stigmom i predrasudama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17311050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4002" y="293078"/>
            <a:ext cx="8911687" cy="971478"/>
          </a:xfrm>
        </p:spPr>
        <p:txBody>
          <a:bodyPr>
            <a:normAutofit/>
          </a:bodyPr>
          <a:lstStyle/>
          <a:p>
            <a:r>
              <a:rPr lang="hr-HR" sz="3200" dirty="0" smtClean="0"/>
              <a:t>ŠTO NAM TREBA?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2677" y="1125415"/>
            <a:ext cx="9929446" cy="5732585"/>
          </a:xfrm>
        </p:spPr>
        <p:txBody>
          <a:bodyPr>
            <a:normAutofit fontScale="77500" lnSpcReduction="20000"/>
          </a:bodyPr>
          <a:lstStyle/>
          <a:p>
            <a:endParaRPr lang="hr-HR" sz="2400" dirty="0" smtClean="0"/>
          </a:p>
          <a:p>
            <a:r>
              <a:rPr lang="hr-HR" sz="2400" b="1" dirty="0"/>
              <a:t>Razvijanje usluga i programa pomoći </a:t>
            </a:r>
            <a:r>
              <a:rPr lang="hr-HR" sz="2400" b="1" dirty="0" smtClean="0"/>
              <a:t>primjerenih </a:t>
            </a:r>
            <a:r>
              <a:rPr lang="hr-HR" sz="2400" b="1" dirty="0"/>
              <a:t>potrebama </a:t>
            </a:r>
            <a:r>
              <a:rPr lang="hr-HR" sz="2400" b="1" dirty="0" smtClean="0"/>
              <a:t>korisnika </a:t>
            </a:r>
            <a:r>
              <a:rPr lang="hr-HR" sz="2400" dirty="0" smtClean="0"/>
              <a:t>– </a:t>
            </a:r>
            <a:r>
              <a:rPr lang="hr-HR" sz="2400" dirty="0" err="1" smtClean="0"/>
              <a:t>procesnost</a:t>
            </a:r>
            <a:r>
              <a:rPr lang="hr-HR" sz="2400" dirty="0" smtClean="0"/>
              <a:t> </a:t>
            </a:r>
            <a:r>
              <a:rPr lang="hr-HR" sz="2400" dirty="0" err="1" smtClean="0"/>
              <a:t>deinstitucionalizacije</a:t>
            </a:r>
            <a:r>
              <a:rPr lang="hr-HR" sz="2400" dirty="0" smtClean="0"/>
              <a:t>, evaluacija učinaka programa, uvažavanje korisničke perspektive – individualizirani pristup u organiziranju usluga potpore i smještaja za korisnika</a:t>
            </a:r>
            <a:endParaRPr lang="hr-HR" sz="2400" dirty="0"/>
          </a:p>
          <a:p>
            <a:r>
              <a:rPr lang="hr-HR" sz="2400" b="1" dirty="0"/>
              <a:t>Razvijanje </a:t>
            </a:r>
            <a:r>
              <a:rPr lang="hr-HR" sz="2400" b="1" dirty="0" smtClean="0"/>
              <a:t>usluga u zajednici </a:t>
            </a:r>
            <a:r>
              <a:rPr lang="hr-HR" sz="2400" b="1" dirty="0"/>
              <a:t>i centara za podršku mentalnom </a:t>
            </a:r>
            <a:r>
              <a:rPr lang="hr-HR" sz="2400" b="1" dirty="0" smtClean="0"/>
              <a:t>zdravlju </a:t>
            </a:r>
            <a:r>
              <a:rPr lang="hr-HR" sz="2400" dirty="0" smtClean="0"/>
              <a:t>-  centri </a:t>
            </a:r>
            <a:r>
              <a:rPr lang="hr-HR" sz="2400" dirty="0"/>
              <a:t>za </a:t>
            </a:r>
            <a:r>
              <a:rPr lang="hr-HR" sz="2400" dirty="0" smtClean="0"/>
              <a:t>zaštitu mentalnog zdravlja djece </a:t>
            </a:r>
            <a:r>
              <a:rPr lang="hr-HR" sz="2400" dirty="0"/>
              <a:t>i </a:t>
            </a:r>
            <a:r>
              <a:rPr lang="hr-HR" sz="2400" dirty="0" smtClean="0"/>
              <a:t>mladih, organizirano stanovanje sa stupnjevima potpore (6, 12, 24 sata),  udruge civilnog društva  za promociju i zaštitu mentalnog zdravlja, grupe samopomoći, socijalno poduzetništvo…</a:t>
            </a:r>
          </a:p>
          <a:p>
            <a:endParaRPr lang="hr-HR" sz="2400" dirty="0"/>
          </a:p>
          <a:p>
            <a:r>
              <a:rPr lang="hr-HR" sz="2400" b="1" dirty="0" smtClean="0"/>
              <a:t>Vidljivost i uključenost socijalnog rada u područje mentalnog zdravlja </a:t>
            </a:r>
            <a:r>
              <a:rPr lang="hr-HR" sz="2400" dirty="0" smtClean="0"/>
              <a:t>(od promocije, preko prevencije do rehabilitacije i oporavka, pa do zagovaranja ljudskih prava i borbe protiv diskriminacije i </a:t>
            </a:r>
            <a:r>
              <a:rPr lang="hr-HR" sz="2400" dirty="0" smtClean="0"/>
              <a:t>stigme) – ravnopravni položaj struke socijalnog rada u „Plavoj knjizi” s drugim nezdravstvenim djelatnicima </a:t>
            </a:r>
            <a:r>
              <a:rPr lang="hr-HR" sz="2400" dirty="0" err="1" smtClean="0"/>
              <a:t>pomagačkih</a:t>
            </a:r>
            <a:r>
              <a:rPr lang="hr-HR" sz="2400" dirty="0" smtClean="0"/>
              <a:t> profesija, ljudski resursi - zapošljavanje</a:t>
            </a:r>
          </a:p>
          <a:p>
            <a:endParaRPr lang="hr-HR" sz="2400" dirty="0" smtClean="0"/>
          </a:p>
          <a:p>
            <a:r>
              <a:rPr lang="hr-HR" sz="2400" b="1" dirty="0" smtClean="0"/>
              <a:t>Edukacija</a:t>
            </a:r>
            <a:r>
              <a:rPr lang="hr-HR" sz="2400" dirty="0" smtClean="0"/>
              <a:t> – nove metode i tehnike rada s pojedincima, obiteljima i zajednicama </a:t>
            </a:r>
            <a:r>
              <a:rPr lang="hr-HR" sz="2400" dirty="0" smtClean="0"/>
              <a:t>– kako </a:t>
            </a:r>
            <a:r>
              <a:rPr lang="hr-HR" sz="2400" dirty="0" smtClean="0"/>
              <a:t>izraditi  plan oporavka, kako pružiti potporu </a:t>
            </a:r>
            <a:r>
              <a:rPr lang="hr-HR" sz="2400" dirty="0" err="1" smtClean="0"/>
              <a:t>samoosnaživanju</a:t>
            </a:r>
            <a:r>
              <a:rPr lang="hr-HR" sz="2400" dirty="0" smtClean="0"/>
              <a:t> korisnika</a:t>
            </a:r>
            <a:r>
              <a:rPr lang="hr-HR" sz="2400" dirty="0" smtClean="0"/>
              <a:t>, </a:t>
            </a:r>
            <a:r>
              <a:rPr lang="hr-HR" sz="2400" dirty="0" err="1" smtClean="0"/>
              <a:t>peer</a:t>
            </a:r>
            <a:r>
              <a:rPr lang="hr-HR" sz="2400" dirty="0" smtClean="0"/>
              <a:t> podrška (vršnjačka podrška), uključivanje stručnjaka po iskustvu, rad  </a:t>
            </a:r>
            <a:r>
              <a:rPr lang="hr-HR" sz="2400" dirty="0" smtClean="0"/>
              <a:t>u </a:t>
            </a:r>
            <a:r>
              <a:rPr lang="hr-HR" sz="2400" dirty="0" smtClean="0"/>
              <a:t>zajednici, pisanje projekata, vođenje slučaja….</a:t>
            </a:r>
            <a:endParaRPr lang="hr-HR" sz="2400" dirty="0" smtClean="0"/>
          </a:p>
          <a:p>
            <a:endParaRPr lang="hr-HR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323" y="0"/>
            <a:ext cx="2426677" cy="16998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939" y="4114800"/>
            <a:ext cx="1606061" cy="168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45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4309" y="750278"/>
            <a:ext cx="9523412" cy="855784"/>
          </a:xfrm>
        </p:spPr>
        <p:txBody>
          <a:bodyPr>
            <a:normAutofit/>
          </a:bodyPr>
          <a:lstStyle/>
          <a:p>
            <a:r>
              <a:rPr lang="hr-HR" sz="3200" dirty="0" smtClean="0"/>
              <a:t>ŠTO IMAMO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8154" y="1606062"/>
            <a:ext cx="9671538" cy="5251938"/>
          </a:xfrm>
        </p:spPr>
        <p:txBody>
          <a:bodyPr>
            <a:normAutofit/>
          </a:bodyPr>
          <a:lstStyle/>
          <a:p>
            <a:r>
              <a:rPr lang="hr-HR" sz="2400" dirty="0" smtClean="0"/>
              <a:t>Domovi za odrasle osobe – u procesu transformacije i decentralizacija razvijaju usluge potpore kroz stanovanje u zajednici (</a:t>
            </a:r>
            <a:r>
              <a:rPr lang="hr-HR" sz="2400" b="1" dirty="0" smtClean="0"/>
              <a:t>organizirano stanovanje</a:t>
            </a:r>
            <a:r>
              <a:rPr lang="hr-HR" sz="2400" dirty="0" smtClean="0"/>
              <a:t>)</a:t>
            </a:r>
          </a:p>
          <a:p>
            <a:r>
              <a:rPr lang="hr-HR" sz="2400" dirty="0" smtClean="0"/>
              <a:t>Jesu li „kućice” oblik stanovanja u zajednici?</a:t>
            </a:r>
          </a:p>
          <a:p>
            <a:r>
              <a:rPr lang="hr-HR" sz="2400" dirty="0" smtClean="0"/>
              <a:t>Neki domovi za odrasle osobe pružaju </a:t>
            </a:r>
            <a:r>
              <a:rPr lang="hr-HR" sz="2400" b="1" dirty="0" smtClean="0"/>
              <a:t>usluge dnevnog boravka</a:t>
            </a:r>
            <a:r>
              <a:rPr lang="hr-HR" sz="2400" dirty="0" smtClean="0"/>
              <a:t>, potiču razvoj </a:t>
            </a:r>
            <a:r>
              <a:rPr lang="hr-HR" sz="2400" b="1" dirty="0" smtClean="0"/>
              <a:t>grupa samopomoći</a:t>
            </a:r>
            <a:r>
              <a:rPr lang="hr-HR" sz="2400" dirty="0" smtClean="0"/>
              <a:t>, osnivanje </a:t>
            </a:r>
            <a:r>
              <a:rPr lang="hr-HR" sz="2400" b="1" dirty="0" smtClean="0"/>
              <a:t>udruga</a:t>
            </a:r>
            <a:r>
              <a:rPr lang="hr-HR" sz="2400" dirty="0" smtClean="0"/>
              <a:t> za pružanje podrške osobama s problemima MZ, </a:t>
            </a:r>
            <a:r>
              <a:rPr lang="hr-HR" sz="2400" b="1" dirty="0" smtClean="0"/>
              <a:t>dramskih i drugih grupa</a:t>
            </a:r>
            <a:r>
              <a:rPr lang="hr-HR" sz="2400" dirty="0" smtClean="0"/>
              <a:t> koje putem kreativnih tehnika osnažuju ljude s iskustvom psihičke patnje</a:t>
            </a:r>
            <a:endParaRPr lang="hr-HR" sz="2400" dirty="0" smtClean="0"/>
          </a:p>
          <a:p>
            <a:r>
              <a:rPr lang="hr-HR" sz="2400" dirty="0" smtClean="0"/>
              <a:t>Centar za pružanje usluga u zajednici -</a:t>
            </a:r>
          </a:p>
          <a:p>
            <a:r>
              <a:rPr lang="hr-HR" sz="2400" dirty="0" smtClean="0"/>
              <a:t>Jesmo li kao društvo, sustav, profesionalna zajednica spremni na prijelaz i pružanje skrbi u zajednici?</a:t>
            </a:r>
            <a:endParaRPr lang="hr-HR" sz="2400" dirty="0" smtClean="0"/>
          </a:p>
          <a:p>
            <a:endParaRPr lang="hr-HR" sz="2400" dirty="0" smtClean="0"/>
          </a:p>
          <a:p>
            <a:pPr marL="0" indent="0">
              <a:buNone/>
            </a:pPr>
            <a:endParaRPr lang="hr-HR" sz="2400" dirty="0" smtClean="0"/>
          </a:p>
          <a:p>
            <a:endParaRPr lang="hr-HR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3106" y="0"/>
            <a:ext cx="2548894" cy="1723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2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539" y="691662"/>
            <a:ext cx="9453074" cy="633046"/>
          </a:xfrm>
        </p:spPr>
        <p:txBody>
          <a:bodyPr/>
          <a:lstStyle/>
          <a:p>
            <a:r>
              <a:rPr lang="hr-HR" sz="3200" dirty="0">
                <a:solidFill>
                  <a:srgbClr val="31B4E6">
                    <a:lumMod val="75000"/>
                  </a:srgbClr>
                </a:solidFill>
              </a:rPr>
              <a:t>ŠTO IMAMO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4708" y="2016370"/>
            <a:ext cx="10609385" cy="4642338"/>
          </a:xfrm>
        </p:spPr>
        <p:txBody>
          <a:bodyPr>
            <a:normAutofit/>
          </a:bodyPr>
          <a:lstStyle/>
          <a:p>
            <a:r>
              <a:rPr lang="hr-HR" sz="2400" dirty="0" smtClean="0"/>
              <a:t>Iza sebe iskustvo i znanja: </a:t>
            </a:r>
            <a:r>
              <a:rPr lang="hr-HR" sz="2400" dirty="0" err="1" smtClean="0"/>
              <a:t>Twinning</a:t>
            </a:r>
            <a:r>
              <a:rPr lang="hr-HR" sz="2400" dirty="0" smtClean="0"/>
              <a:t> projekta – Hrvatske (Ministarstvo zdravlja) i Nizozemske (</a:t>
            </a:r>
            <a:r>
              <a:rPr lang="hr-HR" sz="2400" dirty="0" err="1" smtClean="0"/>
              <a:t>Trimbos</a:t>
            </a:r>
            <a:r>
              <a:rPr lang="hr-HR" sz="2400" dirty="0" smtClean="0"/>
              <a:t> Institute) – Osiguravanje optimalne zdravstvene skrbi za osobe s poremećajima mentalnog zdravlja</a:t>
            </a:r>
          </a:p>
          <a:p>
            <a:pPr marL="0" indent="0">
              <a:buNone/>
            </a:pPr>
            <a:endParaRPr lang="hr-HR" sz="2400" dirty="0" smtClean="0"/>
          </a:p>
          <a:p>
            <a:r>
              <a:rPr lang="hr-HR" sz="2400" dirty="0" smtClean="0"/>
              <a:t>Primjer dobre prakse prijelaza iz institucija na skrb u zajednici</a:t>
            </a:r>
          </a:p>
          <a:p>
            <a:r>
              <a:rPr lang="hr-HR" sz="2400" dirty="0" err="1" smtClean="0"/>
              <a:t>Trimbos</a:t>
            </a:r>
            <a:r>
              <a:rPr lang="hr-HR" sz="2400" dirty="0" smtClean="0"/>
              <a:t> Institute – </a:t>
            </a:r>
            <a:r>
              <a:rPr lang="hr-HR" sz="2400" b="1" dirty="0" smtClean="0"/>
              <a:t>snažno zagovara i koristi u svojim programima pristup oporavka</a:t>
            </a:r>
          </a:p>
          <a:p>
            <a:r>
              <a:rPr lang="hr-HR" sz="2400" dirty="0" smtClean="0"/>
              <a:t>Mogućnosti i resursi za implementaciju stečenih znanja i iskustva u Hrvatskoj?</a:t>
            </a:r>
            <a:endParaRPr lang="hr-HR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3651" y="0"/>
            <a:ext cx="2548349" cy="192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39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1539" y="375138"/>
            <a:ext cx="9453074" cy="949570"/>
          </a:xfrm>
        </p:spPr>
        <p:txBody>
          <a:bodyPr/>
          <a:lstStyle/>
          <a:p>
            <a:r>
              <a:rPr lang="hr-HR" sz="3200" dirty="0">
                <a:solidFill>
                  <a:srgbClr val="31B4E6">
                    <a:lumMod val="75000"/>
                  </a:srgbClr>
                </a:solidFill>
              </a:rPr>
              <a:t>ŠTO IMAMO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3662" y="1148863"/>
            <a:ext cx="10562492" cy="5709138"/>
          </a:xfrm>
        </p:spPr>
        <p:txBody>
          <a:bodyPr>
            <a:normAutofit fontScale="92500"/>
          </a:bodyPr>
          <a:lstStyle/>
          <a:p>
            <a:r>
              <a:rPr lang="hr-HR" sz="2400" dirty="0" smtClean="0"/>
              <a:t>Udruge civilnog društva:</a:t>
            </a:r>
          </a:p>
          <a:p>
            <a:r>
              <a:rPr lang="hr-HR" sz="2400" b="1" dirty="0" smtClean="0">
                <a:solidFill>
                  <a:srgbClr val="0070C0"/>
                </a:solidFill>
              </a:rPr>
              <a:t>Udruga Susret</a:t>
            </a:r>
            <a:r>
              <a:rPr lang="hr-HR" sz="2400" b="1" dirty="0" smtClean="0"/>
              <a:t> </a:t>
            </a:r>
            <a:r>
              <a:rPr lang="hr-HR" sz="2400" dirty="0" smtClean="0"/>
              <a:t>– pruža uslugu stanovanja u zajednici osobama s psihosocijalnim teškoćama – prva u Hrvatskoj</a:t>
            </a:r>
          </a:p>
          <a:p>
            <a:r>
              <a:rPr lang="hr-HR" sz="2400" dirty="0" smtClean="0"/>
              <a:t>Projekt </a:t>
            </a:r>
            <a:r>
              <a:rPr lang="hr-HR" sz="2400" dirty="0" err="1" smtClean="0"/>
              <a:t>Helpific</a:t>
            </a:r>
            <a:r>
              <a:rPr lang="hr-HR" sz="2400" dirty="0" smtClean="0"/>
              <a:t> - socijalna integracija </a:t>
            </a:r>
            <a:r>
              <a:rPr lang="hr-HR" sz="2400" dirty="0"/>
              <a:t>uz pomoć modernih </a:t>
            </a:r>
            <a:r>
              <a:rPr lang="hr-HR" sz="2400" dirty="0" smtClean="0"/>
              <a:t>tehnologija</a:t>
            </a:r>
          </a:p>
          <a:p>
            <a:r>
              <a:rPr lang="hr-HR" sz="2400" b="1" dirty="0" smtClean="0">
                <a:solidFill>
                  <a:srgbClr val="0070C0"/>
                </a:solidFill>
              </a:rPr>
              <a:t>Udruga Ludruga 100% ljudi </a:t>
            </a:r>
            <a:r>
              <a:rPr lang="hr-HR" sz="2400" dirty="0" smtClean="0"/>
              <a:t>– udruga koju su osnovale osobe koje imaju iskustvo psihičke patnje</a:t>
            </a:r>
          </a:p>
          <a:p>
            <a:r>
              <a:rPr lang="hr-HR" sz="2400" dirty="0" smtClean="0"/>
              <a:t>Zagovaratelji prava osoba s problemima MZ</a:t>
            </a:r>
          </a:p>
          <a:p>
            <a:r>
              <a:rPr lang="hr-HR" sz="2400" dirty="0" smtClean="0"/>
              <a:t>Grupe samopomoći; Forum kazalište; Radijska emisija (L(j)</a:t>
            </a:r>
            <a:r>
              <a:rPr lang="hr-HR" sz="2400" dirty="0" err="1" smtClean="0"/>
              <a:t>udnica</a:t>
            </a:r>
            <a:r>
              <a:rPr lang="hr-HR" sz="2400" dirty="0" smtClean="0"/>
              <a:t> u eteru)</a:t>
            </a:r>
          </a:p>
          <a:p>
            <a:r>
              <a:rPr lang="hr-HR" sz="2400" dirty="0" smtClean="0"/>
              <a:t>Tečaj za izradu osobnog plana oporavka; Tečaj za </a:t>
            </a:r>
            <a:r>
              <a:rPr lang="hr-HR" sz="2400" dirty="0" err="1" smtClean="0"/>
              <a:t>peer</a:t>
            </a:r>
            <a:r>
              <a:rPr lang="hr-HR" sz="2400" dirty="0" smtClean="0"/>
              <a:t> stručnjake</a:t>
            </a:r>
          </a:p>
          <a:p>
            <a:r>
              <a:rPr lang="hr-HR" sz="2400" b="1" dirty="0" smtClean="0">
                <a:solidFill>
                  <a:srgbClr val="0070C0"/>
                </a:solidFill>
              </a:rPr>
              <a:t>Udruga Svitanje </a:t>
            </a:r>
            <a:r>
              <a:rPr lang="hr-HR" sz="2400" dirty="0" smtClean="0"/>
              <a:t>– udruga za promociju i zaštitu mentalnog zdravlja</a:t>
            </a:r>
          </a:p>
          <a:p>
            <a:r>
              <a:rPr lang="hr-HR" sz="2400" b="1" dirty="0" smtClean="0">
                <a:solidFill>
                  <a:srgbClr val="0070C0"/>
                </a:solidFill>
              </a:rPr>
              <a:t>Udruga Vrapčići</a:t>
            </a:r>
            <a:r>
              <a:rPr lang="hr-HR" sz="2400" dirty="0" smtClean="0">
                <a:solidFill>
                  <a:srgbClr val="0070C0"/>
                </a:solidFill>
              </a:rPr>
              <a:t> </a:t>
            </a:r>
            <a:r>
              <a:rPr lang="hr-HR" sz="2400" dirty="0" smtClean="0"/>
              <a:t>Slavonski Brod</a:t>
            </a:r>
          </a:p>
          <a:p>
            <a:r>
              <a:rPr lang="hr-HR" sz="2400" b="1" dirty="0" smtClean="0">
                <a:solidFill>
                  <a:srgbClr val="0070C0"/>
                </a:solidFill>
              </a:rPr>
              <a:t>Udruga Sjaj					i druge…</a:t>
            </a:r>
          </a:p>
          <a:p>
            <a:pPr marL="0" indent="0">
              <a:buNone/>
            </a:pPr>
            <a:endParaRPr lang="hr-HR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3651" y="0"/>
            <a:ext cx="2548349" cy="169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768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MENTALNO ZDRAVLJE –</a:t>
            </a:r>
            <a:br>
              <a:rPr lang="hr-HR" dirty="0" smtClean="0"/>
            </a:br>
            <a:r>
              <a:rPr lang="hr-HR" dirty="0" smtClean="0"/>
              <a:t>vrijednost i/ili zašto ga je važno čuvati?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6369" y="2239107"/>
            <a:ext cx="9882553" cy="4325815"/>
          </a:xfrm>
        </p:spPr>
        <p:txBody>
          <a:bodyPr>
            <a:normAutofit fontScale="92500" lnSpcReduction="10000"/>
          </a:bodyPr>
          <a:lstStyle/>
          <a:p>
            <a:r>
              <a:rPr lang="hr-H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MENTALNO (PSIHIČKO) ZDRAVLJE – puno je više od odsutnosti psihičkih bolesti i teškoća</a:t>
            </a:r>
          </a:p>
          <a:p>
            <a:pPr marL="0" indent="0">
              <a:buNone/>
            </a:pPr>
            <a:endParaRPr lang="hr-H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hr-H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Mentalno zdravlje – stanje dobrobiti u kojem pojedinac ostvaruje svoje osobne potencijale i vodi ispunjen život - </a:t>
            </a:r>
            <a:endParaRPr lang="hr-HR" sz="2400" dirty="0"/>
          </a:p>
          <a:p>
            <a:r>
              <a:rPr lang="hr-HR" sz="2400" dirty="0" smtClean="0"/>
              <a:t>to znači da osoba razvija dobre odnose i veze s drugim ljudima (prijateljske, partnerske, kolegijalne…), uči (studira), radi, zabavlja se (oblikuje svoje slobodno vrijeme), pridonosi zajednici, ima sposobnosti (i mogućnosti) donositi odluke i izbore o svom životu, može rješavati uobičajene životne izazove/poteškoće i iz stresnih događaja „rasti”, da je svjesna sebe i svojih vrijednosti te može razumjeti i prihvatiti moguće psihičke poteškoće ili probleme.</a:t>
            </a:r>
          </a:p>
          <a:p>
            <a:pPr>
              <a:buFont typeface="Wingdings 2" pitchFamily="18" charset="2"/>
              <a:buNone/>
            </a:pPr>
            <a:endParaRPr lang="hr-HR" sz="2400" dirty="0"/>
          </a:p>
          <a:p>
            <a:endParaRPr lang="hr-HR" sz="2400" dirty="0" smtClean="0"/>
          </a:p>
          <a:p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49362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1969" y="128954"/>
            <a:ext cx="5069436" cy="1359877"/>
          </a:xfrm>
        </p:spPr>
        <p:txBody>
          <a:bodyPr>
            <a:normAutofit/>
          </a:bodyPr>
          <a:lstStyle/>
          <a:p>
            <a:pPr algn="ctr"/>
            <a:r>
              <a:rPr lang="hr-HR" sz="2400" b="1" dirty="0" smtClean="0"/>
              <a:t>BRIGA O MENTALNOM ZDRAVLJU I</a:t>
            </a:r>
            <a:br>
              <a:rPr lang="hr-HR" sz="2400" b="1" dirty="0" smtClean="0"/>
            </a:br>
            <a:r>
              <a:rPr lang="hr-HR" sz="2400" b="1" dirty="0" smtClean="0"/>
              <a:t>POSVEĆENOST OPORAVKU</a:t>
            </a:r>
            <a:endParaRPr lang="hr-HR" sz="24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4410" y="0"/>
            <a:ext cx="6097589" cy="6858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3662" y="1899137"/>
            <a:ext cx="4372707" cy="4337540"/>
          </a:xfrm>
        </p:spPr>
        <p:txBody>
          <a:bodyPr>
            <a:normAutofit/>
          </a:bodyPr>
          <a:lstStyle/>
          <a:p>
            <a:pPr algn="ctr"/>
            <a:r>
              <a:rPr lang="hr-HR" sz="2000" b="1" dirty="0" smtClean="0">
                <a:solidFill>
                  <a:srgbClr val="0070C0"/>
                </a:solidFill>
              </a:rPr>
              <a:t>VAŽNO!!!</a:t>
            </a:r>
          </a:p>
          <a:p>
            <a:pPr algn="ctr"/>
            <a:endParaRPr lang="hr-HR" sz="2000" b="1" dirty="0">
              <a:solidFill>
                <a:srgbClr val="0070C0"/>
              </a:solidFill>
            </a:endParaRPr>
          </a:p>
          <a:p>
            <a:pPr algn="ctr"/>
            <a:endParaRPr lang="hr-HR" sz="2000" b="1" dirty="0" smtClean="0">
              <a:solidFill>
                <a:srgbClr val="0070C0"/>
              </a:solidFill>
            </a:endParaRPr>
          </a:p>
          <a:p>
            <a:pPr algn="ctr"/>
            <a:r>
              <a:rPr lang="hr-HR" sz="2000" b="1" dirty="0" smtClean="0">
                <a:solidFill>
                  <a:srgbClr val="0070C0"/>
                </a:solidFill>
              </a:rPr>
              <a:t>JER GDJE BI BIO OVAJ SVIJET DA GA NISU GRADILI I STVARALI OVI SJAJNI LJUDI?</a:t>
            </a:r>
          </a:p>
          <a:p>
            <a:pPr algn="ctr"/>
            <a:endParaRPr lang="hr-HR" sz="2000" b="1" dirty="0">
              <a:solidFill>
                <a:srgbClr val="0070C0"/>
              </a:solidFill>
            </a:endParaRPr>
          </a:p>
          <a:p>
            <a:pPr algn="ctr"/>
            <a:r>
              <a:rPr lang="hr-HR" sz="2000" b="1" dirty="0" smtClean="0">
                <a:solidFill>
                  <a:srgbClr val="0070C0"/>
                </a:solidFill>
              </a:rPr>
              <a:t>KOJE SJANE LJUDE VI POZNAJETE I S NJIMA RADITE?</a:t>
            </a:r>
            <a:endParaRPr lang="hr-HR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4452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HVALA NA PAŽNJI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79447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0862" y="0"/>
            <a:ext cx="8948981" cy="1418492"/>
          </a:xfrm>
        </p:spPr>
        <p:txBody>
          <a:bodyPr/>
          <a:lstStyle/>
          <a:p>
            <a:r>
              <a:rPr lang="hr-HR" dirty="0" smtClean="0"/>
              <a:t>RIZIČNI ČIMBENICI KOJI MOGU UTJECATI NA MENTALNO ZDRAVLJE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418492"/>
            <a:ext cx="9169034" cy="5210908"/>
          </a:xfrm>
        </p:spPr>
        <p:txBody>
          <a:bodyPr>
            <a:normAutofit/>
          </a:bodyPr>
          <a:lstStyle/>
          <a:p>
            <a:r>
              <a:rPr lang="hr-HR" sz="2000" dirty="0" smtClean="0"/>
              <a:t>Nisko samopoštovanje i samopouzdanje</a:t>
            </a:r>
          </a:p>
          <a:p>
            <a:r>
              <a:rPr lang="hr-HR" sz="2000" dirty="0" smtClean="0"/>
              <a:t>Kronična bolest</a:t>
            </a:r>
            <a:endParaRPr lang="hr-HR" sz="2000" dirty="0"/>
          </a:p>
          <a:p>
            <a:r>
              <a:rPr lang="hr-HR" sz="2000" dirty="0" smtClean="0"/>
              <a:t>Zlouporaba alkohola i droga</a:t>
            </a:r>
          </a:p>
          <a:p>
            <a:r>
              <a:rPr lang="hr-HR" sz="2000" dirty="0" smtClean="0"/>
              <a:t>Izloženost obiteljskom nasilju i drugim oblicima nasilja (npr. vršnjačko…)</a:t>
            </a:r>
          </a:p>
          <a:p>
            <a:r>
              <a:rPr lang="hr-HR" sz="2000" dirty="0" smtClean="0"/>
              <a:t>Zlostavljanje i zanemarivanje</a:t>
            </a:r>
          </a:p>
          <a:p>
            <a:r>
              <a:rPr lang="hr-HR" sz="2000" dirty="0" smtClean="0"/>
              <a:t>Život u uvjetima siromaštva (ekstremno siromaštvo)</a:t>
            </a:r>
          </a:p>
          <a:p>
            <a:r>
              <a:rPr lang="hr-HR" sz="2000" dirty="0"/>
              <a:t>T</a:t>
            </a:r>
            <a:r>
              <a:rPr lang="hr-HR" sz="2000" dirty="0" smtClean="0"/>
              <a:t>rauma, gubitak</a:t>
            </a:r>
          </a:p>
          <a:p>
            <a:r>
              <a:rPr lang="hr-HR" sz="2000" dirty="0" smtClean="0"/>
              <a:t>Rat, nasilje u zajednici (politički i drugi sukobi u zajednici)</a:t>
            </a:r>
          </a:p>
          <a:p>
            <a:r>
              <a:rPr lang="hr-HR" sz="2000" dirty="0" smtClean="0"/>
              <a:t>Nezaposlenost</a:t>
            </a:r>
          </a:p>
          <a:p>
            <a:r>
              <a:rPr lang="hr-HR" sz="2000" dirty="0" smtClean="0"/>
              <a:t>Nejednakosti i diskriminacija</a:t>
            </a:r>
          </a:p>
          <a:p>
            <a:r>
              <a:rPr lang="hr-HR" sz="2000" dirty="0" smtClean="0"/>
              <a:t>Elementarne nepogode (poplave, klizišta, suše, požari…)</a:t>
            </a:r>
          </a:p>
          <a:p>
            <a:r>
              <a:rPr lang="hr-HR" sz="2000" dirty="0" smtClean="0"/>
              <a:t>Nedostupnost osnovnih usluga (zdravstvenih, socijalnih, odgojnih…)</a:t>
            </a:r>
          </a:p>
          <a:p>
            <a:endParaRPr lang="hr-HR" sz="2000" dirty="0" smtClean="0"/>
          </a:p>
          <a:p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376216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58505"/>
          </a:xfrm>
        </p:spPr>
        <p:txBody>
          <a:bodyPr/>
          <a:lstStyle/>
          <a:p>
            <a:r>
              <a:rPr lang="hr-HR" dirty="0" smtClean="0"/>
              <a:t>SOCIJALNI RAD I MENTALNO ZDRAVLJE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4184" y="1676400"/>
            <a:ext cx="8210427" cy="4234822"/>
          </a:xfrm>
        </p:spPr>
        <p:txBody>
          <a:bodyPr>
            <a:normAutofit/>
          </a:bodyPr>
          <a:lstStyle/>
          <a:p>
            <a:r>
              <a:rPr lang="hr-HR" sz="2400" dirty="0" smtClean="0"/>
              <a:t>Korisnici prava i usluga sustava socijalne skrbi – osobe koje često žive u uvjetima visokog rizika za poteškoće/probleme mentalnog zdravlja</a:t>
            </a:r>
          </a:p>
          <a:p>
            <a:endParaRPr lang="hr-HR" sz="2400" dirty="0" smtClean="0"/>
          </a:p>
          <a:p>
            <a:endParaRPr lang="hr-HR" sz="2400" dirty="0"/>
          </a:p>
          <a:p>
            <a:r>
              <a:rPr lang="hr-HR" sz="2400" dirty="0" smtClean="0"/>
              <a:t>Socijalni radnici – svakodnevno se susreću i rade s ljudima koji imaju poteškoće ili probleme mentalnog (psihičkog) zdravlja</a:t>
            </a:r>
            <a:endParaRPr lang="hr-HR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961" y="5164975"/>
            <a:ext cx="2952750" cy="16800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283" y="4934177"/>
            <a:ext cx="2619375" cy="17430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86" y="1578743"/>
            <a:ext cx="2968136" cy="2215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31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Neke brojke …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267200"/>
          </a:xfrm>
        </p:spPr>
        <p:txBody>
          <a:bodyPr>
            <a:normAutofit/>
          </a:bodyPr>
          <a:lstStyle/>
          <a:p>
            <a:r>
              <a:rPr lang="hr-HR" sz="2400" dirty="0" smtClean="0"/>
              <a:t>Tijekom života oko 30% ljudi će imati neki psihički poremećaj</a:t>
            </a:r>
          </a:p>
          <a:p>
            <a:r>
              <a:rPr lang="hr-HR" sz="2400" dirty="0" smtClean="0"/>
              <a:t>20% ljudi ima psihički poremećaj u ovom trenutku</a:t>
            </a:r>
          </a:p>
          <a:p>
            <a:r>
              <a:rPr lang="hr-HR" sz="2400" dirty="0" smtClean="0"/>
              <a:t>100% ljudi će tijekom života imati neku smetnju</a:t>
            </a:r>
          </a:p>
          <a:p>
            <a:r>
              <a:rPr lang="hr-HR" sz="2400" dirty="0" smtClean="0"/>
              <a:t>do 2030. godine depresija će biti najzastupljenija bolest među čovječanstvom</a:t>
            </a:r>
          </a:p>
          <a:p>
            <a:r>
              <a:rPr lang="hr-HR" sz="2400" dirty="0"/>
              <a:t>20-25% djece i adolescenata ima psihičke smetnje </a:t>
            </a:r>
            <a:endParaRPr lang="hr-HR" sz="2400" dirty="0" smtClean="0"/>
          </a:p>
          <a:p>
            <a:r>
              <a:rPr lang="hr-HR" sz="2400" dirty="0" smtClean="0"/>
              <a:t>15</a:t>
            </a:r>
            <a:r>
              <a:rPr lang="hr-HR" sz="2400" dirty="0"/>
              <a:t>% ima psihičke </a:t>
            </a:r>
            <a:r>
              <a:rPr lang="hr-HR" sz="2400" dirty="0" smtClean="0"/>
              <a:t>poremećaje</a:t>
            </a:r>
          </a:p>
          <a:p>
            <a:r>
              <a:rPr lang="hr-HR" sz="2400" dirty="0" smtClean="0"/>
              <a:t>Samo jedno od petero djece dobiva adekvatnu pomoć</a:t>
            </a:r>
          </a:p>
          <a:p>
            <a:endParaRPr lang="hr-HR" sz="2400" dirty="0" smtClean="0"/>
          </a:p>
          <a:p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378728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SOCIJALNI RAD U PODRUČJU MENTALNOG ZDRAVLJA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8093" y="2016368"/>
            <a:ext cx="9788769" cy="4536833"/>
          </a:xfrm>
        </p:spPr>
        <p:txBody>
          <a:bodyPr>
            <a:normAutofit fontScale="25000" lnSpcReduction="20000"/>
          </a:bodyPr>
          <a:lstStyle/>
          <a:p>
            <a:r>
              <a:rPr lang="hr-HR" sz="8000" dirty="0" smtClean="0"/>
              <a:t>MENTALNO ZDRAVLJE – multidisciplinarno područje u kojem zdravstvene i </a:t>
            </a:r>
            <a:r>
              <a:rPr lang="hr-HR" sz="8000" dirty="0" err="1" smtClean="0"/>
              <a:t>pomagačke</a:t>
            </a:r>
            <a:r>
              <a:rPr lang="hr-HR" sz="8000" dirty="0" smtClean="0"/>
              <a:t> profesije imaju svoje mjesto i ulogu u:</a:t>
            </a:r>
          </a:p>
          <a:p>
            <a:endParaRPr lang="hr-HR" sz="8000" dirty="0" smtClean="0"/>
          </a:p>
          <a:p>
            <a:pPr lvl="1"/>
            <a:r>
              <a:rPr lang="hr-HR" sz="8000" b="1" dirty="0" smtClean="0"/>
              <a:t>Promociji</a:t>
            </a:r>
            <a:r>
              <a:rPr lang="hr-HR" sz="8000" dirty="0" smtClean="0"/>
              <a:t> mentalnog zdravlja</a:t>
            </a:r>
          </a:p>
          <a:p>
            <a:pPr lvl="1"/>
            <a:r>
              <a:rPr lang="hr-HR" sz="8000" b="1" dirty="0" smtClean="0"/>
              <a:t>Prevenciji</a:t>
            </a:r>
            <a:r>
              <a:rPr lang="hr-HR" sz="8000" dirty="0" smtClean="0"/>
              <a:t> mentalnih poremećaja</a:t>
            </a:r>
          </a:p>
          <a:p>
            <a:pPr lvl="1"/>
            <a:r>
              <a:rPr lang="hr-HR" sz="8000" b="1" dirty="0" smtClean="0"/>
              <a:t>Potpori rehabilitaciji, oporavku i socijalnom uključivanju </a:t>
            </a:r>
            <a:r>
              <a:rPr lang="hr-HR" sz="8000" dirty="0" smtClean="0"/>
              <a:t>osoba s problemima mentalnog zdravlja (osobama s psihosocijalnim poteškoćama ili osobama s iskustvom psihičke patnje)</a:t>
            </a:r>
          </a:p>
          <a:p>
            <a:pPr lvl="1"/>
            <a:r>
              <a:rPr lang="hr-HR" sz="8000" b="1" dirty="0" smtClean="0"/>
              <a:t>Promicanju ljudskih prava</a:t>
            </a:r>
            <a:r>
              <a:rPr lang="hr-HR" sz="8000" dirty="0" smtClean="0"/>
              <a:t>, uklanjanju diskriminacije i stigmatizacije osoba s poteškoćama i problemima  mentalnog zdravlja.</a:t>
            </a:r>
          </a:p>
          <a:p>
            <a:pPr lvl="1"/>
            <a:endParaRPr lang="hr-HR" sz="8000" b="1" u="sng" dirty="0" smtClean="0">
              <a:solidFill>
                <a:schemeClr val="accent1"/>
              </a:solidFill>
            </a:endParaRPr>
          </a:p>
          <a:p>
            <a:pPr marL="457200" lvl="1" indent="0">
              <a:buNone/>
            </a:pPr>
            <a:endParaRPr lang="hr-HR" sz="8000" b="1" u="sng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hr-HR" sz="2000" dirty="0" smtClean="0"/>
              <a:t>						</a:t>
            </a:r>
          </a:p>
          <a:p>
            <a:pPr marL="0" indent="0">
              <a:buNone/>
            </a:pPr>
            <a:r>
              <a:rPr lang="hr-HR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hr-HR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</a:t>
            </a:r>
            <a:r>
              <a:rPr lang="hr-HR" sz="96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SOCIJALNI RAD</a:t>
            </a:r>
            <a:r>
              <a:rPr lang="hr-HR" sz="20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  <a:r>
              <a:rPr lang="hr-H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     </a:t>
            </a:r>
          </a:p>
          <a:p>
            <a:pPr marL="0" indent="0">
              <a:buNone/>
            </a:pPr>
            <a:endParaRPr lang="hr-H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hr-HR" sz="3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		</a:t>
            </a:r>
            <a:endParaRPr lang="hr-HR" sz="3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5920154" y="5354371"/>
            <a:ext cx="351692" cy="6447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0776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9477" y="257908"/>
            <a:ext cx="10023232" cy="1383323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SOCIJALNI RAD U OPORAVKU I SOCIJALNOM UKLJUČIVANJU OSOBA S PROBLEMIMA MZ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9477" y="1641231"/>
            <a:ext cx="9554308" cy="46892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000" b="1" dirty="0" smtClean="0">
                <a:solidFill>
                  <a:srgbClr val="00B050"/>
                </a:solidFill>
              </a:rPr>
              <a:t>JEZIČNA ZAVRZLAMA ILI PARADIGMATSKI PRISTUP?</a:t>
            </a:r>
          </a:p>
          <a:p>
            <a:r>
              <a:rPr lang="hr-HR" sz="2000" dirty="0" smtClean="0"/>
              <a:t>Psihički bolesne osobe (medicinski model – naglasak na bolesti)</a:t>
            </a:r>
          </a:p>
          <a:p>
            <a:r>
              <a:rPr lang="hr-HR" sz="2000" dirty="0" smtClean="0"/>
              <a:t>Osobe s problemima mentalnog zdravlja; osobe sa psihosocijalnim teškoćama (socijalni model – naglasak na osobi koja ima </a:t>
            </a:r>
            <a:r>
              <a:rPr lang="hr-HR" sz="2000" dirty="0" smtClean="0"/>
              <a:t>svoja obilježja, teškoća, bolest nije u fokusu)</a:t>
            </a:r>
            <a:endParaRPr lang="hr-HR" sz="2000" dirty="0" smtClean="0"/>
          </a:p>
          <a:p>
            <a:r>
              <a:rPr lang="hr-HR" sz="2000" dirty="0" smtClean="0"/>
              <a:t>Osobe sa psihosocijalnim izazovima </a:t>
            </a:r>
            <a:r>
              <a:rPr lang="hr-HR" sz="2000" dirty="0"/>
              <a:t>ili </a:t>
            </a:r>
            <a:r>
              <a:rPr lang="hr-HR" sz="2000" dirty="0" smtClean="0"/>
              <a:t>osobe </a:t>
            </a:r>
            <a:r>
              <a:rPr lang="hr-HR" sz="2000" dirty="0"/>
              <a:t>s iskustvom psihičke </a:t>
            </a:r>
            <a:r>
              <a:rPr lang="hr-HR" sz="2000" dirty="0" smtClean="0"/>
              <a:t>patnje (korisnička perspektiva) </a:t>
            </a:r>
            <a:r>
              <a:rPr lang="hr-HR" sz="2000" dirty="0" smtClean="0"/>
              <a:t>– naglasak na bio-psiho-socijalnim obilježjima </a:t>
            </a:r>
          </a:p>
          <a:p>
            <a:endParaRPr lang="hr-HR" sz="2000" dirty="0"/>
          </a:p>
          <a:p>
            <a:r>
              <a:rPr lang="hr-HR" sz="2000" b="1" dirty="0" smtClean="0">
                <a:solidFill>
                  <a:srgbClr val="00B050"/>
                </a:solidFill>
              </a:rPr>
              <a:t>PARADIGMATSKI PRISTUP SOCIJALNOG RADA – </a:t>
            </a:r>
            <a:r>
              <a:rPr lang="hr-HR" sz="2000" dirty="0" smtClean="0"/>
              <a:t>suvremeni socijalni rad svoju teoriju i praksu temelji na principima socijalnog modela, </a:t>
            </a:r>
            <a:r>
              <a:rPr lang="hr-HR" sz="2000" dirty="0" err="1" smtClean="0"/>
              <a:t>inkluzivnim</a:t>
            </a:r>
            <a:r>
              <a:rPr lang="hr-HR" sz="2000" dirty="0" smtClean="0"/>
              <a:t> politikama, osnaživanju pojedinaca i zajednica za samostalno djelovanje, promicanju socijalne promjene i razvoju…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283822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8123" y="624110"/>
            <a:ext cx="9988062" cy="1280890"/>
          </a:xfrm>
        </p:spPr>
        <p:txBody>
          <a:bodyPr>
            <a:normAutofit/>
          </a:bodyPr>
          <a:lstStyle/>
          <a:p>
            <a:r>
              <a:rPr lang="hr-HR" sz="3200" b="1" dirty="0" smtClean="0"/>
              <a:t>PRISTUP USMJEREN OPORAVKU OSOBA </a:t>
            </a:r>
            <a:r>
              <a:rPr lang="hr-HR" sz="3200" b="1" dirty="0"/>
              <a:t>S PROBLEMIMA </a:t>
            </a:r>
            <a:r>
              <a:rPr lang="hr-HR" sz="3200" b="1" dirty="0" smtClean="0"/>
              <a:t>MENTALNOG ZDRAVLJA</a:t>
            </a:r>
            <a:endParaRPr lang="hr-HR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538" y="2133600"/>
            <a:ext cx="8745415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400" dirty="0" smtClean="0"/>
              <a:t>	Mentalno zdravlje  – – </a:t>
            </a:r>
            <a:r>
              <a:rPr lang="hr-HR" sz="2400" dirty="0"/>
              <a:t>– </a:t>
            </a:r>
            <a:r>
              <a:rPr lang="hr-HR" sz="2400" dirty="0" smtClean="0"/>
              <a:t>– – </a:t>
            </a:r>
            <a:r>
              <a:rPr lang="hr-HR" sz="2400" dirty="0"/>
              <a:t>– – – – – </a:t>
            </a:r>
            <a:r>
              <a:rPr lang="hr-HR" sz="2400" dirty="0" smtClean="0"/>
              <a:t> Psihička bolest </a:t>
            </a:r>
          </a:p>
          <a:p>
            <a:pPr marL="0" indent="0">
              <a:buNone/>
            </a:pPr>
            <a:r>
              <a:rPr lang="hr-HR" sz="2400" b="1" dirty="0" smtClean="0"/>
              <a:t>                            Ne radi se o kontinuumu!!!</a:t>
            </a:r>
          </a:p>
          <a:p>
            <a:pPr marL="0" indent="0">
              <a:buNone/>
            </a:pPr>
            <a:r>
              <a:rPr lang="hr-HR" sz="2400" dirty="0" smtClean="0"/>
              <a:t>(to bi značilo da se na jednoj strani nalaze potpuno zdrave, a na drugoj bolesne osobe, a po sredini blaže psihičke poteškoće)</a:t>
            </a:r>
          </a:p>
          <a:p>
            <a:pPr marL="0" indent="0">
              <a:buNone/>
            </a:pPr>
            <a:endParaRPr lang="hr-HR" sz="2400" dirty="0"/>
          </a:p>
          <a:p>
            <a:pPr marL="0" indent="0">
              <a:buNone/>
            </a:pPr>
            <a:r>
              <a:rPr lang="hr-HR" sz="2400" dirty="0" smtClean="0"/>
              <a:t>Model mentalnog zdravlja i bolesti </a:t>
            </a:r>
            <a:r>
              <a:rPr lang="hr-HR" sz="1600" dirty="0" smtClean="0"/>
              <a:t>(Tudor, 1996. prema Jokić Begić, 2012.)</a:t>
            </a:r>
            <a:endParaRPr lang="hr-HR" sz="2400" dirty="0"/>
          </a:p>
          <a:p>
            <a:pPr marL="0" indent="0">
              <a:buNone/>
            </a:pPr>
            <a:endParaRPr lang="hr-HR" sz="2400" dirty="0" smtClean="0"/>
          </a:p>
          <a:p>
            <a:pPr marL="457200" lvl="1" indent="0">
              <a:buNone/>
            </a:pPr>
            <a:endParaRPr lang="hr-HR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03077"/>
            <a:ext cx="2051538" cy="275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06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Quad Arrow 5"/>
          <p:cNvSpPr/>
          <p:nvPr/>
        </p:nvSpPr>
        <p:spPr>
          <a:xfrm flipH="1">
            <a:off x="4827709" y="1426078"/>
            <a:ext cx="2536581" cy="4032739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TextBox 8"/>
          <p:cNvSpPr txBox="1"/>
          <p:nvPr/>
        </p:nvSpPr>
        <p:spPr>
          <a:xfrm>
            <a:off x="4208585" y="6525760"/>
            <a:ext cx="3774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076" y="618364"/>
            <a:ext cx="3779848" cy="36579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864829" y="1166357"/>
            <a:ext cx="2636647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b="1" dirty="0" smtClean="0"/>
              <a:t>Osoba nema znakove bolesti i osjeća se dobro </a:t>
            </a:r>
            <a:r>
              <a:rPr lang="hr-HR" dirty="0" smtClean="0"/>
              <a:t>(npr. provodi zdrav životni stil i ima osjećaj samopouzdanja)</a:t>
            </a:r>
            <a:endParaRPr lang="hr-HR" dirty="0"/>
          </a:p>
        </p:txBody>
      </p:sp>
      <p:sp>
        <p:nvSpPr>
          <p:cNvPr id="13" name="TextBox 12"/>
          <p:cNvSpPr txBox="1"/>
          <p:nvPr/>
        </p:nvSpPr>
        <p:spPr>
          <a:xfrm>
            <a:off x="7318982" y="655089"/>
            <a:ext cx="2484010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b="1" dirty="0" smtClean="0"/>
              <a:t>Osoba ima dijagnosticiranu bolest, ali dobro se nosi sa zahtjevima </a:t>
            </a:r>
            <a:r>
              <a:rPr lang="hr-HR" dirty="0" smtClean="0"/>
              <a:t>(npr. osoba s dobro liječenom shizofrenijom koja dobro funkcionira)</a:t>
            </a:r>
            <a:endParaRPr lang="hr-HR" dirty="0"/>
          </a:p>
        </p:txBody>
      </p:sp>
      <p:sp>
        <p:nvSpPr>
          <p:cNvPr id="22" name="TextBox 21"/>
          <p:cNvSpPr txBox="1"/>
          <p:nvPr/>
        </p:nvSpPr>
        <p:spPr>
          <a:xfrm>
            <a:off x="4208585" y="211686"/>
            <a:ext cx="377483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b="1" dirty="0" smtClean="0"/>
              <a:t>Dobro mentalno zdravlje</a:t>
            </a:r>
            <a:endParaRPr lang="hr-HR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2910675" y="4052048"/>
            <a:ext cx="2481939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b="1" dirty="0" smtClean="0"/>
              <a:t>Osoba nema znakove bolesti, ali se osjeća loše i ne funkcionira </a:t>
            </a:r>
            <a:r>
              <a:rPr lang="hr-HR" dirty="0" smtClean="0"/>
              <a:t>(npr. tugovanje nakon smrti bliske osobe)</a:t>
            </a:r>
            <a:endParaRPr lang="hr-HR" dirty="0"/>
          </a:p>
        </p:txBody>
      </p:sp>
      <p:sp>
        <p:nvSpPr>
          <p:cNvPr id="24" name="TextBox 23"/>
          <p:cNvSpPr txBox="1"/>
          <p:nvPr/>
        </p:nvSpPr>
        <p:spPr>
          <a:xfrm>
            <a:off x="7014794" y="4130983"/>
            <a:ext cx="2742890" cy="2031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b="1" dirty="0" smtClean="0"/>
              <a:t>Osoba ima dijagnosticiranu bolest koja je onemogućuje u funkcioniranju </a:t>
            </a:r>
            <a:r>
              <a:rPr lang="hr-HR" dirty="0" smtClean="0"/>
              <a:t>(npr. osoba s depresijom koja nema socijalnu podršku</a:t>
            </a:r>
            <a:endParaRPr lang="hr-HR" dirty="0"/>
          </a:p>
        </p:txBody>
      </p:sp>
      <p:sp>
        <p:nvSpPr>
          <p:cNvPr id="27" name="TextBox 26"/>
          <p:cNvSpPr txBox="1"/>
          <p:nvPr/>
        </p:nvSpPr>
        <p:spPr>
          <a:xfrm>
            <a:off x="4206077" y="6131169"/>
            <a:ext cx="377483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b="1" dirty="0" smtClean="0"/>
              <a:t>Loše mentalno zdravlje</a:t>
            </a:r>
            <a:endParaRPr lang="hr-HR" b="1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684" y="5114925"/>
            <a:ext cx="2434315" cy="174307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4" y="5252377"/>
            <a:ext cx="2847975" cy="16002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448" y="0"/>
            <a:ext cx="2209331" cy="321878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4" y="1"/>
            <a:ext cx="2847975" cy="18396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13381" y="3146959"/>
            <a:ext cx="235633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b="1" dirty="0" smtClean="0"/>
              <a:t>Bez znakova psihičke bolesti</a:t>
            </a:r>
            <a:endParaRPr lang="hr-HR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187624" y="3197359"/>
            <a:ext cx="3425647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r-HR" b="1" dirty="0" smtClean="0"/>
              <a:t>Dijagnosticirana psihička bolest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56751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671</TotalTime>
  <Words>1574</Words>
  <Application>Microsoft Office PowerPoint</Application>
  <PresentationFormat>Widescreen</PresentationFormat>
  <Paragraphs>157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Century Gothic</vt:lpstr>
      <vt:lpstr>Trebuchet MS</vt:lpstr>
      <vt:lpstr>Wingdings 2</vt:lpstr>
      <vt:lpstr>Wingdings 3</vt:lpstr>
      <vt:lpstr>Wisp</vt:lpstr>
      <vt:lpstr>PRISTUP USMJEREN NA OPORAVAK OSOBA S PROBLEMIMA MENTALNOG ZDRAVLJA: IZAZOV ZA SOCIJALNI RAD U HRVATSKOJ</vt:lpstr>
      <vt:lpstr>MENTALNO ZDRAVLJE – vrijednost i/ili zašto ga je važno čuvati?</vt:lpstr>
      <vt:lpstr>RIZIČNI ČIMBENICI KOJI MOGU UTJECATI NA MENTALNO ZDRAVLJE</vt:lpstr>
      <vt:lpstr>SOCIJALNI RAD I MENTALNO ZDRAVLJE</vt:lpstr>
      <vt:lpstr>Neke brojke …</vt:lpstr>
      <vt:lpstr>SOCIJALNI RAD U PODRUČJU MENTALNOG ZDRAVLJA</vt:lpstr>
      <vt:lpstr>SOCIJALNI RAD U OPORAVKU I SOCIJALNOM UKLJUČIVANJU OSOBA S PROBLEMIMA MZ</vt:lpstr>
      <vt:lpstr>PRISTUP USMJEREN OPORAVKU OSOBA S PROBLEMIMA MENTALNOG ZDRAVLJA</vt:lpstr>
      <vt:lpstr>PowerPoint Presentation</vt:lpstr>
      <vt:lpstr>PRISTUP OPORAVKA OSOBA S PROBLEMIMA MENTALNOG ZDRAVLJA</vt:lpstr>
      <vt:lpstr>NAČELA PRISTUPA OPORAVKA (Sheedy i Whitter, 2009) </vt:lpstr>
      <vt:lpstr>PRUŽANJE PODRŠKE OPORAVKU – u kontekstu CZSS, domova socijalne skrbi, usluga u zajednici, udruga civilnog društva, zdravstvenog sustava…</vt:lpstr>
      <vt:lpstr>UPORIŠTE ZA KORIŠTENJE PRISTUPA USMJERENOG NA OPORAVAK</vt:lpstr>
      <vt:lpstr>PRISTUP USMJEREN NA OPORAVAK – REALITET ILI SNOVI U SUSTAVU ZAŠTITE MENTALNOG ZDRAVLJA?</vt:lpstr>
      <vt:lpstr>STIGMA POVEZANA S PODRUČJEM MENTALNOG ZDRVLJA I PSIHIČKE BOLESTI</vt:lpstr>
      <vt:lpstr>ŠTO NAM TREBA?</vt:lpstr>
      <vt:lpstr>ŠTO IMAMO</vt:lpstr>
      <vt:lpstr>ŠTO IMAMO</vt:lpstr>
      <vt:lpstr>ŠTO IMAMO</vt:lpstr>
      <vt:lpstr>BRIGA O MENTALNOM ZDRAVLJU I POSVEĆENOST OPORAVKU</vt:lpstr>
      <vt:lpstr>HVALA NA PAŽNJI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PRISTUP USMJEREN NA OPORAVAK OSOBA S PROBLEMIMA MENTALNOG ZDRAVLJA: IZAZOV ZA SOCIJALNI RAD U HRVATSKOJ</dc:title>
  <dc:creator>Admin</dc:creator>
  <cp:lastModifiedBy>Admin</cp:lastModifiedBy>
  <cp:revision>71</cp:revision>
  <dcterms:created xsi:type="dcterms:W3CDTF">2018-03-19T12:11:45Z</dcterms:created>
  <dcterms:modified xsi:type="dcterms:W3CDTF">2018-03-20T22:07:55Z</dcterms:modified>
</cp:coreProperties>
</file>