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48"/>
  </p:notesMasterIdLst>
  <p:sldIdLst>
    <p:sldId id="424" r:id="rId2"/>
    <p:sldId id="377" r:id="rId3"/>
    <p:sldId id="344" r:id="rId4"/>
    <p:sldId id="346" r:id="rId5"/>
    <p:sldId id="410" r:id="rId6"/>
    <p:sldId id="379" r:id="rId7"/>
    <p:sldId id="380" r:id="rId8"/>
    <p:sldId id="406" r:id="rId9"/>
    <p:sldId id="409" r:id="rId10"/>
    <p:sldId id="411" r:id="rId11"/>
    <p:sldId id="412" r:id="rId12"/>
    <p:sldId id="421" r:id="rId13"/>
    <p:sldId id="383" r:id="rId14"/>
    <p:sldId id="384" r:id="rId15"/>
    <p:sldId id="385" r:id="rId16"/>
    <p:sldId id="386" r:id="rId17"/>
    <p:sldId id="389" r:id="rId18"/>
    <p:sldId id="391" r:id="rId19"/>
    <p:sldId id="387" r:id="rId20"/>
    <p:sldId id="392" r:id="rId21"/>
    <p:sldId id="394" r:id="rId22"/>
    <p:sldId id="405" r:id="rId23"/>
    <p:sldId id="393" r:id="rId24"/>
    <p:sldId id="395" r:id="rId25"/>
    <p:sldId id="388" r:id="rId26"/>
    <p:sldId id="399" r:id="rId27"/>
    <p:sldId id="397" r:id="rId28"/>
    <p:sldId id="398" r:id="rId29"/>
    <p:sldId id="400" r:id="rId30"/>
    <p:sldId id="401" r:id="rId31"/>
    <p:sldId id="402" r:id="rId32"/>
    <p:sldId id="403" r:id="rId33"/>
    <p:sldId id="413" r:id="rId34"/>
    <p:sldId id="414" r:id="rId35"/>
    <p:sldId id="415" r:id="rId36"/>
    <p:sldId id="422" r:id="rId37"/>
    <p:sldId id="416" r:id="rId38"/>
    <p:sldId id="417" r:id="rId39"/>
    <p:sldId id="418" r:id="rId40"/>
    <p:sldId id="419" r:id="rId41"/>
    <p:sldId id="420" r:id="rId42"/>
    <p:sldId id="324" r:id="rId43"/>
    <p:sldId id="378" r:id="rId44"/>
    <p:sldId id="404" r:id="rId45"/>
    <p:sldId id="289" r:id="rId46"/>
    <p:sldId id="423" r:id="rId47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hr-H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C92E501F-CE2B-41D8-BCEE-93A1CD4CA169}" type="datetimeFigureOut">
              <a:rPr lang="hr-HR"/>
              <a:pPr/>
              <a:t>21.3.2018.</a:t>
            </a:fld>
            <a:endParaRPr lang="hr-H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hr-H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6A053D76-F08F-4413-91C1-CA777C885497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005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9091A503-4E74-4204-8134-20C2DADEB6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A33B02-5D8A-438C-BE01-A13952DAA819}" type="slidenum">
              <a:rPr lang="en-US" altLang="en-US" sz="1200">
                <a:cs typeface="Arial" panose="020B0604020202020204" pitchFamily="34" charset="0"/>
              </a:rPr>
              <a:pPr/>
              <a:t>4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5CCBCC11-EC7C-4BBD-B934-E898C1BDF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7243831F-4BAA-4866-99F0-724C01B3F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1500" b="1">
                <a:ea typeface="MS PGothic" panose="020B0600070205080204" pitchFamily="34" charset="-128"/>
              </a:rPr>
              <a:t>Article 19 of the CRPD is also important in relation to the right to liberty.  </a:t>
            </a:r>
          </a:p>
          <a:p>
            <a:pPr eaLnBrk="1" hangingPunct="1"/>
            <a:r>
              <a:rPr lang="en-GB" altLang="en-US" sz="1500" b="1">
                <a:ea typeface="MS PGothic" panose="020B0600070205080204" pitchFamily="34" charset="-128"/>
              </a:rPr>
              <a:t>It states that </a:t>
            </a:r>
            <a:r>
              <a:rPr lang="en-US" altLang="en-US">
                <a:ea typeface="MS PGothic" panose="020B0600070205080204" pitchFamily="34" charset="-128"/>
              </a:rPr>
              <a:t>Persons with disabilities must have: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the opportunity to choose their place of residence …and are not obliged to live in a particular living arrangement; </a:t>
            </a:r>
          </a:p>
          <a:p>
            <a:pPr lvl="1" eaLnBrk="1" hangingPunct="1">
              <a:buFontTx/>
              <a:buChar char="•"/>
            </a:pPr>
            <a:r>
              <a:rPr lang="en-US" altLang="en-US"/>
              <a:t>They must have access to a range of in-home, residential and other community support services, including personal assistance necessary to support living and inclusion in the community, and to prevent isolation or segregation from the community; </a:t>
            </a:r>
          </a:p>
          <a:p>
            <a:pPr lvl="1" eaLnBrk="1" hangingPunct="1"/>
            <a:r>
              <a:rPr lang="en-GB" altLang="en-US" sz="1600"/>
              <a:t> ie. Article 19 aims to prevent the situation where people get locked away in mental health facilities indefinitely and arbitrarily, isolated and segregated from the rest of society</a:t>
            </a:r>
          </a:p>
          <a:p>
            <a:pPr eaLnBrk="1" hangingPunct="1"/>
            <a:endParaRPr lang="en-GB" altLang="en-US" sz="1000">
              <a:ea typeface="MS PGothic" panose="020B0600070205080204" pitchFamily="34" charset="-128"/>
            </a:endParaRPr>
          </a:p>
          <a:p>
            <a:pPr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52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449DC-FBB7-4C65-A68B-FD397FDFE69E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F97E-1EE3-498C-A14F-AC886D758E7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902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7D76-0107-4661-B029-DA7CB4F6321B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3EB5-657A-4DB0-A050-5381C53B40F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553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7D76-0107-4661-B029-DA7CB4F6321B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3EB5-657A-4DB0-A050-5381C53B40F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73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7D76-0107-4661-B029-DA7CB4F6321B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3EB5-657A-4DB0-A050-5381C53B40F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2578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7D76-0107-4661-B029-DA7CB4F6321B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3EB5-657A-4DB0-A050-5381C53B40F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3636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7D76-0107-4661-B029-DA7CB4F6321B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3EB5-657A-4DB0-A050-5381C53B40F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829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1BAB7-18E1-4465-8106-A18D490C0049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19D1C-C9E6-4986-A568-1CA2CF0FD19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608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EF225-BDAE-40B3-A372-8AA7D69DCED0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24E3A-D87E-476E-B98A-0F2B682AB96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03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56A40-3F3D-4639-AF55-B576054049E0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43BBB-5469-44F3-9372-748A0C92878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2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3FDC4F-15A0-42BB-BFA6-0026FB5392A3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F9C0C-1883-408B-8C39-8E870C6FED2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9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3D996C-13FD-4C02-BF9A-63A097071537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A761F-E084-43E0-B130-9C906789E25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555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9ACA6-5100-41B1-8C48-CC3D02B9E2B2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53ACA-E6B5-4E80-9300-30B569A162E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350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BEF90-DA9C-42D2-AF71-1BECAB4858E9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E1073-20CD-41CE-B104-80ED93659F3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97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7C83B-0549-4CEE-B00A-0EE98A8F5DA8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E3C20-168A-4E7B-9274-AF9244C7857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930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D09A7-95D0-43C9-8A3A-C39E05305063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4447-6D27-4B07-A6B0-DE5A8F6C7CE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71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8E173-9BF1-43B1-A14E-5EB301674BFE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B9721-0929-4A4F-B51C-36EE613B72B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606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367D76-0107-4661-B029-DA7CB4F6321B}" type="datetimeFigureOut">
              <a:rPr lang="sr-Latn-CS" smtClean="0"/>
              <a:pPr>
                <a:defRPr/>
              </a:pPr>
              <a:t>21.3.2018.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5623EB5-657A-4DB0-A050-5381C53B40F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8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5A9DED-68BE-4812-8059-A9F1A5AE5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sz="2400" b="1" dirty="0"/>
              <a:t>STAMBENO ZBRINJAVANJE :POKAZATELJI KVALITETE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7B44F12-127B-4A21-98EA-4D1A616E41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r-HR" dirty="0"/>
              <a:t>              </a:t>
            </a:r>
            <a:r>
              <a:rPr lang="hr-HR" dirty="0" err="1"/>
              <a:t>Prof</a:t>
            </a:r>
            <a:r>
              <a:rPr lang="hr-HR" dirty="0"/>
              <a:t> </a:t>
            </a:r>
            <a:r>
              <a:rPr lang="hr-HR" dirty="0" err="1"/>
              <a:t>dr</a:t>
            </a:r>
            <a:r>
              <a:rPr lang="hr-HR" dirty="0"/>
              <a:t> </a:t>
            </a:r>
            <a:r>
              <a:rPr lang="hr-HR" dirty="0" err="1"/>
              <a:t>sc</a:t>
            </a:r>
            <a:r>
              <a:rPr lang="hr-HR" dirty="0"/>
              <a:t>. Slađana Štrkalj-Ivezić</a:t>
            </a:r>
          </a:p>
          <a:p>
            <a:pPr algn="l"/>
            <a:r>
              <a:rPr lang="hr-HR" dirty="0"/>
              <a:t>                Klinika  za psihijatriju Vrapče</a:t>
            </a:r>
          </a:p>
        </p:txBody>
      </p:sp>
    </p:spTree>
    <p:extLst>
      <p:ext uri="{BB962C8B-B14F-4D97-AF65-F5344CB8AC3E}">
        <p14:creationId xmlns:p14="http://schemas.microsoft.com/office/powerpoint/2010/main" val="162597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5AE149-2ADC-4EE6-B017-7B994FC4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MODELI SMJEŠTAJA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AAB2A1-4F46-49B4-BC4C-9B4E8A946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Zajedničko stanovanje</a:t>
            </a:r>
            <a:r>
              <a:rPr lang="hr-HR" dirty="0"/>
              <a:t>  </a:t>
            </a:r>
            <a:r>
              <a:rPr lang="hr-HR" b="1" dirty="0"/>
              <a:t>bez stalno prisutnog osoblja</a:t>
            </a:r>
            <a:r>
              <a:rPr lang="hr-HR" dirty="0"/>
              <a:t>, odnosi se na smještaj u kojem  osoblje nije stalno prisutno, ali djelatnici redovito posjećuju, nadziru i pomažu stanare u provođenju različitih aktivnosti. </a:t>
            </a:r>
          </a:p>
          <a:p>
            <a:r>
              <a:rPr lang="hr-HR" b="1" dirty="0"/>
              <a:t>Centar za krizna stanja -  </a:t>
            </a:r>
            <a:r>
              <a:rPr lang="hr-HR" dirty="0"/>
              <a:t>radi se o objektu stanovanja  u kojem je stalno prisutno osoblje , a koristi se kako bi se spriječila  hospitalizacija ili skratilo trajanje  hospitalizacije.</a:t>
            </a:r>
          </a:p>
          <a:p>
            <a:r>
              <a:rPr lang="hr-HR" b="1" dirty="0" err="1"/>
              <a:t>Udomiteljstvo</a:t>
            </a:r>
            <a:r>
              <a:rPr lang="hr-HR" b="1" dirty="0"/>
              <a:t> </a:t>
            </a:r>
            <a:r>
              <a:rPr lang="hr-HR" dirty="0"/>
              <a:t>  odnosi se na smještaj  u udomiteljsku ili obiteljsku skrb u privatnim kućama. Postoji zabrinutost da se u nekim situacijama pruža </a:t>
            </a:r>
            <a:r>
              <a:rPr lang="hr-HR" b="1" dirty="0"/>
              <a:t>samo funkcija čuvanja</a:t>
            </a:r>
            <a:r>
              <a:rPr lang="hr-HR" dirty="0"/>
              <a:t>, a ne liječenja i terapijske podrške. Potreban je strogi nadzor nad udomiteljskim obiteljima kako bi se osiguralo da pacijenti žive u terapijskom okruženju  i </a:t>
            </a:r>
            <a:r>
              <a:rPr lang="hr-HR" b="1" dirty="0"/>
              <a:t>da su socijalno uključeni u  život  sredine </a:t>
            </a:r>
            <a:r>
              <a:rPr lang="hr-HR" dirty="0"/>
              <a:t>u kojoj  žive te da im je osigurana  psihijatrijska skrb  prema njihovim individualnim potrebama.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396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2453F6-251C-4E91-BE56-04527063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DOMOVI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D50B1A-A905-4D47-9870-9F7128077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Domovi su  uglavnom vlasnički pansioni S MALIM BROJEM OSOBA. Kao s udomiteljskom skrbi, potrebno je neposredno praćenje i nadzor, jer neki od njih pružaju </a:t>
            </a:r>
            <a:r>
              <a:rPr lang="hr-HR" b="1" dirty="0" err="1"/>
              <a:t>substandardno</a:t>
            </a:r>
            <a:r>
              <a:rPr lang="hr-HR" b="1" dirty="0"/>
              <a:t> okruženje </a:t>
            </a:r>
            <a:r>
              <a:rPr lang="hr-HR" dirty="0"/>
              <a:t>za korisnike i nisu dobro povezano s programima liječenja, niti  pomažu  korisnicima  da budu socijalno uključeni u život sredine, često su na udaljenim  lokacijama i prometno  izolirani . </a:t>
            </a:r>
          </a:p>
          <a:p>
            <a:r>
              <a:rPr lang="hr-HR" b="1" dirty="0"/>
              <a:t>Starački domovi</a:t>
            </a:r>
            <a:r>
              <a:rPr lang="hr-HR" dirty="0"/>
              <a:t> su pogodni za neke gerijatrijske ili pacijente s kroničnim invaliditetom, odnosno za osobe s psihičkom bolesti koje traže smještaj zbog starosti i nemoćnosti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4933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D98EEC-D3EF-4D65-8A74-596DF8F6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 POVEZANOST SUSTAVA LIJEČENJA I STAMBENOG ZBRINAJVANJA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AF49F6-2D7E-403B-A180-AAA299787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Bez obzira na tip stanovanja  ( vlastita kuća, organizirani smještaj..)  </a:t>
            </a:r>
            <a:r>
              <a:rPr lang="hr-HR" dirty="0">
                <a:solidFill>
                  <a:srgbClr val="FF0000"/>
                </a:solidFill>
              </a:rPr>
              <a:t>osoba   ima pravo na usluge liječenja tima u zajednici </a:t>
            </a:r>
            <a:r>
              <a:rPr lang="hr-HR" dirty="0"/>
              <a:t>u njegovoj kući ovisno o potrebama. </a:t>
            </a:r>
          </a:p>
          <a:p>
            <a:r>
              <a:rPr lang="hr-HR" b="1" dirty="0"/>
              <a:t>Sustav smještaja i liječenja </a:t>
            </a:r>
            <a:r>
              <a:rPr lang="hr-HR" dirty="0"/>
              <a:t>moraju biti povezani   na  transparentni  način. </a:t>
            </a:r>
          </a:p>
        </p:txBody>
      </p:sp>
    </p:spTree>
    <p:extLst>
      <p:ext uri="{BB962C8B-B14F-4D97-AF65-F5344CB8AC3E}">
        <p14:creationId xmlns:p14="http://schemas.microsoft.com/office/powerpoint/2010/main" val="224826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ABE030-F206-4E9C-AB9E-0E557F00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KAKO SMO DOŠLI DO POKAZATELJA?</a:t>
            </a:r>
            <a:br>
              <a:rPr lang="hr-HR" dirty="0"/>
            </a:b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FF598A-8BA7-4091-AEEE-6AED0E9CB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hr-HR" dirty="0"/>
          </a:p>
          <a:p>
            <a:pPr marL="0" indent="0">
              <a:buNone/>
            </a:pPr>
            <a:r>
              <a:rPr lang="hr-HR" dirty="0"/>
              <a:t>        FOKUS  GRUPE</a:t>
            </a:r>
          </a:p>
          <a:p>
            <a:r>
              <a:rPr lang="hr-HR" dirty="0"/>
              <a:t>Dvadeset i pet fokus grupa sastavljeno je među zemljama partnerima - Hrvatska (Zagreb), Italija (Rim), Ujedinjeno Kraljevstvo (</a:t>
            </a:r>
            <a:r>
              <a:rPr lang="hr-HR" dirty="0" err="1"/>
              <a:t>Liverpool</a:t>
            </a:r>
            <a:r>
              <a:rPr lang="hr-HR" dirty="0"/>
              <a:t>), Grčka (Atena, </a:t>
            </a:r>
            <a:r>
              <a:rPr lang="hr-HR" dirty="0" err="1"/>
              <a:t>Koridalos</a:t>
            </a:r>
            <a:r>
              <a:rPr lang="hr-HR" dirty="0"/>
              <a:t>) i Belgija (</a:t>
            </a:r>
            <a:r>
              <a:rPr lang="hr-HR" dirty="0" err="1"/>
              <a:t>Gent</a:t>
            </a:r>
            <a:r>
              <a:rPr lang="hr-HR" dirty="0"/>
              <a:t>, </a:t>
            </a:r>
            <a:r>
              <a:rPr lang="hr-HR" dirty="0" err="1"/>
              <a:t>Lier</a:t>
            </a:r>
            <a:r>
              <a:rPr lang="hr-HR" dirty="0"/>
              <a:t>, </a:t>
            </a:r>
            <a:r>
              <a:rPr lang="hr-HR" dirty="0" err="1"/>
              <a:t>Bornem</a:t>
            </a:r>
            <a:r>
              <a:rPr lang="hr-HR" dirty="0"/>
              <a:t>) - uključivale su 249 osoba, stručnjake na području zaštite mentalnog zdravlja, korisnike i njihove obitelji, građane te ostale dionike iz zajednice. U fokus grupe uključene su i osobe angažirane na projektima stambenog zbrinjavanja</a:t>
            </a:r>
          </a:p>
          <a:p>
            <a:r>
              <a:rPr lang="hr-HR" dirty="0"/>
              <a:t>Znamo da su pokazatelji otkriveni pomoću postupka "odozdo prema gore" pridodanom postupku "od vrha prema dolje". To nisu teorijski pokazatelji, već su stvoreni od strane stvarnih potreba korisnika i onih koji sudjeluju u projektu više ili manje izravno. </a:t>
            </a:r>
          </a:p>
          <a:p>
            <a:r>
              <a:rPr lang="hr-HR" dirty="0"/>
              <a:t>Odabrane su četiri HERO ciljane skupine: </a:t>
            </a:r>
            <a:r>
              <a:rPr lang="hr-HR" b="1" dirty="0"/>
              <a:t>Korisnici i njihove obitelji; lokalne zdravstvene usluge, djelatnici iz nezdravstvenih agencija; stanovnici</a:t>
            </a:r>
          </a:p>
          <a:p>
            <a:r>
              <a:rPr lang="hr-HR" dirty="0"/>
              <a:t>Otkrili smo oko 150 pokazatelja koji su podijeljeni na deset ključnih područja.</a:t>
            </a:r>
          </a:p>
          <a:p>
            <a:r>
              <a:rPr lang="hr-HR" b="1" dirty="0"/>
              <a:t>Svako ključno područje odražava određeni popis pokazatelja </a:t>
            </a:r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949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3E7879-3A6C-441C-82F7-10B972AA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PODRUČJA POKAZATELJA KVALITETE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B002FD-B531-4459-8219-27E94E06E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1. </a:t>
            </a:r>
            <a:r>
              <a:rPr lang="hr-HR" sz="1400" dirty="0"/>
              <a:t>PROCJENA KORISNIČKIH SPOSOBNOSTI </a:t>
            </a:r>
          </a:p>
          <a:p>
            <a:r>
              <a:rPr lang="hr-HR" sz="1400" dirty="0"/>
              <a:t>2. UVJETI U LOKALNOJ ZAJEDNICI </a:t>
            </a:r>
          </a:p>
          <a:p>
            <a:r>
              <a:rPr lang="hr-HR" sz="1400" dirty="0"/>
              <a:t>3. CASE MANAGEMENT, USTROJ I MREŽA STAMBENOG ZBRINJAVANJA U SUSTAVU ZAŠTITE MENTALNOG ZDRAVLJA</a:t>
            </a:r>
          </a:p>
          <a:p>
            <a:r>
              <a:rPr lang="hr-HR" sz="1400" dirty="0"/>
              <a:t> 4. PROCJENA UKLJUČENOSTI, MIŠLJENJA, MOTIVACIJE I ZADOVOLJSTVA KORISNIKA </a:t>
            </a:r>
          </a:p>
          <a:p>
            <a:r>
              <a:rPr lang="hr-HR" sz="1400" dirty="0"/>
              <a:t>5. FLEKSIBILNOST/KLINIČKO UPRAVLJANJE/KOMUNIKACIJA I KOORDINACIJA</a:t>
            </a:r>
          </a:p>
          <a:p>
            <a:r>
              <a:rPr lang="hr-HR" sz="1400" dirty="0"/>
              <a:t>6. ODGOVORNOST KORISNIKA I DONOŠENJE ODLUKA </a:t>
            </a:r>
          </a:p>
          <a:p>
            <a:r>
              <a:rPr lang="hr-HR" sz="1400" dirty="0"/>
              <a:t>7. VOLONTIRANJE I CIVILNO DRUŠTVO</a:t>
            </a:r>
          </a:p>
          <a:p>
            <a:r>
              <a:rPr lang="hr-HR" sz="1400" dirty="0"/>
              <a:t> 8. CJELOŽIVOTNO UČENJE</a:t>
            </a:r>
          </a:p>
          <a:p>
            <a:r>
              <a:rPr lang="hr-HR" sz="1400" dirty="0"/>
              <a:t> 9. SREDSTVA ZA STAMBENO ZBRINJAVANJE </a:t>
            </a:r>
          </a:p>
          <a:p>
            <a:r>
              <a:rPr lang="hr-HR" sz="1400" dirty="0"/>
              <a:t>10. VREDNOVANJE UTJECAJA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8689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8C1344-9E7B-4DE8-8803-E5744504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PROCJENA SPOSOBNOSTI KORISNIKA STAMBENOG ZBRINJAVANJA/EVALUACIJA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115F6D-ECD5-4880-A4B6-584AB1E61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hr-HR" dirty="0"/>
          </a:p>
          <a:p>
            <a:r>
              <a:rPr lang="hr-HR" dirty="0"/>
              <a:t>1.  </a:t>
            </a:r>
            <a:r>
              <a:rPr lang="hr-HR" b="1" dirty="0">
                <a:solidFill>
                  <a:srgbClr val="FF0000"/>
                </a:solidFill>
              </a:rPr>
              <a:t>procjena sposobnosti </a:t>
            </a:r>
            <a:r>
              <a:rPr lang="hr-HR" dirty="0"/>
              <a:t>: Sposobnost da se nose svakodnevnim životom, intelektualne sposobnosti (razumijevanje govornog i pisanog jezika, sposobnost raspolaganja novcem, razumijevanje vremenskog rasporeda); društvene vještine (</a:t>
            </a:r>
            <a:r>
              <a:rPr lang="hr-HR" dirty="0" err="1"/>
              <a:t>interpersonalni</a:t>
            </a:r>
            <a:r>
              <a:rPr lang="hr-HR" dirty="0"/>
              <a:t> kontakt, osjećaj odgovornosti), temeljne i praktične vještine, Društvena interakcija….</a:t>
            </a:r>
          </a:p>
          <a:p>
            <a:r>
              <a:rPr lang="hr-HR" dirty="0"/>
              <a:t>2.svrha procjene je razumjeti </a:t>
            </a:r>
            <a:r>
              <a:rPr lang="hr-HR" b="1" dirty="0"/>
              <a:t>koja je </a:t>
            </a:r>
            <a:r>
              <a:rPr lang="hr-HR" b="1" dirty="0">
                <a:solidFill>
                  <a:srgbClr val="FF0000"/>
                </a:solidFill>
              </a:rPr>
              <a:t>vrsta potpore </a:t>
            </a:r>
            <a:r>
              <a:rPr lang="hr-HR" b="1" dirty="0"/>
              <a:t>potrebna da bi se osigurao </a:t>
            </a:r>
            <a:r>
              <a:rPr lang="hr-HR" b="1" dirty="0">
                <a:solidFill>
                  <a:srgbClr val="FF0000"/>
                </a:solidFill>
              </a:rPr>
              <a:t>maksimalan stupanj korisničke samostalnosti</a:t>
            </a:r>
            <a:r>
              <a:rPr lang="hr-HR" b="1" dirty="0"/>
              <a:t>,</a:t>
            </a:r>
            <a:r>
              <a:rPr lang="hr-HR" dirty="0"/>
              <a:t> kako bi oni dobili najviši stupanj zadovoljstva i percipirali najbolju kvalitetu življenja, kako bi se procijenila razina pomoći koja je potrebna pri obavljanju svakodnevnih zadataka •</a:t>
            </a:r>
          </a:p>
          <a:p>
            <a:r>
              <a:rPr lang="hr-HR" dirty="0"/>
              <a:t>3.svrha je potaknuti </a:t>
            </a:r>
            <a:r>
              <a:rPr lang="hr-HR" b="1" dirty="0">
                <a:solidFill>
                  <a:srgbClr val="FF0000"/>
                </a:solidFill>
              </a:rPr>
              <a:t>izbor najboljeg mogućeg smještaja </a:t>
            </a:r>
            <a:r>
              <a:rPr lang="hr-HR" dirty="0"/>
              <a:t>u smislu tipa građevine, stupnja pružene podrške i kategorizacije ostalih stanara, u mjeri u kojoj je to moguće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485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058B4B-4CAF-413D-8EAA-CC1BFA80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Instrumenti/skale procjene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5A28E4-667F-4C9D-A1D6-3D9807377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err="1"/>
              <a:t>HoNos</a:t>
            </a:r>
            <a:r>
              <a:rPr lang="hr-HR" dirty="0"/>
              <a:t> Health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Nation</a:t>
            </a:r>
            <a:r>
              <a:rPr lang="hr-HR" dirty="0"/>
              <a:t> </a:t>
            </a:r>
            <a:r>
              <a:rPr lang="hr-HR" dirty="0" err="1"/>
              <a:t>Outcome</a:t>
            </a:r>
            <a:r>
              <a:rPr lang="hr-HR" dirty="0"/>
              <a:t> </a:t>
            </a:r>
            <a:r>
              <a:rPr lang="hr-HR" dirty="0" err="1"/>
              <a:t>Scales</a:t>
            </a:r>
            <a:r>
              <a:rPr lang="hr-HR" dirty="0"/>
              <a:t>; VADO </a:t>
            </a:r>
            <a:r>
              <a:rPr lang="hr-HR" dirty="0" err="1"/>
              <a:t>Valutazione</a:t>
            </a:r>
            <a:r>
              <a:rPr lang="hr-HR" dirty="0"/>
              <a:t> di </a:t>
            </a:r>
            <a:r>
              <a:rPr lang="hr-HR" dirty="0" err="1"/>
              <a:t>Abilità</a:t>
            </a:r>
            <a:r>
              <a:rPr lang="hr-HR" dirty="0"/>
              <a:t> </a:t>
            </a:r>
            <a:r>
              <a:rPr lang="hr-HR" dirty="0" err="1"/>
              <a:t>Definizione</a:t>
            </a:r>
            <a:r>
              <a:rPr lang="hr-HR" dirty="0"/>
              <a:t> di </a:t>
            </a:r>
            <a:r>
              <a:rPr lang="hr-HR" dirty="0" err="1"/>
              <a:t>Obiettivi</a:t>
            </a:r>
            <a:endParaRPr lang="hr-HR" dirty="0"/>
          </a:p>
          <a:p>
            <a:r>
              <a:rPr lang="hr-HR" dirty="0"/>
              <a:t>WHOQOL-BREF, LSP Life </a:t>
            </a:r>
            <a:r>
              <a:rPr lang="hr-HR" dirty="0" err="1"/>
              <a:t>skills</a:t>
            </a:r>
            <a:r>
              <a:rPr lang="hr-HR" dirty="0"/>
              <a:t> profile, </a:t>
            </a:r>
            <a:r>
              <a:rPr lang="hr-HR" b="1" dirty="0"/>
              <a:t>CAN </a:t>
            </a:r>
            <a:r>
              <a:rPr lang="hr-HR" b="1" dirty="0" err="1"/>
              <a:t>Camberwell</a:t>
            </a:r>
            <a:r>
              <a:rPr lang="hr-HR" b="1" dirty="0"/>
              <a:t> </a:t>
            </a:r>
            <a:r>
              <a:rPr lang="hr-HR" b="1" dirty="0" err="1"/>
              <a:t>Assesment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Need</a:t>
            </a:r>
            <a:r>
              <a:rPr lang="hr-HR" b="1" dirty="0"/>
              <a:t>, </a:t>
            </a:r>
            <a:r>
              <a:rPr lang="hr-HR" dirty="0"/>
              <a:t>WHO-DAS II </a:t>
            </a:r>
            <a:r>
              <a:rPr lang="hr-HR" dirty="0" err="1"/>
              <a:t>Disability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Scale</a:t>
            </a:r>
            <a:r>
              <a:rPr lang="hr-HR" dirty="0"/>
              <a:t> II</a:t>
            </a:r>
          </a:p>
          <a:p>
            <a:r>
              <a:rPr lang="hr-HR" dirty="0"/>
              <a:t>POE – COPES, MANSA – PGCMS, QUIS </a:t>
            </a:r>
            <a:r>
              <a:rPr lang="hr-HR" dirty="0" err="1"/>
              <a:t>Quality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Interaction</a:t>
            </a:r>
            <a:r>
              <a:rPr lang="hr-HR" dirty="0"/>
              <a:t> Schedule, SOM Short </a:t>
            </a:r>
            <a:r>
              <a:rPr lang="hr-HR" dirty="0" err="1"/>
              <a:t>Observation</a:t>
            </a:r>
            <a:r>
              <a:rPr lang="hr-HR" dirty="0"/>
              <a:t> Metoda…….</a:t>
            </a:r>
          </a:p>
          <a:p>
            <a:r>
              <a:rPr lang="hr-HR" dirty="0" err="1"/>
              <a:t>Special</a:t>
            </a:r>
            <a:r>
              <a:rPr lang="hr-HR" dirty="0"/>
              <a:t>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created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Ireland, NCA </a:t>
            </a:r>
            <a:r>
              <a:rPr lang="hr-HR" dirty="0" err="1"/>
              <a:t>Needs</a:t>
            </a:r>
            <a:r>
              <a:rPr lang="hr-HR" dirty="0"/>
              <a:t>-for-Care </a:t>
            </a:r>
            <a:r>
              <a:rPr lang="hr-HR" dirty="0" err="1"/>
              <a:t>Assessment</a:t>
            </a:r>
            <a:r>
              <a:rPr lang="hr-HR" dirty="0"/>
              <a:t>. IQ,RS </a:t>
            </a:r>
            <a:r>
              <a:rPr lang="hr-HR" dirty="0" err="1"/>
              <a:t>score</a:t>
            </a:r>
            <a:r>
              <a:rPr lang="hr-HR" dirty="0"/>
              <a:t>, SF 12 </a:t>
            </a:r>
            <a:r>
              <a:rPr lang="hr-HR" dirty="0" err="1"/>
              <a:t>Consumer</a:t>
            </a:r>
            <a:r>
              <a:rPr lang="hr-HR" dirty="0"/>
              <a:t> </a:t>
            </a:r>
            <a:r>
              <a:rPr lang="hr-HR" dirty="0" err="1"/>
              <a:t>experiences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stigma </a:t>
            </a:r>
            <a:r>
              <a:rPr lang="hr-HR" dirty="0" err="1"/>
              <a:t>questionare</a:t>
            </a:r>
            <a:r>
              <a:rPr lang="hr-HR" dirty="0"/>
              <a:t>, </a:t>
            </a:r>
            <a:r>
              <a:rPr lang="hr-HR" dirty="0" err="1"/>
              <a:t>Lehaman's</a:t>
            </a:r>
            <a:r>
              <a:rPr lang="hr-HR" dirty="0"/>
              <a:t> </a:t>
            </a:r>
            <a:r>
              <a:rPr lang="hr-HR" dirty="0" err="1"/>
              <a:t>Quality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Life </a:t>
            </a:r>
            <a:r>
              <a:rPr lang="hr-HR" dirty="0" err="1"/>
              <a:t>scale</a:t>
            </a:r>
            <a:r>
              <a:rPr lang="hr-HR" dirty="0"/>
              <a:t>.,RIBW, SAMSHA/CMHS SMI </a:t>
            </a:r>
            <a:r>
              <a:rPr lang="hr-HR" dirty="0" err="1"/>
              <a:t>survey</a:t>
            </a:r>
            <a:r>
              <a:rPr lang="hr-HR" dirty="0"/>
              <a:t>, PHI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 Health Index</a:t>
            </a:r>
          </a:p>
          <a:p>
            <a:r>
              <a:rPr lang="hr-HR" dirty="0" err="1"/>
              <a:t>Social</a:t>
            </a:r>
            <a:r>
              <a:rPr lang="hr-HR" dirty="0"/>
              <a:t> Network </a:t>
            </a:r>
            <a:r>
              <a:rPr lang="hr-HR" dirty="0" err="1"/>
              <a:t>Assessment</a:t>
            </a:r>
            <a:r>
              <a:rPr lang="hr-HR" dirty="0"/>
              <a:t> at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initial</a:t>
            </a:r>
            <a:r>
              <a:rPr lang="hr-HR" dirty="0"/>
              <a:t> interview (T1), </a:t>
            </a:r>
            <a:r>
              <a:rPr lang="hr-HR" dirty="0" err="1"/>
              <a:t>Adaptation</a:t>
            </a:r>
            <a:r>
              <a:rPr lang="hr-HR" dirty="0"/>
              <a:t> to </a:t>
            </a:r>
            <a:r>
              <a:rPr lang="hr-HR" dirty="0" err="1"/>
              <a:t>Community</a:t>
            </a:r>
            <a:r>
              <a:rPr lang="hr-HR" dirty="0"/>
              <a:t> </a:t>
            </a:r>
            <a:r>
              <a:rPr lang="hr-HR" dirty="0" err="1"/>
              <a:t>Living</a:t>
            </a:r>
            <a:r>
              <a:rPr lang="hr-HR" dirty="0"/>
              <a:t> </a:t>
            </a:r>
            <a:r>
              <a:rPr lang="hr-HR" dirty="0" err="1"/>
              <a:t>Assessment</a:t>
            </a:r>
            <a:endParaRPr lang="hr-HR" dirty="0"/>
          </a:p>
          <a:p>
            <a:r>
              <a:rPr lang="hr-HR" dirty="0" err="1"/>
              <a:t>Housing</a:t>
            </a:r>
            <a:r>
              <a:rPr lang="hr-HR" dirty="0"/>
              <a:t> </a:t>
            </a:r>
            <a:r>
              <a:rPr lang="hr-HR" dirty="0" err="1"/>
              <a:t>Environment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at </a:t>
            </a:r>
            <a:r>
              <a:rPr lang="hr-HR" dirty="0" err="1"/>
              <a:t>the</a:t>
            </a:r>
            <a:r>
              <a:rPr lang="hr-HR" dirty="0"/>
              <a:t> one-</a:t>
            </a:r>
            <a:r>
              <a:rPr lang="hr-HR" dirty="0" err="1"/>
              <a:t>year</a:t>
            </a:r>
            <a:r>
              <a:rPr lang="hr-HR" dirty="0"/>
              <a:t>, </a:t>
            </a:r>
            <a:r>
              <a:rPr lang="hr-HR" dirty="0" err="1"/>
              <a:t>follow-up</a:t>
            </a:r>
            <a:r>
              <a:rPr lang="hr-HR" dirty="0"/>
              <a:t> interview (T2), </a:t>
            </a:r>
            <a:r>
              <a:rPr lang="hr-HR" dirty="0" err="1"/>
              <a:t>Madison</a:t>
            </a:r>
            <a:r>
              <a:rPr lang="hr-HR" dirty="0"/>
              <a:t> </a:t>
            </a:r>
            <a:r>
              <a:rPr lang="hr-HR" dirty="0" err="1"/>
              <a:t>Assertive</a:t>
            </a:r>
            <a:r>
              <a:rPr lang="hr-HR" dirty="0"/>
              <a:t> </a:t>
            </a:r>
            <a:r>
              <a:rPr lang="hr-HR" dirty="0" err="1"/>
              <a:t>community</a:t>
            </a:r>
            <a:r>
              <a:rPr lang="hr-HR" dirty="0"/>
              <a:t> </a:t>
            </a:r>
            <a:r>
              <a:rPr lang="hr-HR" dirty="0" err="1"/>
              <a:t>treatment</a:t>
            </a:r>
            <a:r>
              <a:rPr lang="hr-HR" dirty="0"/>
              <a:t> </a:t>
            </a:r>
            <a:r>
              <a:rPr lang="hr-HR" dirty="0" err="1"/>
              <a:t>programme</a:t>
            </a:r>
            <a:r>
              <a:rPr lang="hr-HR" dirty="0"/>
              <a:t>, </a:t>
            </a:r>
            <a:r>
              <a:rPr lang="hr-HR" dirty="0" err="1"/>
              <a:t>Lancashire</a:t>
            </a:r>
            <a:r>
              <a:rPr lang="hr-HR" dirty="0"/>
              <a:t> </a:t>
            </a:r>
            <a:r>
              <a:rPr lang="hr-HR" dirty="0" err="1"/>
              <a:t>Quality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Life Profile LQOLP, </a:t>
            </a:r>
            <a:r>
              <a:rPr lang="hr-HR" dirty="0" err="1"/>
              <a:t>Brief</a:t>
            </a:r>
            <a:r>
              <a:rPr lang="hr-HR" dirty="0"/>
              <a:t> </a:t>
            </a:r>
            <a:r>
              <a:rPr lang="hr-HR" dirty="0" err="1"/>
              <a:t>Psychiatric</a:t>
            </a:r>
            <a:r>
              <a:rPr lang="hr-HR" dirty="0"/>
              <a:t> Rating </a:t>
            </a:r>
            <a:r>
              <a:rPr lang="hr-HR" dirty="0" err="1"/>
              <a:t>Scale</a:t>
            </a:r>
            <a:r>
              <a:rPr lang="hr-HR" dirty="0"/>
              <a:t> BPRS, Global </a:t>
            </a:r>
            <a:r>
              <a:rPr lang="hr-HR" dirty="0" err="1"/>
              <a:t>Assesment</a:t>
            </a:r>
            <a:r>
              <a:rPr lang="hr-HR" dirty="0"/>
              <a:t> </a:t>
            </a:r>
            <a:r>
              <a:rPr lang="hr-HR" dirty="0" err="1"/>
              <a:t>Functioning</a:t>
            </a:r>
            <a:r>
              <a:rPr lang="hr-HR" dirty="0"/>
              <a:t> </a:t>
            </a:r>
            <a:r>
              <a:rPr lang="hr-HR" dirty="0" err="1"/>
              <a:t>Scale</a:t>
            </a:r>
            <a:r>
              <a:rPr lang="hr-HR" dirty="0"/>
              <a:t> GAF, AAMR - Model for </a:t>
            </a:r>
            <a:r>
              <a:rPr lang="hr-HR" dirty="0" err="1"/>
              <a:t>support’s</a:t>
            </a:r>
            <a:r>
              <a:rPr lang="hr-HR" dirty="0"/>
              <a:t> </a:t>
            </a:r>
            <a:r>
              <a:rPr lang="hr-HR" dirty="0" err="1"/>
              <a:t>systems</a:t>
            </a:r>
            <a:r>
              <a:rPr lang="hr-HR" dirty="0"/>
              <a:t> </a:t>
            </a:r>
            <a:r>
              <a:rPr lang="hr-HR" dirty="0" err="1"/>
              <a:t>evaluation</a:t>
            </a:r>
            <a:r>
              <a:rPr lang="hr-HR" dirty="0"/>
              <a:t>, </a:t>
            </a:r>
            <a:r>
              <a:rPr lang="hr-HR" dirty="0" err="1"/>
              <a:t>External</a:t>
            </a:r>
            <a:r>
              <a:rPr lang="hr-HR" dirty="0"/>
              <a:t> </a:t>
            </a:r>
            <a:r>
              <a:rPr lang="hr-HR" dirty="0" err="1"/>
              <a:t>Integration</a:t>
            </a:r>
            <a:r>
              <a:rPr lang="hr-HR" dirty="0"/>
              <a:t> </a:t>
            </a:r>
            <a:r>
              <a:rPr lang="hr-HR" dirty="0" err="1"/>
              <a:t>Scales</a:t>
            </a:r>
            <a:r>
              <a:rPr lang="hr-HR" dirty="0"/>
              <a:t>, </a:t>
            </a:r>
            <a:r>
              <a:rPr lang="hr-HR" dirty="0" err="1"/>
              <a:t>Social</a:t>
            </a:r>
            <a:r>
              <a:rPr lang="hr-HR" dirty="0"/>
              <a:t> </a:t>
            </a:r>
            <a:r>
              <a:rPr lang="hr-HR" dirty="0" err="1"/>
              <a:t>community</a:t>
            </a:r>
            <a:r>
              <a:rPr lang="hr-HR" dirty="0"/>
              <a:t> </a:t>
            </a:r>
            <a:r>
              <a:rPr lang="hr-HR" dirty="0" err="1"/>
              <a:t>integration</a:t>
            </a:r>
            <a:r>
              <a:rPr lang="hr-HR" dirty="0"/>
              <a:t> </a:t>
            </a:r>
            <a:r>
              <a:rPr lang="hr-HR" dirty="0" err="1"/>
              <a:t>assesment</a:t>
            </a:r>
            <a:endParaRPr lang="hr-HR" dirty="0"/>
          </a:p>
          <a:p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28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DD4204-C110-41E2-976A-61B3B900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2.UVJETI U LOKALNOJ ZAJEDNICI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001E57-3767-45B8-9CB3-AF54C26FB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Smještaj, okolina i susjedstvo utječu na mentalno zdravlje. Življenje u neadekvatnim uvjetima povezano je s neprilagođenim ponašanjem, dok je bolji smještaj povezan s nižim razinama psihološke patnje; </a:t>
            </a:r>
            <a:r>
              <a:rPr lang="hr-HR" dirty="0">
                <a:solidFill>
                  <a:srgbClr val="C00000"/>
                </a:solidFill>
              </a:rPr>
              <a:t>ako su ljudi ponosni na svoju okolinu i smještaj, bolje će postupati prema građevini i inventaru</a:t>
            </a:r>
          </a:p>
          <a:p>
            <a:r>
              <a:rPr lang="hr-HR" dirty="0"/>
              <a:t>Jedan kriterij procjene odnosi se na želje i osjećaje ljudi o njihovim domovima, </a:t>
            </a:r>
            <a:r>
              <a:rPr lang="hr-HR" b="1" dirty="0"/>
              <a:t>osjećaju li se sigurno, </a:t>
            </a:r>
            <a:r>
              <a:rPr lang="hr-HR" dirty="0"/>
              <a:t>ima li stambena jedinica svu potrebnu opremu i koja je razina zadovoljstva korisnika.</a:t>
            </a:r>
          </a:p>
          <a:p>
            <a:r>
              <a:rPr lang="hr-HR" dirty="0"/>
              <a:t> </a:t>
            </a:r>
            <a:r>
              <a:rPr lang="hr-HR" dirty="0">
                <a:solidFill>
                  <a:srgbClr val="C00000"/>
                </a:solidFill>
              </a:rPr>
              <a:t>Treba uzeti u obzir lokaciju na kojoj se smještaj nalazi jer može utjecati na neovisnost, sigurnost, socijalnu uključenost i osjećaj pripadnosti.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903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390701-3745-4F2F-93B5-0AE6963F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Pokazatelji uvjeta u okolini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D00249-A4BF-4C00-9DCF-0BF2032DA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Smještaj korisnika u stambene jedinice </a:t>
            </a:r>
            <a:r>
              <a:rPr lang="hr-HR" dirty="0">
                <a:solidFill>
                  <a:srgbClr val="FF0000"/>
                </a:solidFill>
              </a:rPr>
              <a:t>u blizini trgovina, </a:t>
            </a:r>
            <a:r>
              <a:rPr lang="hr-HR" dirty="0"/>
              <a:t>raznih drugih </a:t>
            </a:r>
            <a:r>
              <a:rPr lang="hr-HR" dirty="0">
                <a:solidFill>
                  <a:srgbClr val="FF0000"/>
                </a:solidFill>
              </a:rPr>
              <a:t>uslužnih djelatnosti</a:t>
            </a:r>
            <a:r>
              <a:rPr lang="hr-HR" dirty="0"/>
              <a:t>, </a:t>
            </a:r>
            <a:r>
              <a:rPr lang="hr-HR" dirty="0">
                <a:solidFill>
                  <a:srgbClr val="FF0000"/>
                </a:solidFill>
              </a:rPr>
              <a:t>prijevoznih sredstava</a:t>
            </a:r>
            <a:r>
              <a:rPr lang="hr-HR" dirty="0"/>
              <a:t> i </a:t>
            </a:r>
            <a:r>
              <a:rPr lang="hr-HR" dirty="0">
                <a:solidFill>
                  <a:srgbClr val="FF0000"/>
                </a:solidFill>
              </a:rPr>
              <a:t>mogućnosti za provođenje slobodnog vremena</a:t>
            </a:r>
            <a:r>
              <a:rPr lang="hr-HR" dirty="0"/>
              <a:t> pomaže povećanju uključenosti u društvo.</a:t>
            </a:r>
          </a:p>
          <a:p>
            <a:r>
              <a:rPr lang="hr-HR" dirty="0"/>
              <a:t>Smještaj bi trebao biti </a:t>
            </a:r>
            <a:r>
              <a:rPr lang="hr-HR" dirty="0">
                <a:solidFill>
                  <a:srgbClr val="FF0000"/>
                </a:solidFill>
              </a:rPr>
              <a:t>dobro prometno povezan </a:t>
            </a:r>
            <a:r>
              <a:rPr lang="hr-HR" dirty="0"/>
              <a:t>i lociran u području s trgovinama i zelenim površinama.</a:t>
            </a:r>
          </a:p>
          <a:p>
            <a:r>
              <a:rPr lang="hr-HR" dirty="0"/>
              <a:t>Prema mišljenju korisnika, zapošljavanje igra presudnu ulogu u njihovoj samostalnosti i poboljšanju sposobnosti. Posao im omogućava da uspostave vezu s okolinom, kao alternativu kućnoj izolaciji.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4651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FC15CC-7D05-4C4B-87D9-DB59068F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PRIPREMA SUSJEDSTVA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C15823-3F2A-42C5-B740-39A87E935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Stanari u susjednim stanovima bez prethodnog iskustva sa stambenim zbrinjavanjem ili ranijeg kontakta s osobama koje imaju teže duševne smetnje, </a:t>
            </a:r>
            <a:r>
              <a:rPr lang="hr-HR" dirty="0">
                <a:solidFill>
                  <a:srgbClr val="FF0000"/>
                </a:solidFill>
              </a:rPr>
              <a:t>mogu postati preokupirani svojim novim 'susjedima' i zabrinuti za svoj mir i sigurnost zbog uvriježenog stereotipa</a:t>
            </a:r>
            <a:r>
              <a:rPr lang="hr-HR" dirty="0"/>
              <a:t> da su duševni bolesnici nepredvidljive i potencijalno agresivne osobe. </a:t>
            </a:r>
          </a:p>
          <a:p>
            <a:r>
              <a:rPr lang="hr-HR" dirty="0"/>
              <a:t>Predlaže se </a:t>
            </a:r>
            <a:r>
              <a:rPr lang="hr-HR" dirty="0">
                <a:solidFill>
                  <a:srgbClr val="FF0000"/>
                </a:solidFill>
              </a:rPr>
              <a:t>djelovanje na razini zajednice promiče široki spektar inicijativa </a:t>
            </a:r>
            <a:r>
              <a:rPr lang="hr-HR" dirty="0"/>
              <a:t>kako bi se povećala </a:t>
            </a:r>
            <a:r>
              <a:rPr lang="hr-HR" dirty="0">
                <a:solidFill>
                  <a:srgbClr val="FF0000"/>
                </a:solidFill>
              </a:rPr>
              <a:t>tolerancija prema različitostima </a:t>
            </a:r>
            <a:r>
              <a:rPr lang="hr-HR" dirty="0"/>
              <a:t>i invalidnosti te kako bi se povećala učestalost i kvaliteta </a:t>
            </a:r>
            <a:r>
              <a:rPr lang="hr-HR" dirty="0">
                <a:solidFill>
                  <a:srgbClr val="FF0000"/>
                </a:solidFill>
              </a:rPr>
              <a:t>kontakta </a:t>
            </a:r>
            <a:r>
              <a:rPr lang="hr-HR" dirty="0"/>
              <a:t>među susjedima.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884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5FA04F-6E40-4E3C-ACAF-E3EEA1A4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STAMBENO ZBRINJAVANJE EUROPSKI PUT EDUKACIJOM DO LJUDSKIH PRAVA</a:t>
            </a:r>
          </a:p>
        </p:txBody>
      </p:sp>
      <p:pic>
        <p:nvPicPr>
          <p:cNvPr id="6" name="Rezervirano mjesto sadržaja 3">
            <a:extLst>
              <a:ext uri="{FF2B5EF4-FFF2-40B4-BE49-F238E27FC236}">
                <a16:creationId xmlns:a16="http://schemas.microsoft.com/office/drawing/2014/main" id="{26F271A1-2205-4A74-AB75-7FB59E5C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20811"/>
            <a:ext cx="5519488" cy="6511576"/>
          </a:xfrm>
          <a:prstGeom prst="rect">
            <a:avLst/>
          </a:prstGeo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4E264AD-5E90-4252-83D4-994C6FBA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671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41B999-84BB-440B-B3C8-7DC5DE4C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Pokazatelji kvalitete u lokalnoj zajednici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0C4818-0AB4-42FC-B467-22087D9A9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hr-HR" sz="2300" dirty="0"/>
              <a:t>1. Je li smještaj u blizini javnog prijevoza? 2. Je li smještaj lociran u blizini trgovina i/ili trgovačkih centara? 3. Postoje li na toj lokaciji mjesta za društvena okupljanja (na primjer udruženja stanara, kulturne</a:t>
            </a:r>
          </a:p>
          <a:p>
            <a:r>
              <a:rPr lang="hr-HR" sz="2300" dirty="0"/>
              <a:t>udruge, vjerske zajednice, podružnice političkih stranaka, sindikati itd.)? 4. Nalaze li se u blizini kina, muzeji, sportski i rekreacijski centri? 5. Ima li zelenih površina (parkova itd.)?</a:t>
            </a:r>
          </a:p>
          <a:p>
            <a:r>
              <a:rPr lang="hr-HR" sz="2300" dirty="0"/>
              <a:t>6. Jesu li u blizini organi reda i mira (policijska postaja, patrole)? 7. Postoje li mogućnosti zapošljavanja? 8. Postoji li u zajednici projekt podrške zapošljavanja korisnika stambenog zbrinjavanja?</a:t>
            </a:r>
          </a:p>
          <a:p>
            <a:r>
              <a:rPr lang="hr-HR" sz="2300" dirty="0"/>
              <a:t>9. Podupire li lokalna javna uprava zapošljavanje (primjerice: "društveni restorani" i druge inicijative koje teže uključivanju korisnika)? 10. Trude li se stručnjaci za mentalno zdravlje smanjiti stigmu kroz razvoj sadržaja u zajednici?</a:t>
            </a:r>
          </a:p>
          <a:p>
            <a:r>
              <a:rPr lang="hr-HR" sz="2300" dirty="0"/>
              <a:t>11. Nakon što se korisnika uključi u projekt stambenog zbrinjavanja, jesu li uspostavljeni i odnosi sa</a:t>
            </a:r>
          </a:p>
          <a:p>
            <a:r>
              <a:rPr lang="hr-HR" sz="2300" dirty="0"/>
              <a:t>sadržajima na tom području? 12. Jesu li obitelji uključene u projekte stambenog zbrinjavanja? 13. Potiču li se stariji stanovnici susjedstva na uspostavljanje odnosa s korisnicima u svrhu međusobne podrške? 14. Jesu li projekti stambenog zbrinjavanja uključeni u inicijative u susjedstvu?</a:t>
            </a:r>
          </a:p>
          <a:p>
            <a:r>
              <a:rPr lang="hr-HR" sz="2300" dirty="0"/>
              <a:t>15. Postoji li mogućnost da se u njih uključe studenti koji žive ili studiraju na tom području? 16. Potiču li se dobrosusjedski odnosi? 17. Uzima li se u obzir razlika između projekata stambenog zbrinjavanja u manjim i većim gradovima? 18. Hoće li se razmotriti razlike između življenja u bogatom području i u okrugu radničke klase? 19. Postoje li strahovi ili zabrinutost među susjedima o sposobnostima korisnika?</a:t>
            </a:r>
          </a:p>
          <a:p>
            <a:r>
              <a:rPr lang="hr-HR" sz="2300" dirty="0"/>
              <a:t>20. Postoje li predrasude koje sprečavaju korisnike da postanu uključeni u društvo? 21. Je li uspostavljen odnos s lokalnim medijima?</a:t>
            </a:r>
          </a:p>
          <a:p>
            <a:r>
              <a:rPr lang="hr-HR" sz="2300" dirty="0"/>
              <a:t>22. Postoje li mjesta za druženje?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8378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Oval 2">
            <a:extLst>
              <a:ext uri="{FF2B5EF4-FFF2-40B4-BE49-F238E27FC236}">
                <a16:creationId xmlns:a16="http://schemas.microsoft.com/office/drawing/2014/main" id="{EA82D571-62ED-48D5-990E-7287C597D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95400"/>
            <a:ext cx="3124200" cy="1600200"/>
          </a:xfrm>
          <a:prstGeom prst="ellipse">
            <a:avLst/>
          </a:prstGeom>
          <a:solidFill>
            <a:srgbClr val="E9C0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r-HR" altLang="sr-Latn-RS" b="1"/>
              <a:t>Bolničko</a:t>
            </a:r>
            <a:r>
              <a:rPr lang="en-GB" altLang="sr-Latn-RS" b="1"/>
              <a:t> </a:t>
            </a:r>
          </a:p>
          <a:p>
            <a:pPr algn="ctr"/>
            <a:r>
              <a:rPr lang="hr-HR" altLang="sr-Latn-RS" b="1"/>
              <a:t>liječenje</a:t>
            </a:r>
            <a:r>
              <a:rPr lang="en-GB" altLang="sr-Latn-RS" b="1"/>
              <a:t> </a:t>
            </a:r>
          </a:p>
          <a:p>
            <a:pPr algn="ctr"/>
            <a:endParaRPr lang="en-GB" altLang="sr-Latn-RS" b="1"/>
          </a:p>
        </p:txBody>
      </p:sp>
      <p:sp>
        <p:nvSpPr>
          <p:cNvPr id="133123" name="Oval 3">
            <a:extLst>
              <a:ext uri="{FF2B5EF4-FFF2-40B4-BE49-F238E27FC236}">
                <a16:creationId xmlns:a16="http://schemas.microsoft.com/office/drawing/2014/main" id="{8EC5F1F3-827E-4B32-A95E-B608C06CA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743200"/>
            <a:ext cx="2438400" cy="1600200"/>
          </a:xfrm>
          <a:prstGeom prst="ellipse">
            <a:avLst/>
          </a:prstGeom>
          <a:solidFill>
            <a:srgbClr val="DC8AD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r-HR" altLang="sr-Latn-RS" b="1"/>
              <a:t>Obitelj</a:t>
            </a:r>
            <a:r>
              <a:rPr lang="en-GB" altLang="sr-Latn-RS" b="1"/>
              <a:t> &amp;</a:t>
            </a:r>
          </a:p>
          <a:p>
            <a:pPr algn="ctr"/>
            <a:r>
              <a:rPr lang="en-GB" altLang="sr-Latn-RS" b="1"/>
              <a:t>Soc</a:t>
            </a:r>
            <a:r>
              <a:rPr lang="hr-HR" altLang="sr-Latn-RS" b="1"/>
              <a:t>jalna skrb</a:t>
            </a:r>
            <a:endParaRPr lang="en-GB" altLang="sr-Latn-RS" b="1"/>
          </a:p>
        </p:txBody>
      </p:sp>
      <p:sp>
        <p:nvSpPr>
          <p:cNvPr id="133124" name="Oval 4">
            <a:extLst>
              <a:ext uri="{FF2B5EF4-FFF2-40B4-BE49-F238E27FC236}">
                <a16:creationId xmlns:a16="http://schemas.microsoft.com/office/drawing/2014/main" id="{0D3E452B-4313-4C42-AF38-41BCB65B9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267200"/>
            <a:ext cx="2819400" cy="1219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sr-Latn-RS" b="1"/>
          </a:p>
        </p:txBody>
      </p:sp>
      <p:sp>
        <p:nvSpPr>
          <p:cNvPr id="133125" name="Oval 5">
            <a:extLst>
              <a:ext uri="{FF2B5EF4-FFF2-40B4-BE49-F238E27FC236}">
                <a16:creationId xmlns:a16="http://schemas.microsoft.com/office/drawing/2014/main" id="{407B642F-2B0C-4956-AA5C-87B5147D9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267200"/>
            <a:ext cx="3200400" cy="1524000"/>
          </a:xfrm>
          <a:prstGeom prst="ellipse">
            <a:avLst/>
          </a:prstGeom>
          <a:solidFill>
            <a:srgbClr val="FC998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10000"/>
              </a:spcBef>
            </a:pPr>
            <a:endParaRPr lang="en-GB" altLang="sr-Latn-RS" b="1"/>
          </a:p>
          <a:p>
            <a:pPr algn="ctr"/>
            <a:endParaRPr lang="en-GB" altLang="sr-Latn-RS" b="1"/>
          </a:p>
          <a:p>
            <a:pPr algn="ctr"/>
            <a:endParaRPr lang="en-GB" altLang="sr-Latn-RS" b="1"/>
          </a:p>
        </p:txBody>
      </p:sp>
      <p:sp>
        <p:nvSpPr>
          <p:cNvPr id="133126" name="Oval 6">
            <a:extLst>
              <a:ext uri="{FF2B5EF4-FFF2-40B4-BE49-F238E27FC236}">
                <a16:creationId xmlns:a16="http://schemas.microsoft.com/office/drawing/2014/main" id="{A23E4C1F-B720-41F1-892E-4B69ED1A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2413000" cy="17907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r-HR" altLang="sr-Latn-RS" sz="1800" b="1"/>
              <a:t>Rehabilitacija</a:t>
            </a:r>
            <a:endParaRPr lang="en-GB" altLang="sr-Latn-RS" sz="1800" b="1"/>
          </a:p>
          <a:p>
            <a:pPr algn="ctr"/>
            <a:r>
              <a:rPr lang="hr-HR" altLang="sr-Latn-RS" sz="1800" b="1"/>
              <a:t>Psihoterapija</a:t>
            </a:r>
            <a:endParaRPr lang="en-GB" altLang="sr-Latn-RS" sz="1800" b="1"/>
          </a:p>
          <a:p>
            <a:pPr algn="ctr"/>
            <a:r>
              <a:rPr lang="hr-HR" altLang="sr-Latn-RS" sz="1800" b="1"/>
              <a:t>Ambul. psih.liječenje</a:t>
            </a:r>
            <a:endParaRPr lang="en-GB" altLang="sr-Latn-RS" sz="1800" b="1"/>
          </a:p>
        </p:txBody>
      </p:sp>
      <p:sp>
        <p:nvSpPr>
          <p:cNvPr id="133127" name="Oval 7">
            <a:extLst>
              <a:ext uri="{FF2B5EF4-FFF2-40B4-BE49-F238E27FC236}">
                <a16:creationId xmlns:a16="http://schemas.microsoft.com/office/drawing/2014/main" id="{867B21A3-AFD4-4F27-BB4D-2D9498979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47800"/>
            <a:ext cx="3429000" cy="1371600"/>
          </a:xfrm>
          <a:prstGeom prst="ellipse">
            <a:avLst/>
          </a:prstGeom>
          <a:solidFill>
            <a:srgbClr val="87E38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r-HR" altLang="sr-Latn-RS" b="1"/>
              <a:t>Primarna zaštita</a:t>
            </a:r>
            <a:endParaRPr lang="en-GB" altLang="sr-Latn-RS" b="1"/>
          </a:p>
        </p:txBody>
      </p:sp>
      <p:sp>
        <p:nvSpPr>
          <p:cNvPr id="133128" name="AutoShape 8">
            <a:extLst>
              <a:ext uri="{FF2B5EF4-FFF2-40B4-BE49-F238E27FC236}">
                <a16:creationId xmlns:a16="http://schemas.microsoft.com/office/drawing/2014/main" id="{0F81FA91-BF98-48C4-8AC5-C3799A9FB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2743200"/>
            <a:ext cx="3657600" cy="1428750"/>
          </a:xfrm>
          <a:prstGeom prst="cube">
            <a:avLst>
              <a:gd name="adj" fmla="val 25000"/>
            </a:avLst>
          </a:prstGeom>
          <a:solidFill>
            <a:srgbClr val="FF6D5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Case management</a:t>
            </a:r>
            <a:endParaRPr lang="en-GB" b="1" dirty="0"/>
          </a:p>
        </p:txBody>
      </p:sp>
      <p:sp>
        <p:nvSpPr>
          <p:cNvPr id="133129" name="Oval 9">
            <a:extLst>
              <a:ext uri="{FF2B5EF4-FFF2-40B4-BE49-F238E27FC236}">
                <a16:creationId xmlns:a16="http://schemas.microsoft.com/office/drawing/2014/main" id="{B6EEC65C-124C-4668-9566-BBD592EEE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038600"/>
            <a:ext cx="2590800" cy="1371600"/>
          </a:xfrm>
          <a:prstGeom prst="ellipse">
            <a:avLst/>
          </a:prstGeom>
          <a:solidFill>
            <a:srgbClr val="A4CC9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sr-Latn-RS" b="1"/>
              <a:t>D</a:t>
            </a:r>
            <a:r>
              <a:rPr lang="hr-HR" altLang="sr-Latn-RS" b="1"/>
              <a:t>nevni centar</a:t>
            </a:r>
            <a:endParaRPr lang="en-GB" altLang="sr-Latn-RS" b="1"/>
          </a:p>
        </p:txBody>
      </p:sp>
      <p:sp>
        <p:nvSpPr>
          <p:cNvPr id="133130" name="Text Box 10">
            <a:extLst>
              <a:ext uri="{FF2B5EF4-FFF2-40B4-BE49-F238E27FC236}">
                <a16:creationId xmlns:a16="http://schemas.microsoft.com/office/drawing/2014/main" id="{279FCA4E-AE91-4550-8073-E8928DA08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572000"/>
            <a:ext cx="2362200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Posao i obrazovanje</a:t>
            </a:r>
            <a:endParaRPr lang="en-GB" sz="32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31" name="Text Box 11">
            <a:extLst>
              <a:ext uri="{FF2B5EF4-FFF2-40B4-BE49-F238E27FC236}">
                <a16:creationId xmlns:a16="http://schemas.microsoft.com/office/drawing/2014/main" id="{BBCE8CAF-EA68-4C7F-A8DB-A6EBFD691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495800"/>
            <a:ext cx="1676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Smješta</a:t>
            </a:r>
            <a:r>
              <a:rPr lang="hr-HR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endParaRPr lang="en-GB" sz="32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939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 autoUpdateAnimBg="0"/>
      <p:bldP spid="133123" grpId="0" animBg="1" autoUpdateAnimBg="0"/>
      <p:bldP spid="133124" grpId="0" animBg="1" autoUpdateAnimBg="0"/>
      <p:bldP spid="133125" grpId="0" animBg="1" autoUpdateAnimBg="0"/>
      <p:bldP spid="133126" grpId="0" animBg="1" autoUpdateAnimBg="0"/>
      <p:bldP spid="133127" grpId="0" animBg="1" autoUpdateAnimBg="0"/>
      <p:bldP spid="133129" grpId="0" animBg="1" autoUpdateAnimBg="0"/>
      <p:bldP spid="133130" grpId="0" autoUpdateAnimBg="0"/>
      <p:bldP spid="13313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E214B3C-50EF-4FDC-9E5F-3ECD8D71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hr-HR" altLang="sr-Latn-RS" dirty="0"/>
              <a:t>3 </a:t>
            </a:r>
            <a:r>
              <a:rPr lang="hr-HR" altLang="sr-Latn-RS" dirty="0" err="1"/>
              <a:t>Casemanagment</a:t>
            </a:r>
            <a:r>
              <a:rPr lang="hr-HR" altLang="sr-Latn-RS" dirty="0"/>
              <a:t> u stambenom zbrinjavanju 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CD5C4775-F584-46B2-B5D5-74B7D7CC7B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hr-HR" altLang="sr-Latn-RS" sz="2400" dirty="0"/>
          </a:p>
          <a:p>
            <a:pPr eaLnBrk="1" hangingPunct="1"/>
            <a:r>
              <a:rPr lang="hr-HR" altLang="sr-Latn-RS" sz="2400" dirty="0"/>
              <a:t>Ova  oblik profesionalne pomoći pomaže velikom broju osoba  </a:t>
            </a:r>
            <a:r>
              <a:rPr lang="hr-HR" altLang="sr-Latn-RS" sz="2400" dirty="0">
                <a:solidFill>
                  <a:srgbClr val="FF0000"/>
                </a:solidFill>
              </a:rPr>
              <a:t>da žive u zajednici </a:t>
            </a:r>
            <a:r>
              <a:rPr lang="hr-HR" altLang="sr-Latn-RS" sz="2400" dirty="0"/>
              <a:t>, povećaju kvalitetu života,  </a:t>
            </a:r>
            <a:r>
              <a:rPr lang="hr-HR" altLang="sr-Latn-RS" sz="2400" dirty="0">
                <a:solidFill>
                  <a:srgbClr val="FF0000"/>
                </a:solidFill>
              </a:rPr>
              <a:t>povećaju sposobnosti za samostalni život </a:t>
            </a:r>
            <a:r>
              <a:rPr lang="hr-HR" altLang="sr-Latn-RS" sz="2400" dirty="0"/>
              <a:t>i  rad i  napreduju prema </a:t>
            </a:r>
            <a:r>
              <a:rPr lang="hr-HR" altLang="sr-Latn-RS" sz="2400" dirty="0">
                <a:solidFill>
                  <a:srgbClr val="FF0000"/>
                </a:solidFill>
              </a:rPr>
              <a:t>oporavku</a:t>
            </a:r>
            <a:r>
              <a:rPr lang="hr-HR" altLang="sr-Latn-RS" sz="2400" dirty="0"/>
              <a:t>.</a:t>
            </a:r>
          </a:p>
          <a:p>
            <a:pPr eaLnBrk="1" hangingPunct="1"/>
            <a:r>
              <a:rPr lang="hr-HR" altLang="sr-Latn-RS" sz="2400" dirty="0"/>
              <a:t>Bez ove usluge mnogi pacijenti su izloženi </a:t>
            </a:r>
            <a:r>
              <a:rPr lang="hr-HR" altLang="sr-Latn-RS" sz="2400" dirty="0">
                <a:solidFill>
                  <a:srgbClr val="FF0000"/>
                </a:solidFill>
              </a:rPr>
              <a:t>učestalim hospitalizacijama, odbijanju liječenja i socijalnoj isključenosti  i teško se oporavljaju</a:t>
            </a:r>
            <a:endParaRPr lang="hr-HR" altLang="sr-Latn-RS" sz="2800" dirty="0">
              <a:solidFill>
                <a:srgbClr val="FF0000"/>
              </a:solidFill>
            </a:endParaRPr>
          </a:p>
          <a:p>
            <a:endParaRPr lang="hr-HR" altLang="sr-Latn-RS" sz="2800" dirty="0"/>
          </a:p>
        </p:txBody>
      </p:sp>
    </p:spTree>
    <p:extLst>
      <p:ext uri="{BB962C8B-B14F-4D97-AF65-F5344CB8AC3E}">
        <p14:creationId xmlns:p14="http://schemas.microsoft.com/office/powerpoint/2010/main" val="883858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AD6B1D-DA5A-4A41-ACAB-C601ED52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Uloga </a:t>
            </a:r>
            <a:r>
              <a:rPr lang="hr-HR" dirty="0" err="1"/>
              <a:t>casemanagera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2A8BBC-045A-47F3-8A1B-39E610C42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Fokus grupe naglašavaju </a:t>
            </a:r>
            <a:r>
              <a:rPr lang="hr-HR" b="1" dirty="0"/>
              <a:t>važnost edukacije i supervizije </a:t>
            </a:r>
            <a:r>
              <a:rPr lang="hr-HR" b="1" dirty="0" err="1"/>
              <a:t>Case</a:t>
            </a:r>
            <a:r>
              <a:rPr lang="hr-HR" b="1" dirty="0"/>
              <a:t> Managera </a:t>
            </a:r>
            <a:r>
              <a:rPr lang="hr-HR" dirty="0"/>
              <a:t>jer se od njih očekuje rješavanje problema u sklopu psihičkog poremećaja, savjetovanje o samozbrinjavanju, provođenje motivacijskih razgovora i davanje podrške obitelji</a:t>
            </a:r>
          </a:p>
          <a:p>
            <a:r>
              <a:rPr lang="hr-HR" dirty="0"/>
              <a:t>Od iznimne važnosti su sljedeći elementi: </a:t>
            </a:r>
            <a:r>
              <a:rPr lang="hr-HR" b="1" dirty="0"/>
              <a:t>poznavanje područja stanovanja i rasporeda događaja </a:t>
            </a:r>
            <a:r>
              <a:rPr lang="hr-HR" dirty="0"/>
              <a:t>(kulturni, sportski i rekreativni događaji itd.) koji promiču uključenost u društvo. </a:t>
            </a:r>
          </a:p>
          <a:p>
            <a:r>
              <a:rPr lang="hr-HR" dirty="0" err="1"/>
              <a:t>Case</a:t>
            </a:r>
            <a:r>
              <a:rPr lang="hr-HR" dirty="0"/>
              <a:t> Manager treba biti </a:t>
            </a:r>
            <a:r>
              <a:rPr lang="hr-HR" b="1" dirty="0"/>
              <a:t>informiran o zdravstvenim ustanovama i svim drugim službama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1675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8612A7-DE08-4FE1-AA6B-B1186FFE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POKAZATELJI KVALITETE CASEMANGER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72F38A-CF38-4915-A3B9-DD93DE5D9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dirty="0"/>
              <a:t>Hoće li koordinatori stambenog zbrinjavanja proći obuku/obrazovanje?</a:t>
            </a:r>
          </a:p>
          <a:p>
            <a:r>
              <a:rPr lang="hr-HR" dirty="0"/>
              <a:t>2. Podržava li koordinirano liječenje korisnike i njihove obitelji?</a:t>
            </a:r>
          </a:p>
          <a:p>
            <a:r>
              <a:rPr lang="hr-HR" dirty="0"/>
              <a:t>3. Potiče li se društvena integracija?</a:t>
            </a:r>
          </a:p>
          <a:p>
            <a:r>
              <a:rPr lang="hr-HR" dirty="0"/>
              <a:t>4. Potiče li koordinirano liječenje društvene vještine korisnika?</a:t>
            </a:r>
          </a:p>
          <a:p>
            <a:r>
              <a:rPr lang="hr-HR" dirty="0"/>
              <a:t>5. Podrazumijeva li koordinirano liječenje kontakt s lokalnom upravom o pitanjima stambenog</a:t>
            </a:r>
          </a:p>
          <a:p>
            <a:r>
              <a:rPr lang="hr-HR" dirty="0"/>
              <a:t>zbrinjavanja?</a:t>
            </a:r>
          </a:p>
          <a:p>
            <a:r>
              <a:rPr lang="hr-HR" dirty="0"/>
              <a:t>6. Potiče li se umrežavanje?</a:t>
            </a:r>
          </a:p>
          <a:p>
            <a:r>
              <a:rPr lang="hr-HR" dirty="0"/>
              <a:t>7. </a:t>
            </a:r>
            <a:r>
              <a:rPr lang="hr-HR" dirty="0" err="1"/>
              <a:t>Monitorira</a:t>
            </a:r>
            <a:r>
              <a:rPr lang="hr-HR" dirty="0"/>
              <a:t> li se suživot?</a:t>
            </a:r>
          </a:p>
          <a:p>
            <a:r>
              <a:rPr lang="hr-HR" dirty="0"/>
              <a:t>8. Postoji li </a:t>
            </a:r>
            <a:r>
              <a:rPr lang="hr-HR" dirty="0" err="1"/>
              <a:t>Case</a:t>
            </a:r>
            <a:r>
              <a:rPr lang="hr-HR" dirty="0"/>
              <a:t> Manager koji je upućen u sve faze programa i koji dijeli informacije s ostalima</a:t>
            </a:r>
          </a:p>
          <a:p>
            <a:r>
              <a:rPr lang="hr-HR" dirty="0"/>
              <a:t>koji rade na projektu stambenog zbrinjavanja?</a:t>
            </a:r>
          </a:p>
          <a:p>
            <a:r>
              <a:rPr lang="hr-HR" dirty="0"/>
              <a:t>9. Hoće li biti povezanosti među različitim uslugama koje se nalaze na istom području</a:t>
            </a:r>
          </a:p>
          <a:p>
            <a:r>
              <a:rPr lang="hr-HR" dirty="0"/>
              <a:t>(na primjer: dnevni centri za zdravstvenu skrb, zdravstveni centri)?</a:t>
            </a:r>
          </a:p>
          <a:p>
            <a:r>
              <a:rPr lang="hr-HR" dirty="0"/>
              <a:t>10. Je li </a:t>
            </a:r>
            <a:r>
              <a:rPr lang="hr-HR" dirty="0" err="1"/>
              <a:t>Case</a:t>
            </a:r>
            <a:r>
              <a:rPr lang="hr-HR" dirty="0"/>
              <a:t> Manager institucionalna dužnost?</a:t>
            </a:r>
          </a:p>
          <a:p>
            <a:r>
              <a:rPr lang="hr-HR" dirty="0"/>
              <a:t>11. Je li koordinirano liječenje zaduženo i za kvalitetu usluga korisnicima i njihovim obiteljima?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2228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9A59BA-BCDD-442A-9F19-63820954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4. VREDVNOVANJE UKLJUČENOSTI, MIŠLJENJA,MOTIVACIJE I ZADOVOLJSTVA KORISNIKA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7D513D-5D35-4076-980A-DC8E10F3F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 Većina istraživanja pokazuje da osobe s mentalnim poteškoćama </a:t>
            </a:r>
            <a:r>
              <a:rPr lang="hr-HR" dirty="0">
                <a:solidFill>
                  <a:srgbClr val="C00000"/>
                </a:solidFill>
              </a:rPr>
              <a:t>preferiraju samostalan život. </a:t>
            </a:r>
            <a:r>
              <a:rPr lang="hr-HR" dirty="0"/>
              <a:t>Također preferiraju život s prijateljima ili partnerima, ali ne i s drugim osobama s mentalnim poteškoćama </a:t>
            </a:r>
          </a:p>
          <a:p>
            <a:r>
              <a:rPr lang="hr-HR" dirty="0"/>
              <a:t> korisnici preferiraju </a:t>
            </a:r>
            <a:r>
              <a:rPr lang="hr-HR" b="1" dirty="0"/>
              <a:t>podršku osoblja u trajanju od 24 sata dnevno</a:t>
            </a:r>
            <a:r>
              <a:rPr lang="hr-HR" dirty="0"/>
              <a:t>, ali da osoblje ne boravi s njima.</a:t>
            </a:r>
          </a:p>
          <a:p>
            <a:r>
              <a:rPr lang="hr-HR" dirty="0"/>
              <a:t>Ljudi koji sudjeluju u modelima stambenog zbrinjavanja u kojima mogu birati kako će organizirati svoje svakodnevne živote i gdje uživaju </a:t>
            </a:r>
            <a:r>
              <a:rPr lang="hr-HR" dirty="0">
                <a:solidFill>
                  <a:srgbClr val="C00000"/>
                </a:solidFill>
              </a:rPr>
              <a:t>dobar stupanj privatnosti,</a:t>
            </a:r>
            <a:r>
              <a:rPr lang="hr-HR" dirty="0"/>
              <a:t> pokazuju </a:t>
            </a:r>
            <a:r>
              <a:rPr lang="hr-HR" dirty="0">
                <a:solidFill>
                  <a:srgbClr val="FF0000"/>
                </a:solidFill>
              </a:rPr>
              <a:t>veću razinu zadovoljstva svojim smještajem</a:t>
            </a:r>
            <a:r>
              <a:rPr lang="hr-HR" dirty="0"/>
              <a:t> u usporedbi s onima koji žive u ograničavajućem okruženju s manje slobode izbora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8562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EFA4C5-F4E3-4894-96CC-0F57A902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ŠTO KORISNICI ŽELE?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16AEF2-3424-4FED-A56B-DC8E04DA2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Treba uvijek moći saslušati što korisnici kažu o svojim potrebama i uvijek biti otvoren za njihovo mišljenje;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7179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A7C63A-5182-4D46-875F-14E0D5F8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Pokazatelji kvalitete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FC5329-9614-485B-BB03-FE6984C59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Postoji li sustav za otkrivanje doživljaja, opažaja, motivacije i zadovoljstva korisnika  stambenog zbrinjavanja?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6478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93D2AF-281D-4802-9172-8DD3C617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5. </a:t>
            </a:r>
            <a:r>
              <a:rPr lang="hr-HR" sz="2700" b="1" dirty="0"/>
              <a:t>FLEKSIBILNOST/KLINIČKO</a:t>
            </a:r>
            <a:br>
              <a:rPr lang="hr-HR" sz="2700" dirty="0"/>
            </a:br>
            <a:r>
              <a:rPr lang="hr-HR" sz="2700" b="1" dirty="0"/>
              <a:t>UPRAVLJANJE/KOMUNIKACIJA</a:t>
            </a:r>
            <a:br>
              <a:rPr lang="hr-HR" sz="2700" dirty="0"/>
            </a:br>
            <a:r>
              <a:rPr lang="hr-HR" sz="2700" b="1" dirty="0"/>
              <a:t>I KOORDINACIJA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0CFFC2-956F-40AF-A6C3-7F16AE7C8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Postoji jedinstven konsenzus među pružateljima stambenog zbrinjavanja, korisnicima i članovima obitelji te zdravstvenog sustava, </a:t>
            </a:r>
            <a:r>
              <a:rPr lang="hr-HR" b="1" dirty="0"/>
              <a:t>o potrebi za komunikacijom, koordinacijom i zajedničkim ciljem</a:t>
            </a:r>
            <a:r>
              <a:rPr lang="hr-HR" dirty="0"/>
              <a:t>.</a:t>
            </a:r>
          </a:p>
          <a:p>
            <a:r>
              <a:rPr lang="hr-HR" dirty="0"/>
              <a:t>Ključnu ulogu igra </a:t>
            </a:r>
            <a:r>
              <a:rPr lang="hr-HR" b="1" dirty="0"/>
              <a:t>partnerski odnos </a:t>
            </a:r>
            <a:r>
              <a:rPr lang="hr-HR" dirty="0"/>
              <a:t>korisnika, obitelji, pružatelja usluga i administratora; promicanje otvorene i međusobne komunikacije te prihvaćanje zajedničkih ciljeva</a:t>
            </a:r>
          </a:p>
          <a:p>
            <a:r>
              <a:rPr lang="hr-HR" dirty="0"/>
              <a:t> Često, </a:t>
            </a:r>
            <a:r>
              <a:rPr lang="hr-HR" b="1" dirty="0"/>
              <a:t>kad komunikacija izostaje </a:t>
            </a:r>
            <a:r>
              <a:rPr lang="hr-HR" dirty="0"/>
              <a:t>ili se percipira kao obveza, osobe koje pomažu , posebno neformalni </a:t>
            </a:r>
            <a:r>
              <a:rPr lang="hr-HR" dirty="0" err="1"/>
              <a:t>pomagatelji</a:t>
            </a:r>
            <a:r>
              <a:rPr lang="hr-HR" dirty="0"/>
              <a:t> , </a:t>
            </a:r>
            <a:r>
              <a:rPr lang="hr-HR" dirty="0">
                <a:solidFill>
                  <a:srgbClr val="FF0000"/>
                </a:solidFill>
              </a:rPr>
              <a:t>osjećaju podcijenjeno </a:t>
            </a:r>
            <a:r>
              <a:rPr lang="hr-HR" dirty="0"/>
              <a:t>i trebaju veće priznanje.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8273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841799-DD51-4279-A275-D948A62B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Odnosi  i osnaživanje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05475D-BC92-450D-98F3-773BE85CB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Potrebno je da suradnici i neformalni </a:t>
            </a:r>
            <a:r>
              <a:rPr lang="hr-HR" dirty="0" err="1"/>
              <a:t>pomagatelji</a:t>
            </a:r>
            <a:r>
              <a:rPr lang="hr-HR" dirty="0"/>
              <a:t> (medicinske sestre, osoblje za čišćenje, itd.) surađuju </a:t>
            </a:r>
            <a:r>
              <a:rPr lang="hr-HR" dirty="0">
                <a:solidFill>
                  <a:srgbClr val="FF0000"/>
                </a:solidFill>
              </a:rPr>
              <a:t>kako bi izbjegli zaštitni ili negativan stav prema korisnicima koje smatraju pasivnim primateljima skrbi na svakom području. 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r>
              <a:rPr lang="hr-HR" dirty="0"/>
              <a:t>Samo je jedan način da se uspješno provode projekti stambenog zbrinjavanja: </a:t>
            </a:r>
            <a:r>
              <a:rPr lang="hr-HR" b="1" dirty="0"/>
              <a:t>Korisnike treba poticati da preispituju svoje uloge stanara</a:t>
            </a:r>
            <a:r>
              <a:rPr lang="hr-HR" dirty="0"/>
              <a:t>, što je više moguće, potrebno ih je </a:t>
            </a:r>
            <a:r>
              <a:rPr lang="hr-HR" b="1" dirty="0"/>
              <a:t>osnaživati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992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3EEC803-4F4B-42D8-83E5-6FB271FB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1036638"/>
          </a:xfrm>
        </p:spPr>
        <p:txBody>
          <a:bodyPr>
            <a:normAutofit fontScale="90000"/>
          </a:bodyPr>
          <a:lstStyle/>
          <a:p>
            <a:r>
              <a:rPr lang="hr-HR" altLang="sr-Latn-RS"/>
              <a:t>Konvencija o pravima osoba s invaliditetom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A167D4B0-294E-4BC3-84DE-9E6F4FD34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3430588" cy="498475"/>
          </a:xfrm>
        </p:spPr>
        <p:txBody>
          <a:bodyPr/>
          <a:lstStyle/>
          <a:p>
            <a:r>
              <a:rPr lang="hr-HR" altLang="sr-Latn-RS"/>
              <a:t>Obvezujuća</a:t>
            </a:r>
          </a:p>
        </p:txBody>
      </p:sp>
      <p:sp>
        <p:nvSpPr>
          <p:cNvPr id="8196" name="Text Placeholder 4">
            <a:extLst>
              <a:ext uri="{FF2B5EF4-FFF2-40B4-BE49-F238E27FC236}">
                <a16:creationId xmlns:a16="http://schemas.microsoft.com/office/drawing/2014/main" id="{F8ECD6DD-05AD-43A5-8F25-956F67CF3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altLang="sr-Latn-RS"/>
              <a:t>Pravo na izbor </a:t>
            </a:r>
          </a:p>
        </p:txBody>
      </p:sp>
      <p:sp>
        <p:nvSpPr>
          <p:cNvPr id="8197" name="Content Placeholder 5">
            <a:extLst>
              <a:ext uri="{FF2B5EF4-FFF2-40B4-BE49-F238E27FC236}">
                <a16:creationId xmlns:a16="http://schemas.microsoft.com/office/drawing/2014/main" id="{4159EFAD-F6E7-46CD-8359-7E2885A43E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altLang="sr-Latn-RS" dirty="0"/>
              <a:t>To je  pravno obvezujući instrument s sveobuhvatnim </a:t>
            </a:r>
            <a:r>
              <a:rPr lang="hr-HR" altLang="sr-Latn-RS" b="1" dirty="0"/>
              <a:t>pravima</a:t>
            </a:r>
            <a:r>
              <a:rPr lang="hr-HR" altLang="sr-Latn-RS" dirty="0"/>
              <a:t> i zaštitom za osobe s invaliditetom, UKLJUČUJUĆI osobe s </a:t>
            </a:r>
            <a:r>
              <a:rPr lang="hr-HR" altLang="sr-Latn-RS" b="1" dirty="0"/>
              <a:t>psihosocijalnim poteškoćama</a:t>
            </a:r>
            <a:endParaRPr lang="en-GB" altLang="en-US" b="1" dirty="0">
              <a:ea typeface="MS PGothic" panose="020B0600070205080204" pitchFamily="34" charset="-128"/>
            </a:endParaRPr>
          </a:p>
          <a:p>
            <a:endParaRPr lang="hr-HR" altLang="sr-Latn-RS" dirty="0"/>
          </a:p>
        </p:txBody>
      </p:sp>
      <p:pic>
        <p:nvPicPr>
          <p:cNvPr id="8198" name="Picture 2" descr="C:\Users\sladjana\Pictures\konvencija_naslovnica.jpg">
            <a:extLst>
              <a:ext uri="{FF2B5EF4-FFF2-40B4-BE49-F238E27FC236}">
                <a16:creationId xmlns:a16="http://schemas.microsoft.com/office/drawing/2014/main" id="{8EB2BB0C-B451-4DD7-B8D2-F5EAD624C0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838" y="2951163"/>
            <a:ext cx="1714500" cy="2400300"/>
          </a:xfrm>
          <a:noFill/>
        </p:spPr>
      </p:pic>
    </p:spTree>
    <p:extLst>
      <p:ext uri="{BB962C8B-B14F-4D97-AF65-F5344CB8AC3E}">
        <p14:creationId xmlns:p14="http://schemas.microsoft.com/office/powerpoint/2010/main" val="3317939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078993-0D13-418A-9AE6-476DFC414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Pokazatelji kliničko upravljanje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A959A5-1ABE-431C-903E-31908DA70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1. </a:t>
            </a:r>
            <a:r>
              <a:rPr lang="hr-HR" dirty="0"/>
              <a:t>Hoće li biti inicijativa za razmjenu osobnih iskustava među korisnicima projekata stambenog</a:t>
            </a:r>
          </a:p>
          <a:p>
            <a:r>
              <a:rPr lang="hr-HR" dirty="0"/>
              <a:t>zbrinjavanja?</a:t>
            </a:r>
          </a:p>
          <a:p>
            <a:r>
              <a:rPr lang="hr-HR" b="1" dirty="0"/>
              <a:t>2. </a:t>
            </a:r>
            <a:r>
              <a:rPr lang="hr-HR" dirty="0"/>
              <a:t>Hoće li korisnici i obitelji zajedno sudjelovati u terapijskom programu?</a:t>
            </a:r>
          </a:p>
          <a:p>
            <a:r>
              <a:rPr lang="hr-HR" b="1" dirty="0"/>
              <a:t>3. </a:t>
            </a:r>
            <a:r>
              <a:rPr lang="hr-HR" dirty="0"/>
              <a:t>Hoće li postojati mreža koja povezuje obitelji, pružatelje usluga, vladu, korisnike i druge dionike?</a:t>
            </a:r>
          </a:p>
          <a:p>
            <a:r>
              <a:rPr lang="hr-HR" b="1" dirty="0"/>
              <a:t>4. </a:t>
            </a:r>
            <a:r>
              <a:rPr lang="hr-HR" dirty="0"/>
              <a:t>Hoće li objekti stambenog zbrinjavanja imati fleksibilno radno vrijeme?</a:t>
            </a:r>
          </a:p>
          <a:p>
            <a:r>
              <a:rPr lang="hr-HR" b="1" dirty="0"/>
              <a:t>5. </a:t>
            </a:r>
            <a:r>
              <a:rPr lang="hr-HR" dirty="0"/>
              <a:t>Hoće li postojati "dnevnik" kojemu mogu pristupiti korisnici i djelatnici i koristiti ga?</a:t>
            </a:r>
          </a:p>
          <a:p>
            <a:r>
              <a:rPr lang="hr-HR" b="1" dirty="0"/>
              <a:t>6. </a:t>
            </a:r>
            <a:r>
              <a:rPr lang="hr-HR" dirty="0"/>
              <a:t>Jesu li projekti stambenog zbrinjavanja temeljeni na službenim smjernicama ili jednostavno na provedbi dobrih praksi?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8729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328F62-F73A-4098-978A-4118FDF3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Pokazatelji kliničko upravljanje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AD27D7-08DD-417C-B8D4-5C2094009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b="1" dirty="0"/>
              <a:t>7. </a:t>
            </a:r>
            <a:r>
              <a:rPr lang="hr-HR" dirty="0"/>
              <a:t>Zadovoljavaju li poduzete akcije stvarne potrebe korisnika?</a:t>
            </a:r>
          </a:p>
          <a:p>
            <a:r>
              <a:rPr lang="hr-HR" b="1" dirty="0"/>
              <a:t>8. </a:t>
            </a:r>
            <a:r>
              <a:rPr lang="hr-HR" dirty="0"/>
              <a:t>Dijele li područni resursi sve kanale komunikacije?</a:t>
            </a:r>
          </a:p>
          <a:p>
            <a:r>
              <a:rPr lang="hr-HR" b="1" dirty="0"/>
              <a:t>9. </a:t>
            </a:r>
            <a:r>
              <a:rPr lang="hr-HR" dirty="0"/>
              <a:t>Hoće li postojati tim koji prati i </a:t>
            </a:r>
            <a:r>
              <a:rPr lang="hr-HR" dirty="0" err="1"/>
              <a:t>monitorira</a:t>
            </a:r>
            <a:r>
              <a:rPr lang="hr-HR" dirty="0"/>
              <a:t> potrebe korisnika, kao i njihovu sadašnju i buduću</a:t>
            </a:r>
          </a:p>
          <a:p>
            <a:r>
              <a:rPr lang="hr-HR" dirty="0"/>
              <a:t>razinu neovisnosti i kvalitetu života?</a:t>
            </a:r>
          </a:p>
          <a:p>
            <a:r>
              <a:rPr lang="hr-HR" b="1" dirty="0"/>
              <a:t>10. </a:t>
            </a:r>
            <a:r>
              <a:rPr lang="hr-HR" dirty="0"/>
              <a:t>Kada korisnik posjeduje kuću i domaćin je drugom korisniku, postoji li ugovor koji uređuje njihov</a:t>
            </a:r>
          </a:p>
          <a:p>
            <a:r>
              <a:rPr lang="hr-HR" dirty="0"/>
              <a:t>financijski odnos?</a:t>
            </a:r>
          </a:p>
          <a:p>
            <a:r>
              <a:rPr lang="hr-HR" b="1" dirty="0"/>
              <a:t>11. </a:t>
            </a:r>
            <a:r>
              <a:rPr lang="hr-HR" dirty="0"/>
              <a:t>Postoji li stručna podrška svakodnevnim životnim potrebama?</a:t>
            </a:r>
          </a:p>
          <a:p>
            <a:r>
              <a:rPr lang="hr-HR" b="1" dirty="0"/>
              <a:t>12. </a:t>
            </a:r>
            <a:r>
              <a:rPr lang="hr-HR" dirty="0"/>
              <a:t>Postoji li informacijski sustav za prikupljanje podataka o projektima stambenog zbrinjavanja?</a:t>
            </a:r>
          </a:p>
          <a:p>
            <a:r>
              <a:rPr lang="hr-HR" b="1" dirty="0"/>
              <a:t>13. </a:t>
            </a:r>
            <a:r>
              <a:rPr lang="hr-HR" dirty="0"/>
              <a:t>Postoji li organizacijski sustav koji potiče koordinaciju ključnih osoba u projektima stambenog</a:t>
            </a:r>
          </a:p>
          <a:p>
            <a:r>
              <a:rPr lang="hr-HR" dirty="0"/>
              <a:t>zbrinjavanja?</a:t>
            </a:r>
          </a:p>
          <a:p>
            <a:r>
              <a:rPr lang="hr-HR" b="1" dirty="0"/>
              <a:t>14. </a:t>
            </a:r>
            <a:r>
              <a:rPr lang="hr-HR" dirty="0"/>
              <a:t>Može li obiteljski liječnik računati na podršku mreže za korisnike?</a:t>
            </a:r>
          </a:p>
          <a:p>
            <a:r>
              <a:rPr lang="hr-HR" b="1" dirty="0"/>
              <a:t>15. </a:t>
            </a:r>
            <a:r>
              <a:rPr lang="hr-HR" dirty="0"/>
              <a:t>Postoje li smjernice za projekte stambenog zbrinjavanja?</a:t>
            </a:r>
          </a:p>
          <a:p>
            <a:r>
              <a:rPr lang="hr-HR" b="1" dirty="0"/>
              <a:t>16. </a:t>
            </a:r>
            <a:r>
              <a:rPr lang="hr-HR" dirty="0"/>
              <a:t>Postoji li program podrške za olakšavanje socijalne uključenosti pojedinog korisnika?</a:t>
            </a:r>
          </a:p>
          <a:p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4629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54CBB3-62AA-4983-8523-5365EBB08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6. KORISNIČKA ODGOVORNOST I DONOŠENJE ODLUKA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AB00C5-5250-43D6-8C86-4A270FCDB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pPr marL="0" indent="0">
              <a:buNone/>
            </a:pPr>
            <a:r>
              <a:rPr lang="hr-HR" dirty="0"/>
              <a:t>Brojne studije pokazuju da korisnici usluga zaštite</a:t>
            </a:r>
          </a:p>
          <a:p>
            <a:pPr marL="0" indent="0">
              <a:buNone/>
            </a:pPr>
            <a:r>
              <a:rPr lang="hr-HR" dirty="0"/>
              <a:t>mentalnog zdravlja smatraju kako je </a:t>
            </a:r>
            <a:r>
              <a:rPr lang="hr-HR" dirty="0">
                <a:solidFill>
                  <a:srgbClr val="FF0000"/>
                </a:solidFill>
              </a:rPr>
              <a:t>mogućnost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izbora daleko važnija</a:t>
            </a:r>
            <a:r>
              <a:rPr lang="hr-HR" dirty="0"/>
              <a:t> nego što to </a:t>
            </a:r>
            <a:r>
              <a:rPr lang="hr-HR" dirty="0">
                <a:solidFill>
                  <a:srgbClr val="FF0000"/>
                </a:solidFill>
              </a:rPr>
              <a:t>misle </a:t>
            </a:r>
            <a:r>
              <a:rPr lang="hr-HR" dirty="0" err="1">
                <a:solidFill>
                  <a:srgbClr val="FF0000"/>
                </a:solidFill>
              </a:rPr>
              <a:t>Case</a:t>
            </a: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Manageri</a:t>
            </a:r>
            <a:r>
              <a:rPr lang="hr-HR" dirty="0"/>
              <a:t>. Oni favoriziraju </a:t>
            </a:r>
            <a:r>
              <a:rPr lang="hr-HR" dirty="0" err="1"/>
              <a:t>podržavajuće</a:t>
            </a:r>
            <a:r>
              <a:rPr lang="hr-HR" dirty="0"/>
              <a:t> stambeno</a:t>
            </a:r>
          </a:p>
          <a:p>
            <a:pPr marL="0" indent="0">
              <a:buNone/>
            </a:pPr>
            <a:r>
              <a:rPr lang="hr-HR" dirty="0"/>
              <a:t>zbrinjavanje dok sami korisnici preferiraju</a:t>
            </a:r>
          </a:p>
          <a:p>
            <a:pPr marL="0" indent="0">
              <a:buNone/>
            </a:pPr>
            <a:r>
              <a:rPr lang="hr-HR" dirty="0"/>
              <a:t>neovisno stanovanje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MOGUĆI KONFLIKT INTERESA</a:t>
            </a:r>
          </a:p>
        </p:txBody>
      </p:sp>
    </p:spTree>
    <p:extLst>
      <p:ext uri="{BB962C8B-B14F-4D97-AF65-F5344CB8AC3E}">
        <p14:creationId xmlns:p14="http://schemas.microsoft.com/office/powerpoint/2010/main" val="3834346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87CF86-96A5-44A9-B815-3B8AEA02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Napuštanje </a:t>
            </a:r>
            <a:r>
              <a:rPr lang="hr-HR" dirty="0" err="1"/>
              <a:t>patronističkih</a:t>
            </a:r>
            <a:r>
              <a:rPr lang="hr-HR" dirty="0"/>
              <a:t> stavova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B0602E-2BEB-4C6A-9BC8-A716EBBD0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To podrazumijeva nužnost, za djelatnike u sustavu</a:t>
            </a:r>
          </a:p>
          <a:p>
            <a:pPr marL="0" indent="0">
              <a:buNone/>
            </a:pPr>
            <a:r>
              <a:rPr lang="hr-HR" dirty="0"/>
              <a:t>zaštite mentalnog zdravlja i neprofesionalne</a:t>
            </a:r>
          </a:p>
          <a:p>
            <a:pPr marL="0" indent="0">
              <a:buNone/>
            </a:pPr>
            <a:r>
              <a:rPr lang="hr-HR" dirty="0" err="1"/>
              <a:t>pomagatelje</a:t>
            </a:r>
            <a:r>
              <a:rPr lang="hr-HR" dirty="0"/>
              <a:t>, </a:t>
            </a:r>
            <a:r>
              <a:rPr lang="hr-HR" b="1" dirty="0"/>
              <a:t>da napuste tradicionalne zaštitničke</a:t>
            </a:r>
          </a:p>
          <a:p>
            <a:pPr marL="0" indent="0">
              <a:buNone/>
            </a:pPr>
            <a:r>
              <a:rPr lang="hr-HR" b="1" dirty="0"/>
              <a:t>stavove prema korisnicima, da ih ne smatraju pasivnim</a:t>
            </a:r>
          </a:p>
          <a:p>
            <a:pPr marL="0" indent="0">
              <a:buNone/>
            </a:pPr>
            <a:r>
              <a:rPr lang="hr-HR" b="1" dirty="0"/>
              <a:t>primateljima usluga</a:t>
            </a:r>
            <a:r>
              <a:rPr lang="hr-HR" dirty="0"/>
              <a:t> na svim područjima</a:t>
            </a:r>
          </a:p>
          <a:p>
            <a:pPr marL="0" indent="0">
              <a:buNone/>
            </a:pPr>
            <a:r>
              <a:rPr lang="hr-HR" dirty="0"/>
              <a:t>njihovih života, uključujući EDUKACIJU usmjerenu na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OPORAVAK.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9826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5A3A23-82B2-42EC-B2AC-73B10E9D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Pokazatelji odgovornost/donošenje odluka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B0C0B3-4DBC-44F3-9C7B-5358F9AED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dirty="0"/>
              <a:t>1. </a:t>
            </a:r>
            <a:r>
              <a:rPr lang="hr-HR" dirty="0"/>
              <a:t>Mogu li korisnici donositi odluke i preuzimati odgovornost?</a:t>
            </a:r>
          </a:p>
          <a:p>
            <a:r>
              <a:rPr lang="hr-HR" b="1" dirty="0"/>
              <a:t>2. </a:t>
            </a:r>
            <a:r>
              <a:rPr lang="hr-HR" dirty="0"/>
              <a:t>Dijele li se odluke i ciljevi s korisnicima?</a:t>
            </a:r>
          </a:p>
          <a:p>
            <a:r>
              <a:rPr lang="hr-HR" b="1" dirty="0"/>
              <a:t>3. </a:t>
            </a:r>
            <a:r>
              <a:rPr lang="hr-HR" dirty="0"/>
              <a:t>Je li pristup domu reguliran standardnim postupcima?</a:t>
            </a:r>
          </a:p>
          <a:p>
            <a:r>
              <a:rPr lang="hr-HR" b="1" dirty="0"/>
              <a:t>4. </a:t>
            </a:r>
            <a:r>
              <a:rPr lang="hr-HR" dirty="0"/>
              <a:t>Može li se projekt stambenog zbrinjavanja koji je u tijeku, modificirati na temelju odluka</a:t>
            </a:r>
          </a:p>
          <a:p>
            <a:r>
              <a:rPr lang="hr-HR" dirty="0"/>
              <a:t>korisnika?</a:t>
            </a:r>
          </a:p>
          <a:p>
            <a:r>
              <a:rPr lang="hr-HR" b="1" dirty="0"/>
              <a:t>5. </a:t>
            </a:r>
            <a:r>
              <a:rPr lang="hr-HR" dirty="0"/>
              <a:t>Mogu li korisnici birati s kime će živjeti?</a:t>
            </a:r>
          </a:p>
          <a:p>
            <a:r>
              <a:rPr lang="hr-HR" b="1" dirty="0"/>
              <a:t>6. </a:t>
            </a:r>
            <a:r>
              <a:rPr lang="hr-HR" dirty="0"/>
              <a:t>Imaju li korisnici podršku u odlukama koje su im potrebne kako bi se nosili s nuspojavama?</a:t>
            </a:r>
          </a:p>
          <a:p>
            <a:r>
              <a:rPr lang="hr-HR" b="1" dirty="0"/>
              <a:t>7. </a:t>
            </a:r>
            <a:r>
              <a:rPr lang="hr-HR" dirty="0"/>
              <a:t>Je li različitost potreba i sposobnosti svakog korisnika razmatrana u smislu njihove sposobnosti</a:t>
            </a:r>
          </a:p>
          <a:p>
            <a:r>
              <a:rPr lang="hr-HR" dirty="0"/>
              <a:t>donošenja odluka?</a:t>
            </a:r>
          </a:p>
          <a:p>
            <a:r>
              <a:rPr lang="hr-HR" b="1" dirty="0"/>
              <a:t>8. </a:t>
            </a:r>
            <a:r>
              <a:rPr lang="hr-HR" dirty="0"/>
              <a:t>Odlučuju li korisnici kad vrijeme provode sami, a kad borave zajedno?</a:t>
            </a:r>
          </a:p>
          <a:p>
            <a:r>
              <a:rPr lang="hr-HR" b="1" dirty="0"/>
              <a:t>9. </a:t>
            </a:r>
            <a:r>
              <a:rPr lang="hr-HR" dirty="0"/>
              <a:t>Imaju li korisnici mogućnost odlučiti kako žele provoditi vrijeme?</a:t>
            </a:r>
          </a:p>
          <a:p>
            <a:r>
              <a:rPr lang="hr-HR" b="1" dirty="0"/>
              <a:t>10. </a:t>
            </a:r>
            <a:r>
              <a:rPr lang="hr-HR" dirty="0"/>
              <a:t>Može li korisnik računati na podršku ako se odluči vratiti kući?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3538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4C9EF8-4F8B-49A0-802E-5B7CAF73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7.VOLONTIRANJE I CIVILNO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D61AD2-FB13-4D9E-8698-696486576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Volonter je osoba informirana o mentalnom zdravlju, obučena za podršku osobama s mentalnim poteškoćama i pomaže im u socijalnoj integraciji.</a:t>
            </a:r>
          </a:p>
          <a:p>
            <a:r>
              <a:rPr lang="hr-HR" dirty="0"/>
              <a:t>  Iskustveni volonter- osoba s iskustvom psihičke bolesti</a:t>
            </a:r>
          </a:p>
          <a:p>
            <a:r>
              <a:rPr lang="hr-HR" dirty="0"/>
              <a:t>Volontiranje podrazumijeva da postoje ljudi koji</a:t>
            </a:r>
          </a:p>
          <a:p>
            <a:pPr marL="0" indent="0">
              <a:buNone/>
            </a:pPr>
            <a:r>
              <a:rPr lang="hr-HR" dirty="0"/>
              <a:t>     posvećuju dio svog slobodnog vremena kako bi</a:t>
            </a:r>
          </a:p>
          <a:p>
            <a:pPr marL="0" indent="0">
              <a:buNone/>
            </a:pPr>
            <a:r>
              <a:rPr lang="hr-HR" dirty="0"/>
              <a:t>      podržali druge ljude kojima je to potrebno</a:t>
            </a:r>
          </a:p>
          <a:p>
            <a:r>
              <a:rPr lang="hr-HR" dirty="0"/>
              <a:t>Ovu vrstu podrške karakterizira "davanje" i da se</a:t>
            </a:r>
          </a:p>
          <a:p>
            <a:r>
              <a:rPr lang="hr-HR" dirty="0"/>
              <a:t>"nešto radi„ za druge ljude.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2872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283E47-8882-4499-989E-C7513647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Volonteri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AE1975-E703-40BF-BBEC-AAE4323C0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>
              <a:solidFill>
                <a:srgbClr val="C00000"/>
              </a:solidFill>
            </a:endParaRPr>
          </a:p>
          <a:p>
            <a:endParaRPr lang="hr-HR" dirty="0">
              <a:solidFill>
                <a:srgbClr val="C00000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U okviru svojih fokus grupa, stručnjaci za mentalno zdravlje naglašavaju </a:t>
            </a:r>
            <a:r>
              <a:rPr lang="hr-HR" dirty="0">
                <a:solidFill>
                  <a:srgbClr val="FF0000"/>
                </a:solidFill>
              </a:rPr>
              <a:t>važnost mogućnosti da se angažiraju volonteri, studenti i susjedi</a:t>
            </a:r>
            <a:r>
              <a:rPr lang="hr-HR" dirty="0">
                <a:solidFill>
                  <a:schemeClr val="tx1"/>
                </a:solidFill>
              </a:rPr>
              <a:t>. Međutim, ljudi moraju željeti darovati svoje vrijeme i podršku, a korisno bi bilo pronaći načine kako ih se poticalo da to čine jer njihov utjecaj može pomoći korisnicima da se manje osjećaju osamljenima.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6518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09E588-8D68-44E1-965C-CBD14495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Volonteri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63946C-8310-4C05-9883-1474A1DBA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Što se tiče mentalnog zdravlja, aspekt volonterstva koji zahtijeva da se stavi na raspolaganje korisnicima s mentalnim poteškoćama, postaje izuzetno težak kad se volonterima ne daju jasni ciljevi pa mogu percipirati svoju aktivnost kao besmislenu.</a:t>
            </a:r>
          </a:p>
          <a:p>
            <a:endParaRPr lang="hr-HR" dirty="0"/>
          </a:p>
          <a:p>
            <a:r>
              <a:rPr lang="hr-HR" dirty="0"/>
              <a:t>Osoba koja pravi društvo bolesnicima s psihičkim poremećajima podložna je stresu i može biti </a:t>
            </a:r>
            <a:r>
              <a:rPr lang="hr-HR" dirty="0">
                <a:solidFill>
                  <a:srgbClr val="FF0000"/>
                </a:solidFill>
              </a:rPr>
              <a:t>nesigurna</a:t>
            </a:r>
            <a:r>
              <a:rPr lang="hr-HR" dirty="0"/>
              <a:t> pri izboru najprikladnijih riječi, bojeći se da su "pogrešne". </a:t>
            </a:r>
            <a:r>
              <a:rPr lang="hr-HR" dirty="0">
                <a:solidFill>
                  <a:srgbClr val="FF0000"/>
                </a:solidFill>
              </a:rPr>
              <a:t>Često upravo to zahtijevaju pružatelji usluga i to je razlog zašto su volonterski napori toliko često neuspješni</a:t>
            </a:r>
            <a:r>
              <a:rPr lang="hr-HR" dirty="0"/>
              <a:t>. </a:t>
            </a:r>
          </a:p>
          <a:p>
            <a:r>
              <a:rPr lang="hr-HR" dirty="0"/>
              <a:t>                  </a:t>
            </a:r>
            <a:r>
              <a:rPr lang="hr-HR" b="1" dirty="0"/>
              <a:t>EDUKACIJA  VOLONTERA</a:t>
            </a:r>
          </a:p>
          <a:p>
            <a:pPr marL="0" indent="0">
              <a:buNone/>
            </a:pPr>
            <a:r>
              <a:rPr lang="hr-HR" b="1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7543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756B68-4D22-47FB-865C-F9D8D098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Pokazatelji volonteri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B01A66-01F1-46EA-9A43-BB8210D92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1. Hoće li biti obučen volonter za zaštitu mentalnog zdravlja?</a:t>
            </a:r>
          </a:p>
          <a:p>
            <a:r>
              <a:rPr lang="hr-HR" dirty="0"/>
              <a:t>2. Uključuje li projekt stambenog zbrinjavanja mogućnost promocije dobrosusjedskih odnosa?</a:t>
            </a:r>
          </a:p>
          <a:p>
            <a:r>
              <a:rPr lang="hr-HR" dirty="0"/>
              <a:t>3. Imaju li volonteri na projektima stambenog zbrinjavanja ulogu premosnice između stručnjaka i društva?</a:t>
            </a:r>
          </a:p>
          <a:p>
            <a:r>
              <a:rPr lang="hr-HR" dirty="0"/>
              <a:t>4. </a:t>
            </a:r>
            <a:r>
              <a:rPr lang="hr-HR" dirty="0" err="1"/>
              <a:t>Monitoriraju</a:t>
            </a:r>
            <a:r>
              <a:rPr lang="hr-HR" dirty="0"/>
              <a:t> li se aktivnosti volontera na projektima stambenog zbrinjavanja?</a:t>
            </a:r>
          </a:p>
          <a:p>
            <a:r>
              <a:rPr lang="hr-HR" dirty="0"/>
              <a:t>5. Hoće li stanovnici biti obučavani/informirani o problemima mentalnog zdravlja?</a:t>
            </a:r>
          </a:p>
          <a:p>
            <a:r>
              <a:rPr lang="hr-HR" dirty="0"/>
              <a:t>6. Potiče li se suradnja djelatnika i volontera na projektima stambenog zbrinjavanja?</a:t>
            </a:r>
          </a:p>
          <a:p>
            <a:r>
              <a:rPr lang="hr-HR" dirty="0"/>
              <a:t>7. Jesu li starije osobe uključene u programe obuke namijenjene korisnicima koji žive u njihovom susjedstvu?</a:t>
            </a:r>
          </a:p>
          <a:p>
            <a:r>
              <a:rPr lang="hr-HR" dirty="0"/>
              <a:t>8. Podržavaju li projekti stambenog zbrinjavanja inicijative stanovnika koji žive u blizini korisnika?</a:t>
            </a:r>
          </a:p>
          <a:p>
            <a:r>
              <a:rPr lang="hr-HR" dirty="0"/>
              <a:t>9. Uzima li se u obzir dobrobit osoba koje žive blizu korisnika (susjedi, trgovci itd.)?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0247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26E96B-E775-4433-91DB-A4A87FF2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8.Cjeloživotno učenje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DC136C-9E1B-4E67-9538-7F6C50EC1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hr-HR" b="1" dirty="0"/>
              <a:t>1. </a:t>
            </a:r>
            <a:r>
              <a:rPr lang="hr-HR" dirty="0"/>
              <a:t>Jesu li djelatnici primjereno obučeni za projekte stambenog zbrinjavanja?</a:t>
            </a:r>
          </a:p>
          <a:p>
            <a:r>
              <a:rPr lang="hr-HR" b="1" dirty="0"/>
              <a:t>2. </a:t>
            </a:r>
            <a:r>
              <a:rPr lang="hr-HR" dirty="0"/>
              <a:t>Poznaju li djelatnici područje?</a:t>
            </a:r>
          </a:p>
          <a:p>
            <a:r>
              <a:rPr lang="hr-HR" b="1" dirty="0"/>
              <a:t>3. </a:t>
            </a:r>
            <a:r>
              <a:rPr lang="hr-HR" dirty="0"/>
              <a:t>Hoće li djelatnici biti redovito nadgledani?</a:t>
            </a:r>
          </a:p>
          <a:p>
            <a:r>
              <a:rPr lang="hr-HR" b="1" dirty="0"/>
              <a:t>4. </a:t>
            </a:r>
            <a:r>
              <a:rPr lang="hr-HR" dirty="0"/>
              <a:t>Hoće li se djelatnici redovno obučavati?</a:t>
            </a:r>
          </a:p>
          <a:p>
            <a:r>
              <a:rPr lang="hr-HR" b="1" dirty="0"/>
              <a:t>5. </a:t>
            </a:r>
            <a:r>
              <a:rPr lang="hr-HR" dirty="0"/>
              <a:t>Postoji li obuka za upravljanje vremenom kako bi se korisnicima pomoglo u vještinama</a:t>
            </a:r>
          </a:p>
          <a:p>
            <a:r>
              <a:rPr lang="hr-HR" dirty="0"/>
              <a:t>povezanima s organiziranjem i planiranjem njihovog dana?</a:t>
            </a:r>
          </a:p>
          <a:p>
            <a:r>
              <a:rPr lang="hr-HR" b="1" dirty="0"/>
              <a:t>6. </a:t>
            </a:r>
            <a:r>
              <a:rPr lang="hr-HR" dirty="0"/>
              <a:t>Postoje li informativne inicijative o tome kako usluge rade za stanovnike?</a:t>
            </a:r>
          </a:p>
          <a:p>
            <a:r>
              <a:rPr lang="hr-HR" b="1" dirty="0"/>
              <a:t>7. </a:t>
            </a:r>
            <a:r>
              <a:rPr lang="hr-HR" dirty="0"/>
              <a:t>Održavaju li se u školama tečajevi o mentalnom zdravlju?</a:t>
            </a:r>
          </a:p>
          <a:p>
            <a:r>
              <a:rPr lang="hr-HR" b="1" dirty="0"/>
              <a:t>8. </a:t>
            </a:r>
            <a:r>
              <a:rPr lang="hr-HR" dirty="0"/>
              <a:t>Hoće li obitelji korisnika biti obučavane i informirane?</a:t>
            </a:r>
          </a:p>
          <a:p>
            <a:r>
              <a:rPr lang="hr-HR" b="1" dirty="0"/>
              <a:t>9. </a:t>
            </a:r>
            <a:r>
              <a:rPr lang="hr-HR" dirty="0"/>
              <a:t>Hoće li u obuku biti uključeni svi koji sudjeluju u projektima stambenog zbrinjavanja?</a:t>
            </a:r>
          </a:p>
          <a:p>
            <a:r>
              <a:rPr lang="hr-HR" b="1" dirty="0"/>
              <a:t>10. </a:t>
            </a:r>
            <a:r>
              <a:rPr lang="hr-HR" dirty="0"/>
              <a:t>Hoće li biti obrazovnih i programa obuke za one koji su uključeni u projekte stambenog</a:t>
            </a:r>
          </a:p>
          <a:p>
            <a:r>
              <a:rPr lang="hr-HR" dirty="0"/>
              <a:t>zbrinjavanja?</a:t>
            </a:r>
          </a:p>
          <a:p>
            <a:r>
              <a:rPr lang="hr-HR" b="1" dirty="0"/>
              <a:t>11. </a:t>
            </a:r>
            <a:r>
              <a:rPr lang="hr-HR" dirty="0"/>
              <a:t>Postoji li obuka/obrazovni program za one koji su zaduženi za selekciju kadrova za projekte</a:t>
            </a:r>
          </a:p>
          <a:p>
            <a:r>
              <a:rPr lang="hr-HR" dirty="0"/>
              <a:t>stambenog zbrinjavanja?</a:t>
            </a:r>
          </a:p>
          <a:p>
            <a:r>
              <a:rPr lang="hr-HR" b="1" dirty="0"/>
              <a:t>12. </a:t>
            </a:r>
            <a:r>
              <a:rPr lang="hr-HR" dirty="0"/>
              <a:t>Postoje li lokalne inicijative koje potiču razvoj vještina socijalnog uključivanja?</a:t>
            </a:r>
          </a:p>
          <a:p>
            <a:r>
              <a:rPr lang="hr-HR" b="1" dirty="0"/>
              <a:t>13. </a:t>
            </a:r>
            <a:r>
              <a:rPr lang="hr-HR" dirty="0"/>
              <a:t>Postoji li obuka za razvoj sposobnosti za rad u grupi i s grupom?</a:t>
            </a:r>
          </a:p>
          <a:p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360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7FA7937-675E-47DB-8C8E-8237792E5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24862" cy="1238250"/>
          </a:xfrm>
        </p:spPr>
        <p:txBody>
          <a:bodyPr/>
          <a:lstStyle/>
          <a:p>
            <a:pPr eaLnBrk="1" hangingPunct="1"/>
            <a:r>
              <a:rPr lang="hr-HR" altLang="en-US" dirty="0">
                <a:ea typeface="MS PGothic" panose="020B0600070205080204" pitchFamily="34" charset="-128"/>
              </a:rPr>
              <a:t>    Pravo na  život u zajednici</a:t>
            </a:r>
            <a:br>
              <a:rPr lang="hr-HR" altLang="en-US" dirty="0">
                <a:ea typeface="MS PGothic" panose="020B0600070205080204" pitchFamily="34" charset="-128"/>
              </a:rPr>
            </a:br>
            <a:endParaRPr lang="en-US" altLang="en-US" dirty="0">
              <a:ea typeface="MS PGothic" panose="020B0600070205080204" pitchFamily="34" charset="-128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35CF508-DEF5-46A8-8595-FF5D741097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24000"/>
            <a:ext cx="3792538" cy="4468813"/>
          </a:xfrm>
        </p:spPr>
        <p:txBody>
          <a:bodyPr/>
          <a:lstStyle/>
          <a:p>
            <a:pPr eaLnBrk="1" hangingPunct="1"/>
            <a:r>
              <a:rPr lang="hr-HR" altLang="en-US" sz="1800" b="1" dirty="0">
                <a:ea typeface="MS PGothic" panose="020B0600070205080204" pitchFamily="34" charset="-128"/>
              </a:rPr>
              <a:t>Članak</a:t>
            </a:r>
            <a:r>
              <a:rPr lang="en-GB" altLang="en-US" sz="1800" b="1" dirty="0">
                <a:ea typeface="MS PGothic" panose="020B0600070205080204" pitchFamily="34" charset="-128"/>
              </a:rPr>
              <a:t> 19 </a:t>
            </a:r>
            <a:r>
              <a:rPr lang="hr-HR" altLang="en-US" sz="1800" b="1" dirty="0">
                <a:ea typeface="MS PGothic" panose="020B0600070205080204" pitchFamily="34" charset="-128"/>
              </a:rPr>
              <a:t> pravo na samostalan  životu i uključenje u život zajednice</a:t>
            </a:r>
          </a:p>
          <a:p>
            <a:pPr eaLnBrk="1" hangingPunct="1"/>
            <a:r>
              <a:rPr lang="hr-HR" altLang="en-US" sz="1800" dirty="0">
                <a:ea typeface="MS PGothic" panose="020B0600070205080204" pitchFamily="34" charset="-128"/>
              </a:rPr>
              <a:t>Osobe se invaliditetom moraju imati priliku da  izaberu mjesto gdje će </a:t>
            </a:r>
            <a:r>
              <a:rPr lang="hr-HR" altLang="en-US" sz="1800" dirty="0">
                <a:solidFill>
                  <a:srgbClr val="FF0000"/>
                </a:solidFill>
                <a:ea typeface="MS PGothic" panose="020B0600070205080204" pitchFamily="34" charset="-128"/>
              </a:rPr>
              <a:t>živjeti i ne moraju  živjeti u posebnim programima na koje ne pristaju </a:t>
            </a:r>
            <a:r>
              <a:rPr lang="en-US" altLang="en-US" sz="1800" dirty="0">
                <a:solidFill>
                  <a:srgbClr val="FF0000"/>
                </a:solidFill>
              </a:rPr>
              <a:t>:</a:t>
            </a:r>
            <a:endParaRPr lang="hr-HR" altLang="en-US" sz="1800" dirty="0">
              <a:solidFill>
                <a:srgbClr val="FF0000"/>
              </a:solidFill>
            </a:endParaRPr>
          </a:p>
          <a:p>
            <a:pPr eaLnBrk="1" hangingPunct="1"/>
            <a:r>
              <a:rPr lang="hr-HR" altLang="en-US" sz="1800" dirty="0"/>
              <a:t>Da imaju pristup </a:t>
            </a:r>
            <a:r>
              <a:rPr lang="hr-HR" altLang="en-US" sz="1800" dirty="0">
                <a:solidFill>
                  <a:srgbClr val="FF0000"/>
                </a:solidFill>
              </a:rPr>
              <a:t>različitim modelima smještaja  </a:t>
            </a:r>
            <a:r>
              <a:rPr lang="hr-HR" altLang="en-US" sz="1800" dirty="0"/>
              <a:t>i </a:t>
            </a:r>
            <a:r>
              <a:rPr lang="hr-HR" altLang="en-US" sz="1800" dirty="0">
                <a:solidFill>
                  <a:srgbClr val="FF0000"/>
                </a:solidFill>
              </a:rPr>
              <a:t>podrške u zajednici </a:t>
            </a:r>
            <a:r>
              <a:rPr lang="hr-HR" altLang="en-US" sz="1800" dirty="0"/>
              <a:t> kao što su osobna asistencija  koja im pomaže  da se uključe u život zajednice i preveniraju izolaciju i isključenje</a:t>
            </a: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2800" dirty="0"/>
          </a:p>
        </p:txBody>
      </p:sp>
      <p:pic>
        <p:nvPicPr>
          <p:cNvPr id="14340" name="Picture 4" descr="02">
            <a:extLst>
              <a:ext uri="{FF2B5EF4-FFF2-40B4-BE49-F238E27FC236}">
                <a16:creationId xmlns:a16="http://schemas.microsoft.com/office/drawing/2014/main" id="{58D7380E-B9FA-4BAD-9806-D1122C1C1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89138"/>
            <a:ext cx="3851275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846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4C1CB7-9E44-4610-B1B9-3EEDB2F8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9. Sredstva za stambeno zbrinjavanje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3113F3-E2A6-429B-B274-49DC12C5A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b="1" dirty="0"/>
              <a:t>1. </a:t>
            </a:r>
            <a:r>
              <a:rPr lang="hr-HR" dirty="0"/>
              <a:t>Postoji li specijalizirani stručnjak na raspolaganju 24 sata, sedam dana u tjednu?</a:t>
            </a:r>
          </a:p>
          <a:p>
            <a:r>
              <a:rPr lang="hr-HR" b="1" dirty="0"/>
              <a:t>2. </a:t>
            </a:r>
            <a:r>
              <a:rPr lang="hr-HR" dirty="0"/>
              <a:t>Postoje li udomiteljske obitelji koje mogu razmijeniti uvide iz svojih iskustava s korisnicima?</a:t>
            </a:r>
          </a:p>
          <a:p>
            <a:r>
              <a:rPr lang="hr-HR" b="1" dirty="0"/>
              <a:t>3. </a:t>
            </a:r>
            <a:r>
              <a:rPr lang="hr-HR" dirty="0"/>
              <a:t>Postoje li mogućnosti za pružanje uzajamne podrške među osobama pogođenima različitim</a:t>
            </a:r>
          </a:p>
          <a:p>
            <a:r>
              <a:rPr lang="hr-HR" dirty="0"/>
              <a:t>problemima koje žive zajedno (mentalno zdravlje, ovisnost o drogama, migranti)?</a:t>
            </a:r>
          </a:p>
          <a:p>
            <a:r>
              <a:rPr lang="hr-HR" b="1" dirty="0"/>
              <a:t>4. </a:t>
            </a:r>
            <a:r>
              <a:rPr lang="hr-HR" dirty="0"/>
              <a:t>Je li planirana financijska potpora za ustanove koje su zadužene za pronalaženje domova</a:t>
            </a:r>
          </a:p>
          <a:p>
            <a:r>
              <a:rPr lang="hr-HR" dirty="0"/>
              <a:t>(npr. lokalne vlasti, zdravstvene ustanove itd.)?</a:t>
            </a:r>
          </a:p>
          <a:p>
            <a:r>
              <a:rPr lang="hr-HR" b="1" dirty="0"/>
              <a:t>5. </a:t>
            </a:r>
            <a:r>
              <a:rPr lang="hr-HR" dirty="0"/>
              <a:t>Jesu li korisnicima dostupne promotivne cijene ili olakšice za komercijalne, sportske ili kulturne</a:t>
            </a:r>
          </a:p>
          <a:p>
            <a:r>
              <a:rPr lang="hr-HR" dirty="0"/>
              <a:t>događaje?</a:t>
            </a:r>
          </a:p>
          <a:p>
            <a:r>
              <a:rPr lang="hr-HR" b="1" dirty="0"/>
              <a:t>6. </a:t>
            </a:r>
            <a:r>
              <a:rPr lang="hr-HR" dirty="0"/>
              <a:t>Hoće li se korisnicima pomagati u raspolaganju novcem, ako je to potrebno?</a:t>
            </a:r>
          </a:p>
          <a:p>
            <a:r>
              <a:rPr lang="hr-HR" b="1" dirty="0"/>
              <a:t>7. </a:t>
            </a:r>
            <a:r>
              <a:rPr lang="hr-HR" dirty="0"/>
              <a:t>Postoje li resursi posvećeni </a:t>
            </a:r>
            <a:r>
              <a:rPr lang="hr-HR" dirty="0" err="1"/>
              <a:t>deinstitucionalizaciji</a:t>
            </a:r>
            <a:r>
              <a:rPr lang="hr-HR" dirty="0"/>
              <a:t> koji promiču projekte stambenog zbrinjavanja?</a:t>
            </a:r>
          </a:p>
          <a:p>
            <a:r>
              <a:rPr lang="hr-HR" b="1" dirty="0"/>
              <a:t>8. </a:t>
            </a:r>
            <a:r>
              <a:rPr lang="hr-HR" dirty="0"/>
              <a:t>Podupiru li se udruženja korisnika?</a:t>
            </a:r>
          </a:p>
          <a:p>
            <a:r>
              <a:rPr lang="hr-HR" b="1" dirty="0"/>
              <a:t>9. </a:t>
            </a:r>
            <a:r>
              <a:rPr lang="hr-HR" dirty="0"/>
              <a:t>Podržava li lokalno zakonodavstvo projekte stambenog zbrinjavanja?</a:t>
            </a:r>
          </a:p>
          <a:p>
            <a:r>
              <a:rPr lang="hr-HR" b="1" dirty="0"/>
              <a:t>10. </a:t>
            </a:r>
            <a:r>
              <a:rPr lang="hr-HR" dirty="0"/>
              <a:t>Pomažu li javne ustanove u pronalasku smještaja za korisnike?</a:t>
            </a:r>
          </a:p>
          <a:p>
            <a:r>
              <a:rPr lang="hr-HR" b="1" dirty="0"/>
              <a:t>11. </a:t>
            </a:r>
            <a:r>
              <a:rPr lang="hr-HR" dirty="0"/>
              <a:t>Podupire li javna uprava posebnim mjerama stjecanje stambenih objekata za korisnike sustava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5691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6C4082-2A56-4E70-A6F6-3A2FD7F9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10.Vrednovanje efikasnosti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3E3004-3A74-4B9F-AE82-EB2E7582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b="1" dirty="0"/>
              <a:t>1. </a:t>
            </a:r>
            <a:r>
              <a:rPr lang="hr-HR" dirty="0"/>
              <a:t>Postoji li agencija kvalificirana za procjenu sustava stambenog zbrinjavanja?</a:t>
            </a:r>
          </a:p>
          <a:p>
            <a:r>
              <a:rPr lang="hr-HR" b="1" dirty="0"/>
              <a:t>2. </a:t>
            </a:r>
            <a:r>
              <a:rPr lang="hr-HR" dirty="0"/>
              <a:t>Hoće li postojati dionici koji procjenjuju utjecaj sustava stambenog zbrinjavanja?</a:t>
            </a:r>
          </a:p>
          <a:p>
            <a:r>
              <a:rPr lang="hr-HR" b="1" dirty="0"/>
              <a:t>3. </a:t>
            </a:r>
            <a:r>
              <a:rPr lang="hr-HR" dirty="0"/>
              <a:t>Osim projekata stambenog zbrinjavanja, postoje li i druge područne inicijative usmjerene na  socijalno uključivanje ?</a:t>
            </a:r>
          </a:p>
          <a:p>
            <a:r>
              <a:rPr lang="hr-HR" b="1" dirty="0"/>
              <a:t>4. </a:t>
            </a:r>
            <a:r>
              <a:rPr lang="hr-HR" dirty="0"/>
              <a:t>Hoće li utjecaj oblika smještaja u programu stambenog zbrinjavanja na korisnike i njihove obitelji biti dio planirane procjene?</a:t>
            </a:r>
          </a:p>
          <a:p>
            <a:r>
              <a:rPr lang="hr-HR" b="1" dirty="0"/>
              <a:t>5. </a:t>
            </a:r>
            <a:r>
              <a:rPr lang="hr-HR" dirty="0"/>
              <a:t>Hoće li se provoditi redovna istraživanja o troškovima/koristima programa stambenog zbrinjavanja?</a:t>
            </a:r>
          </a:p>
          <a:p>
            <a:r>
              <a:rPr lang="hr-HR" b="1" dirty="0"/>
              <a:t>6. </a:t>
            </a:r>
            <a:r>
              <a:rPr lang="hr-HR" dirty="0"/>
              <a:t>Hoće li se redovno procjenjivati jedinice za stambeno zbrinjavanje?</a:t>
            </a:r>
          </a:p>
          <a:p>
            <a:r>
              <a:rPr lang="hr-HR" b="1" dirty="0"/>
              <a:t>7. </a:t>
            </a:r>
            <a:r>
              <a:rPr lang="hr-HR" dirty="0"/>
              <a:t>Postoji li sustav periodične procjene projekata stambenog zbrinjavanja?</a:t>
            </a:r>
          </a:p>
          <a:p>
            <a:r>
              <a:rPr lang="hr-HR" b="1" dirty="0"/>
              <a:t>8. </a:t>
            </a:r>
            <a:r>
              <a:rPr lang="hr-HR" dirty="0"/>
              <a:t>Hoće li se pratiti kvaliteta života?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6227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D9CCB4-2A5A-4402-BD47-3B293E3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PROCJENA KVALITETE USLUGA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095CAD-53F4-4D94-868E-FE8511FB2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/>
              <a:t>Napredak u kvaliteti usluge se može pratiti na individualnom nivou i na nivou   cijele organizacije koja  organizira  smještaj i   rehabilitaciju</a:t>
            </a:r>
            <a:r>
              <a:rPr lang="hr-HR" dirty="0"/>
              <a:t> </a:t>
            </a:r>
          </a:p>
          <a:p>
            <a:r>
              <a:rPr lang="hr-HR" b="1" dirty="0" err="1"/>
              <a:t>Quality</a:t>
            </a:r>
            <a:r>
              <a:rPr lang="hr-HR" b="1" dirty="0"/>
              <a:t> Rights </a:t>
            </a:r>
            <a:r>
              <a:rPr lang="hr-HR" b="1" dirty="0" err="1"/>
              <a:t>Toolkit</a:t>
            </a:r>
            <a:r>
              <a:rPr lang="hr-HR" b="1" dirty="0"/>
              <a:t>- </a:t>
            </a:r>
            <a:r>
              <a:rPr lang="hr-HR" dirty="0"/>
              <a:t>evaluacija institucije</a:t>
            </a:r>
          </a:p>
          <a:p>
            <a:r>
              <a:rPr lang="hr-HR" b="1" dirty="0"/>
              <a:t>procjena  programa  rehabilitacije u instituciji  ( </a:t>
            </a:r>
            <a:r>
              <a:rPr lang="hr-HR" b="1" dirty="0" err="1"/>
              <a:t>Killspasy</a:t>
            </a:r>
            <a:r>
              <a:rPr lang="hr-HR" b="1" dirty="0"/>
              <a:t> </a:t>
            </a:r>
            <a:r>
              <a:rPr lang="hr-HR" b="1" dirty="0" err="1"/>
              <a:t>et</a:t>
            </a:r>
            <a:r>
              <a:rPr lang="hr-HR" b="1" dirty="0"/>
              <a:t> </a:t>
            </a:r>
            <a:r>
              <a:rPr lang="hr-HR" b="1" dirty="0" err="1"/>
              <a:t>al</a:t>
            </a:r>
            <a:r>
              <a:rPr lang="hr-HR" b="1" dirty="0"/>
              <a:t> </a:t>
            </a:r>
            <a:r>
              <a:rPr lang="hr-HR" dirty="0"/>
              <a:t>)</a:t>
            </a:r>
          </a:p>
          <a:p>
            <a:r>
              <a:rPr lang="hr-HR" b="1" dirty="0" err="1"/>
              <a:t>Cambarwell</a:t>
            </a:r>
            <a:r>
              <a:rPr lang="hr-HR" b="1" dirty="0"/>
              <a:t> procjena potrebe- </a:t>
            </a:r>
            <a:r>
              <a:rPr lang="hr-HR" dirty="0"/>
              <a:t>individualno praćenje</a:t>
            </a:r>
          </a:p>
        </p:txBody>
      </p:sp>
    </p:spTree>
    <p:extLst>
      <p:ext uri="{BB962C8B-B14F-4D97-AF65-F5344CB8AC3E}">
        <p14:creationId xmlns:p14="http://schemas.microsoft.com/office/powerpoint/2010/main" val="3962095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22B2DA-750A-4814-A6F0-95166CF0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Instrumenti procjene i praćenja kvalitete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2A83B83-4AE4-44CD-9E4E-7B4F942F1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/>
              <a:t>Instrument procjene za institucije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4FDB21B-0CCC-4677-911D-BA45833D3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Procjena kvalitete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8B8052E-623D-4EA3-9179-CD513FD5C5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Procjena kvalitete smještaja, skrbi i liječenja</a:t>
            </a:r>
          </a:p>
          <a:p>
            <a:r>
              <a:rPr lang="hr-HR" dirty="0"/>
              <a:t>Procjena ljudskih prava osoba na liječenju u psihijatrijskim institucijama i u ustanovama za smještaj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A3202EC-F561-450B-BEF6-B2FDEB4F66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0" y="2736850"/>
            <a:ext cx="228284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825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5AA34F-6E83-48DD-B14B-C47E2999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Čemu  služe pokazatelji kvalitete?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883D52-3C7D-41FE-BBD5-D845D619B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Pokazatelji mogu biti korišteni na lokalnoj razini</a:t>
            </a:r>
          </a:p>
          <a:p>
            <a:pPr marL="0" indent="0">
              <a:buNone/>
            </a:pPr>
            <a:r>
              <a:rPr lang="hr-HR" b="1" dirty="0"/>
              <a:t>za planiranje projekata stambenog zbrinjavanja</a:t>
            </a:r>
            <a:r>
              <a:rPr lang="hr-HR" dirty="0"/>
              <a:t>,</a:t>
            </a:r>
          </a:p>
          <a:p>
            <a:pPr marL="0" indent="0">
              <a:buNone/>
            </a:pPr>
            <a:r>
              <a:rPr lang="hr-HR" dirty="0"/>
              <a:t>za određivanje ciljeva, praćenje njihove provedbe</a:t>
            </a:r>
          </a:p>
          <a:p>
            <a:pPr marL="0" indent="0">
              <a:buNone/>
            </a:pPr>
            <a:r>
              <a:rPr lang="hr-HR" dirty="0"/>
              <a:t>i napretka. </a:t>
            </a:r>
          </a:p>
          <a:p>
            <a:r>
              <a:rPr lang="hr-HR" dirty="0"/>
              <a:t>Mogu ih koristiti i </a:t>
            </a:r>
            <a:r>
              <a:rPr lang="hr-HR" b="1" dirty="0"/>
              <a:t>socijalne politike za praćenje</a:t>
            </a:r>
          </a:p>
          <a:p>
            <a:pPr marL="0" indent="0">
              <a:buNone/>
            </a:pPr>
            <a:r>
              <a:rPr lang="hr-HR" b="1" dirty="0"/>
              <a:t>napretka tekućih projekata</a:t>
            </a:r>
            <a:r>
              <a:rPr lang="hr-HR" dirty="0"/>
              <a:t> (također na lokalnoj, regionalnoj i nacionalnoj razini) i postizanje razvoja i poboljšanja. </a:t>
            </a:r>
          </a:p>
          <a:p>
            <a:r>
              <a:rPr lang="hr-HR" dirty="0"/>
              <a:t> Pokazatelji se mogu koristiti </a:t>
            </a:r>
            <a:r>
              <a:rPr lang="hr-HR" b="1" dirty="0"/>
              <a:t>kao smjernice za projekte </a:t>
            </a:r>
            <a:r>
              <a:rPr lang="hr-HR" dirty="0"/>
              <a:t>stambenog zbrinjavanja, koji su slabo  razvijeni unatoč velikoj potražnji.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8963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ADEF5E-7D65-470B-AC16-018C1434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SOCIJALNO UKLJUČENJE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E0C0BD-57B3-471D-9700-A182AC644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Ljudi  žive u zajednici i pripadaju zajednici</a:t>
            </a:r>
            <a:r>
              <a:rPr lang="hr-HR" dirty="0"/>
              <a:t>. Ako se osoba razboli, ona nije  izvan zajednice.  Liječenje zbog psihičke bolesti bilo  hospitalno ili ambulantno je dio života.</a:t>
            </a:r>
          </a:p>
          <a:p>
            <a:pPr marL="0" indent="0">
              <a:buNone/>
            </a:pPr>
            <a:r>
              <a:rPr lang="hr-HR" dirty="0"/>
              <a:t>Stoga su bolnice i  stambeno zbrinjavanje osoba s psihičkom bolesti uvijek dio zajednice.</a:t>
            </a:r>
          </a:p>
          <a:p>
            <a:pPr marL="0" indent="0">
              <a:buNone/>
            </a:pPr>
            <a:r>
              <a:rPr lang="hr-HR" b="1" dirty="0"/>
              <a:t>Biti liječen ili  živjeti u programu </a:t>
            </a:r>
            <a:r>
              <a:rPr lang="hr-HR" b="1" dirty="0" err="1"/>
              <a:t>smještavanja</a:t>
            </a:r>
            <a:r>
              <a:rPr lang="hr-HR" b="1" dirty="0"/>
              <a:t>  nikada ne smije biti razlog  stigmatizacije/isključenja ljudi iz zajednice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3747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5FA04F-6E40-4E3C-ACAF-E3EEA1A4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EU PROJEKT O STAMBENOM ZBRINJAVANJU ZA OSOBE S PSIHIČKOM BOLESTI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317D3D5-24C8-4147-A7FC-8B237C50E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636912"/>
            <a:ext cx="3264701" cy="3896447"/>
          </a:xfrm>
        </p:spPr>
      </p:pic>
      <p:pic>
        <p:nvPicPr>
          <p:cNvPr id="6" name="Rezervirano mjesto sadržaja 3">
            <a:extLst>
              <a:ext uri="{FF2B5EF4-FFF2-40B4-BE49-F238E27FC236}">
                <a16:creationId xmlns:a16="http://schemas.microsoft.com/office/drawing/2014/main" id="{26F271A1-2205-4A74-AB75-7FB59E5C3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355" y="2708526"/>
            <a:ext cx="2886318" cy="34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4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F9EE3B-465B-4271-8541-8E26E9B7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SMJEŠTAJ I SOCIJALNA UKLJUČENOST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4A4491-70DF-4781-998E-B5787D83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204864"/>
            <a:ext cx="6347714" cy="3880773"/>
          </a:xfrm>
        </p:spPr>
        <p:txBody>
          <a:bodyPr>
            <a:normAutofit fontScale="92500"/>
          </a:bodyPr>
          <a:lstStyle/>
          <a:p>
            <a:endParaRPr lang="hr-HR" dirty="0"/>
          </a:p>
          <a:p>
            <a:r>
              <a:rPr lang="hr-HR" dirty="0"/>
              <a:t> Stambeno zbrinjavanje „ smještaj” osobe s psihičkom bolesti   </a:t>
            </a:r>
            <a:r>
              <a:rPr lang="hr-HR" b="1" dirty="0"/>
              <a:t>ne odnosi se samo na  krov nad glavom i osiguranje hrane </a:t>
            </a:r>
            <a:r>
              <a:rPr lang="hr-HR" dirty="0"/>
              <a:t>nego uključuje </a:t>
            </a:r>
            <a:r>
              <a:rPr lang="hr-HR" dirty="0">
                <a:solidFill>
                  <a:srgbClr val="FF0000"/>
                </a:solidFill>
              </a:rPr>
              <a:t>sudjelovanje u aktivnostima  sredine </a:t>
            </a:r>
            <a:r>
              <a:rPr lang="hr-HR" dirty="0"/>
              <a:t>( grad , selo)   u kojoj osoba živi,  susjedstvo, kontakte okolne sadržaje i drugo. </a:t>
            </a:r>
          </a:p>
          <a:p>
            <a:r>
              <a:rPr lang="hr-HR" dirty="0"/>
              <a:t>Stambeno zbrinjavanje osoba s psihičkom  bolesti uključuje </a:t>
            </a:r>
            <a:r>
              <a:rPr lang="hr-HR" dirty="0">
                <a:solidFill>
                  <a:srgbClr val="FF0000"/>
                </a:solidFill>
              </a:rPr>
              <a:t>odnose s ljudima  </a:t>
            </a:r>
            <a:r>
              <a:rPr lang="hr-HR" dirty="0"/>
              <a:t>u sredini u kojoj živi  i </a:t>
            </a:r>
            <a:r>
              <a:rPr lang="hr-HR" dirty="0">
                <a:solidFill>
                  <a:srgbClr val="FF0000"/>
                </a:solidFill>
              </a:rPr>
              <a:t>korištenje svih resursa društva koje koriste i drugi građani</a:t>
            </a:r>
          </a:p>
          <a:p>
            <a:r>
              <a:rPr lang="hr-HR" dirty="0"/>
              <a:t>Osobe s mentalnim poteškoćama  u stambenom zbrinjavanju imaju  </a:t>
            </a:r>
            <a:r>
              <a:rPr lang="hr-HR" b="1" dirty="0">
                <a:solidFill>
                  <a:srgbClr val="FF0000"/>
                </a:solidFill>
              </a:rPr>
              <a:t>poteškoća u socijalnom uključivanju</a:t>
            </a:r>
            <a:r>
              <a:rPr lang="hr-HR" dirty="0"/>
              <a:t>, stoga je zadatak  stručnih službi i  nevladinih organizacija da im  u tome pomogne.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671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1A051A-403F-45BE-93B9-5F4044B3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Stambeno zbrinjavanje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DDEC61-7E9F-48B0-B670-C46842AE2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dirty="0">
                <a:solidFill>
                  <a:srgbClr val="FF0000"/>
                </a:solidFill>
              </a:rPr>
              <a:t>Nedostatak adekvatnog smještaja povezan je s rizikom pogoršanja stanja. </a:t>
            </a:r>
          </a:p>
          <a:p>
            <a:r>
              <a:rPr lang="hr-HR" dirty="0"/>
              <a:t>Nemoguće  je osigurati odgovarajući smještaj za svakoga,  međutim, važno je imati širok raspon usluga za stanovanje i podršku i korisniku omogućiti izbor</a:t>
            </a:r>
          </a:p>
          <a:p>
            <a:r>
              <a:rPr lang="hr-HR" dirty="0"/>
              <a:t>Kvaliteta stambenog zbrinjavanja  se može pratiti putem indikatora kvalitete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387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BC93B9-BEF8-4057-B765-340C8C65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stambenog zbrinjavanja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C9E8B4-8CC4-4602-97C4-88FCD8C76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b="1" dirty="0"/>
              <a:t>STAMBENO ZBRINJAVANJE PRIJE SVEGA </a:t>
            </a:r>
            <a:r>
              <a:rPr lang="hr-HR" dirty="0"/>
              <a:t>„</a:t>
            </a:r>
            <a:r>
              <a:rPr lang="hr-HR" dirty="0" err="1"/>
              <a:t>Housing</a:t>
            </a:r>
            <a:r>
              <a:rPr lang="hr-HR" dirty="0"/>
              <a:t> </a:t>
            </a:r>
            <a:r>
              <a:rPr lang="hr-HR" dirty="0" err="1"/>
              <a:t>first</a:t>
            </a:r>
            <a:r>
              <a:rPr lang="hr-HR" dirty="0"/>
              <a:t>”- temelji se na konceptu da svatko ima pravo na dom</a:t>
            </a:r>
          </a:p>
          <a:p>
            <a:r>
              <a:rPr lang="hr-HR" dirty="0"/>
              <a:t>PODRŽANO STAMBENO ZBRINJAVANJE: Neovisni smještaj, izabran od strane samih korisnika, i </a:t>
            </a:r>
            <a:r>
              <a:rPr lang="hr-HR" dirty="0">
                <a:solidFill>
                  <a:srgbClr val="FF0000"/>
                </a:solidFill>
              </a:rPr>
              <a:t>nerezidentno skrbno osoblje </a:t>
            </a:r>
            <a:r>
              <a:rPr lang="hr-HR" dirty="0"/>
              <a:t>koje im olakšava funkcioniranje. Stanari imaju slobodu u odlučivanju.- „ HOUSING FIRST</a:t>
            </a:r>
          </a:p>
          <a:p>
            <a:r>
              <a:rPr lang="hr-HR" b="1" dirty="0"/>
              <a:t>STAMBENO ZBRINJAVANJEM KORAK PO KORAK </a:t>
            </a:r>
            <a:r>
              <a:rPr lang="hr-HR" dirty="0"/>
              <a:t>temelji se na procesu </a:t>
            </a:r>
            <a:r>
              <a:rPr lang="hr-HR" dirty="0" err="1"/>
              <a:t>deinstitucionalizacije</a:t>
            </a:r>
            <a:r>
              <a:rPr lang="hr-HR" dirty="0"/>
              <a:t> za pacijente koji su hospitalizirani u psihijatrijskim ustanovama i ima za cilj postupno smanjenje podrške kroz "kontinuum skrbi", tako da se neovisnost postupno povećava, a potreba za pomoći osoblja  postupno postaje manja.</a:t>
            </a:r>
          </a:p>
          <a:p>
            <a:r>
              <a:rPr lang="hr-HR" dirty="0"/>
              <a:t>PODRŽAVAJUĆE STAMBENO ZBRINJAVANJE: </a:t>
            </a:r>
            <a:r>
              <a:rPr lang="hr-HR" dirty="0">
                <a:solidFill>
                  <a:srgbClr val="FF0000"/>
                </a:solidFill>
              </a:rPr>
              <a:t>Osoblje boravi u više stanova </a:t>
            </a:r>
            <a:r>
              <a:rPr lang="hr-HR" dirty="0"/>
              <a:t>sa skupinama pacijenata/stanara i tamo provodi program rehabilitacije. Osoblje odlučuje o tome "gdje i kome" pomaže.  KORAK PO KORAK</a:t>
            </a:r>
          </a:p>
          <a:p>
            <a:endParaRPr lang="hr-HR" dirty="0"/>
          </a:p>
          <a:p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601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A5A5AD-2A79-4926-BFD5-32F0B658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STAMBENO ZBRINJAVAANJE U VELIKIM STAMBENIM JEDINICAMA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EB8283-232F-411A-A73E-9D3556BC5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Domovi socijalne skrbi – smještaj gdje se na okupu nalazi veliki broj oboljelih od psihičke bolesti koji postoje u RH ne preporučaju kao oblik smještaja.  </a:t>
            </a:r>
          </a:p>
          <a:p>
            <a:r>
              <a:rPr lang="hr-HR" b="1" dirty="0">
                <a:solidFill>
                  <a:srgbClr val="FF0000"/>
                </a:solidFill>
              </a:rPr>
              <a:t>Preporuča  transformacija  usluga smještaja  prema  modelu  </a:t>
            </a:r>
            <a:r>
              <a:rPr lang="hr-HR" b="1" dirty="0" err="1">
                <a:solidFill>
                  <a:srgbClr val="FF0000"/>
                </a:solidFill>
              </a:rPr>
              <a:t>deinstitucionaliziranih</a:t>
            </a:r>
            <a:r>
              <a:rPr lang="hr-HR" b="1" dirty="0">
                <a:solidFill>
                  <a:srgbClr val="FF0000"/>
                </a:solidFill>
              </a:rPr>
              <a:t> smještaja  koje  uvažavaju  korisnikov  izbor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 </a:t>
            </a:r>
            <a:r>
              <a:rPr lang="hr-HR" b="1" dirty="0"/>
              <a:t>Sve više ljudi sa SMI odabiru živjeti što samostalnije </a:t>
            </a:r>
            <a:r>
              <a:rPr lang="hr-HR" dirty="0"/>
              <a:t>u pojedinačnom smještaju jer zajednički smještaj s ostalim stanovnicima koji imaju duševne bolesti nalik je životu u instituciji (</a:t>
            </a:r>
            <a:r>
              <a:rPr lang="hr-HR" dirty="0" err="1"/>
              <a:t>Trainor</a:t>
            </a:r>
            <a:r>
              <a:rPr lang="hr-HR" dirty="0"/>
              <a:t> i sur, 1993). </a:t>
            </a:r>
          </a:p>
        </p:txBody>
      </p:sp>
    </p:spTree>
    <p:extLst>
      <p:ext uri="{BB962C8B-B14F-4D97-AF65-F5344CB8AC3E}">
        <p14:creationId xmlns:p14="http://schemas.microsoft.com/office/powerpoint/2010/main" val="283668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996FF9-5F80-4F24-B68B-7B193CBF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MODELI SMJEŠTAJA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D5DB85-2D97-4502-B69F-FBBC7971C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/>
              <a:t>Prijelazni smještaj</a:t>
            </a:r>
            <a:r>
              <a:rPr lang="hr-HR" dirty="0"/>
              <a:t>  je definiran kao stambeni objekt koji pruža boravak i prehranu i potiče razvoj vještina potrebnih za samostalni život i rad u zajednici, dok se ne postignu potrebne  vještine  i  pronađe  permanentno  stanovanje. </a:t>
            </a:r>
            <a:r>
              <a:rPr lang="hr-HR" b="1" dirty="0"/>
              <a:t>Koristi se kao prijelazni objekt između bolnice i zajednice za pacijente u oporavku</a:t>
            </a:r>
            <a:r>
              <a:rPr lang="hr-HR" dirty="0"/>
              <a:t>.  Obično je u trajanju od  6 do 8 mjeseci.</a:t>
            </a:r>
          </a:p>
          <a:p>
            <a:r>
              <a:rPr lang="hr-HR" b="1" dirty="0"/>
              <a:t>Dugotrajno grupno stanovanje sa osobljem na licu mjesta</a:t>
            </a:r>
            <a:r>
              <a:rPr lang="hr-HR" dirty="0"/>
              <a:t>   odvija se u  objektima  koji imaju  osoblje na licu mjesta  (  educirano  niže osoblje u ulozi pomagača , asistenata uz lako  dostupnu superviziju stručnog osoblja ,  a koriste se za osobe s kroničnim funkcionalnim invaliditetom zbog psihičke bolesti. Duljina boravka je neodređena.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70529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1619</TotalTime>
  <Words>4101</Words>
  <Application>Microsoft Office PowerPoint</Application>
  <PresentationFormat>Prikaz na zaslonu (4:3)</PresentationFormat>
  <Paragraphs>319</Paragraphs>
  <Slides>46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46</vt:i4>
      </vt:variant>
    </vt:vector>
  </HeadingPairs>
  <TitlesOfParts>
    <vt:vector size="53" baseType="lpstr">
      <vt:lpstr>MS PGothic</vt:lpstr>
      <vt:lpstr>Arial</vt:lpstr>
      <vt:lpstr>Calibri</vt:lpstr>
      <vt:lpstr>Times New Roman</vt:lpstr>
      <vt:lpstr>Trebuchet MS</vt:lpstr>
      <vt:lpstr>Wingdings 3</vt:lpstr>
      <vt:lpstr>Facet</vt:lpstr>
      <vt:lpstr>STAMBENO ZBRINJAVANJE :POKAZATELJI KVALITETE </vt:lpstr>
      <vt:lpstr>STAMBENO ZBRINJAVANJE EUROPSKI PUT EDUKACIJOM DO LJUDSKIH PRAVA</vt:lpstr>
      <vt:lpstr>Konvencija o pravima osoba s invaliditetom</vt:lpstr>
      <vt:lpstr>    Pravo na  život u zajednici </vt:lpstr>
      <vt:lpstr>SMJEŠTAJ I SOCIJALNA UKLJUČENOST</vt:lpstr>
      <vt:lpstr>   Stambeno zbrinjavanje</vt:lpstr>
      <vt:lpstr>Modeli stambenog zbrinjavanja</vt:lpstr>
      <vt:lpstr>STAMBENO ZBRINJAVAANJE U VELIKIM STAMBENIM JEDINICAMA</vt:lpstr>
      <vt:lpstr>        MODELI SMJEŠTAJA</vt:lpstr>
      <vt:lpstr>       MODELI SMJEŠTAJA</vt:lpstr>
      <vt:lpstr>              DOMOVI</vt:lpstr>
      <vt:lpstr> POVEZANOST SUSTAVA LIJEČENJA I STAMBENOG ZBRINAJVANJA</vt:lpstr>
      <vt:lpstr>KAKO SMO DOŠLI DO POKAZATELJA?    </vt:lpstr>
      <vt:lpstr>PODRUČJA POKAZATELJA KVALITETE</vt:lpstr>
      <vt:lpstr>PROCJENA SPOSOBNOSTI KORISNIKA STAMBENOG ZBRINJAVANJA/EVALUACIJA</vt:lpstr>
      <vt:lpstr>Instrumenti/skale procjene</vt:lpstr>
      <vt:lpstr>2.UVJETI U LOKALNOJ ZAJEDNICI</vt:lpstr>
      <vt:lpstr>Pokazatelji uvjeta u okolini</vt:lpstr>
      <vt:lpstr>     PRIPREMA SUSJEDSTVA</vt:lpstr>
      <vt:lpstr>Pokazatelji kvalitete u lokalnoj zajednici</vt:lpstr>
      <vt:lpstr>PowerPoint prezentacija</vt:lpstr>
      <vt:lpstr>3 Casemanagment u stambenom zbrinjavanju </vt:lpstr>
      <vt:lpstr>     Uloga casemanagera</vt:lpstr>
      <vt:lpstr>POKAZATELJI KVALITETE CASEMANGER</vt:lpstr>
      <vt:lpstr>4. VREDVNOVANJE UKLJUČENOSTI, MIŠLJENJA,MOTIVACIJE I ZADOVOLJSTVA KORISNIKA</vt:lpstr>
      <vt:lpstr>       ŠTO KORISNICI ŽELE?</vt:lpstr>
      <vt:lpstr>      Pokazatelji kvalitete</vt:lpstr>
      <vt:lpstr>5. FLEKSIBILNOST/KLINIČKO UPRAVLJANJE/KOMUNIKACIJA I KOORDINACIJA </vt:lpstr>
      <vt:lpstr>      Odnosi  i osnaživanje</vt:lpstr>
      <vt:lpstr>Pokazatelji kliničko upravljanje</vt:lpstr>
      <vt:lpstr>Pokazatelji kliničko upravljanje</vt:lpstr>
      <vt:lpstr>6. KORISNIČKA ODGOVORNOST I DONOŠENJE ODLUKA </vt:lpstr>
      <vt:lpstr>Napuštanje patronističkih stavova</vt:lpstr>
      <vt:lpstr>Pokazatelji odgovornost/donošenje odluka</vt:lpstr>
      <vt:lpstr>7.VOLONTIRANJE I CIVILNO DRUŠTVO</vt:lpstr>
      <vt:lpstr>              Volonteri</vt:lpstr>
      <vt:lpstr>              Volonteri</vt:lpstr>
      <vt:lpstr>       Pokazatelji volonteri</vt:lpstr>
      <vt:lpstr>8.Cjeloživotno učenje</vt:lpstr>
      <vt:lpstr>9. Sredstva za stambeno zbrinjavanje</vt:lpstr>
      <vt:lpstr>10.Vrednovanje efikasnosti</vt:lpstr>
      <vt:lpstr>PROCJENA KVALITETE USLUGA</vt:lpstr>
      <vt:lpstr>Instrumenti procjene i praćenja kvalitete</vt:lpstr>
      <vt:lpstr>Čemu  služe pokazatelji kvalitete?</vt:lpstr>
      <vt:lpstr>    SOCIJALNO UKLJUČENJE</vt:lpstr>
      <vt:lpstr>EU PROJEKT O STAMBENOM ZBRINJAVANJU ZA OSOBE S PSIHIČKOM BOLESTI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MENTALNO ZDRAVLJE</dc:title>
  <dc:creator>Alex</dc:creator>
  <cp:lastModifiedBy>Sladjana Strkalj Ivezić</cp:lastModifiedBy>
  <cp:revision>157</cp:revision>
  <dcterms:created xsi:type="dcterms:W3CDTF">2011-11-07T10:04:48Z</dcterms:created>
  <dcterms:modified xsi:type="dcterms:W3CDTF">2018-03-21T06:42:17Z</dcterms:modified>
</cp:coreProperties>
</file>