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notesMasterIdLst>
    <p:notesMasterId r:id="rId55"/>
  </p:notesMasterIdLst>
  <p:sldIdLst>
    <p:sldId id="256" r:id="rId2"/>
    <p:sldId id="291" r:id="rId3"/>
    <p:sldId id="358" r:id="rId4"/>
    <p:sldId id="278" r:id="rId5"/>
    <p:sldId id="362" r:id="rId6"/>
    <p:sldId id="327" r:id="rId7"/>
    <p:sldId id="326" r:id="rId8"/>
    <p:sldId id="338" r:id="rId9"/>
    <p:sldId id="339" r:id="rId10"/>
    <p:sldId id="344" r:id="rId11"/>
    <p:sldId id="346" r:id="rId12"/>
    <p:sldId id="373" r:id="rId13"/>
    <p:sldId id="357" r:id="rId14"/>
    <p:sldId id="359" r:id="rId15"/>
    <p:sldId id="328" r:id="rId16"/>
    <p:sldId id="340" r:id="rId17"/>
    <p:sldId id="361" r:id="rId18"/>
    <p:sldId id="354" r:id="rId19"/>
    <p:sldId id="353" r:id="rId20"/>
    <p:sldId id="342" r:id="rId21"/>
    <p:sldId id="336" r:id="rId22"/>
    <p:sldId id="330" r:id="rId23"/>
    <p:sldId id="350" r:id="rId24"/>
    <p:sldId id="363" r:id="rId25"/>
    <p:sldId id="371" r:id="rId26"/>
    <p:sldId id="352" r:id="rId27"/>
    <p:sldId id="360" r:id="rId28"/>
    <p:sldId id="368" r:id="rId29"/>
    <p:sldId id="356" r:id="rId30"/>
    <p:sldId id="355" r:id="rId31"/>
    <p:sldId id="335" r:id="rId32"/>
    <p:sldId id="334" r:id="rId33"/>
    <p:sldId id="332" r:id="rId34"/>
    <p:sldId id="366" r:id="rId35"/>
    <p:sldId id="364" r:id="rId36"/>
    <p:sldId id="293" r:id="rId37"/>
    <p:sldId id="294" r:id="rId38"/>
    <p:sldId id="295" r:id="rId39"/>
    <p:sldId id="296" r:id="rId40"/>
    <p:sldId id="297" r:id="rId41"/>
    <p:sldId id="298" r:id="rId42"/>
    <p:sldId id="299" r:id="rId43"/>
    <p:sldId id="300" r:id="rId44"/>
    <p:sldId id="302" r:id="rId45"/>
    <p:sldId id="303" r:id="rId46"/>
    <p:sldId id="301" r:id="rId47"/>
    <p:sldId id="305" r:id="rId48"/>
    <p:sldId id="306" r:id="rId49"/>
    <p:sldId id="307" r:id="rId50"/>
    <p:sldId id="309" r:id="rId51"/>
    <p:sldId id="311" r:id="rId52"/>
    <p:sldId id="365" r:id="rId53"/>
    <p:sldId id="372" r:id="rId54"/>
  </p:sldIdLst>
  <p:sldSz cx="9144000" cy="6858000" type="screen4x3"/>
  <p:notesSz cx="6858000" cy="9144000"/>
  <p:defaultTextStyle>
    <a:defPPr>
      <a:defRPr lang="sr-Latn-C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74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rebuchet MS" pitchFamily="34" charset="0"/>
              </a:defRPr>
            </a:lvl1pPr>
          </a:lstStyle>
          <a:p>
            <a:endParaRPr lang="hr-HR"/>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rebuchet MS" pitchFamily="34" charset="0"/>
              </a:defRPr>
            </a:lvl1pPr>
          </a:lstStyle>
          <a:p>
            <a:fld id="{C92E501F-CE2B-41D8-BCEE-93A1CD4CA169}" type="datetimeFigureOut">
              <a:rPr lang="hr-HR"/>
              <a:pPr/>
              <a:t>21.3.2018.</a:t>
            </a:fld>
            <a:endParaRPr lang="hr-HR"/>
          </a:p>
        </p:txBody>
      </p:sp>
      <p:sp>
        <p:nvSpPr>
          <p:cNvPr id="30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r-HR"/>
              <a:t>Click to edit Master text styles</a:t>
            </a:r>
          </a:p>
          <a:p>
            <a:pPr lvl="1"/>
            <a:r>
              <a:rPr lang="hr-HR"/>
              <a:t>Second level</a:t>
            </a:r>
          </a:p>
          <a:p>
            <a:pPr lvl="2"/>
            <a:r>
              <a:rPr lang="hr-HR"/>
              <a:t>Third level</a:t>
            </a:r>
          </a:p>
          <a:p>
            <a:pPr lvl="3"/>
            <a:r>
              <a:rPr lang="hr-HR"/>
              <a:t>Fourth level</a:t>
            </a:r>
          </a:p>
          <a:p>
            <a:pPr lvl="4"/>
            <a:r>
              <a:rPr lang="hr-HR"/>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rebuchet MS" pitchFamily="34" charset="0"/>
              </a:defRPr>
            </a:lvl1pPr>
          </a:lstStyle>
          <a:p>
            <a:endParaRPr lang="hr-HR"/>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rebuchet MS" pitchFamily="34" charset="0"/>
              </a:defRPr>
            </a:lvl1pPr>
          </a:lstStyle>
          <a:p>
            <a:fld id="{6A053D76-F08F-4413-91C1-CA777C885497}" type="slidenum">
              <a:rPr lang="hr-HR"/>
              <a:pPr/>
              <a:t>‹#›</a:t>
            </a:fld>
            <a:endParaRPr lang="hr-HR"/>
          </a:p>
        </p:txBody>
      </p:sp>
    </p:spTree>
    <p:extLst>
      <p:ext uri="{BB962C8B-B14F-4D97-AF65-F5344CB8AC3E}">
        <p14:creationId xmlns:p14="http://schemas.microsoft.com/office/powerpoint/2010/main" val="39910056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hr-HR"/>
          </a:p>
        </p:txBody>
      </p:sp>
    </p:spTree>
    <p:extLst>
      <p:ext uri="{BB962C8B-B14F-4D97-AF65-F5344CB8AC3E}">
        <p14:creationId xmlns:p14="http://schemas.microsoft.com/office/powerpoint/2010/main" val="107763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7CE0D51-0983-4E9E-B4AC-842F9E5FAE42}"/>
              </a:ext>
            </a:extLst>
          </p:cNvPr>
          <p:cNvSpPr>
            <a:spLocks noGrp="1" noRot="1" noChangeAspect="1" noTextEdit="1"/>
          </p:cNvSpPr>
          <p:nvPr>
            <p:ph type="sldImg"/>
          </p:nvPr>
        </p:nvSpPr>
        <p:spPr>
          <a:ln/>
        </p:spPr>
      </p:sp>
      <p:sp>
        <p:nvSpPr>
          <p:cNvPr id="92163" name="Rectangle 3">
            <a:extLst>
              <a:ext uri="{FF2B5EF4-FFF2-40B4-BE49-F238E27FC236}">
                <a16:creationId xmlns:a16="http://schemas.microsoft.com/office/drawing/2014/main" id="{BC66B304-AC27-4226-A984-A517B11F39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altLang="sr-Latn-RS"/>
          </a:p>
        </p:txBody>
      </p:sp>
    </p:spTree>
    <p:extLst>
      <p:ext uri="{BB962C8B-B14F-4D97-AF65-F5344CB8AC3E}">
        <p14:creationId xmlns:p14="http://schemas.microsoft.com/office/powerpoint/2010/main" val="424497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EFA5FFE-3F41-4FEB-9975-E94ABC7B3E9F}"/>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F145F13A-107A-4553-8068-577FCC8AD5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sr-Latn-CS" altLang="sr-Latn-RS"/>
          </a:p>
        </p:txBody>
      </p:sp>
    </p:spTree>
    <p:extLst>
      <p:ext uri="{BB962C8B-B14F-4D97-AF65-F5344CB8AC3E}">
        <p14:creationId xmlns:p14="http://schemas.microsoft.com/office/powerpoint/2010/main" val="4231791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CD72125D-8C7E-4285-AAF0-64A49E2B3214}"/>
              </a:ext>
            </a:extLst>
          </p:cNvPr>
          <p:cNvSpPr>
            <a:spLocks noGrp="1" noRot="1" noChangeAspect="1" noTextEdit="1"/>
          </p:cNvSpPr>
          <p:nvPr>
            <p:ph type="sldImg"/>
          </p:nvPr>
        </p:nvSpPr>
        <p:spPr>
          <a:ln/>
        </p:spPr>
      </p:sp>
      <p:sp>
        <p:nvSpPr>
          <p:cNvPr id="96259" name="Rectangle 3">
            <a:extLst>
              <a:ext uri="{FF2B5EF4-FFF2-40B4-BE49-F238E27FC236}">
                <a16:creationId xmlns:a16="http://schemas.microsoft.com/office/drawing/2014/main" id="{3DCC6E54-6AEA-427D-8D6D-49F0D5F5A9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sr-Latn-RS"/>
          </a:p>
        </p:txBody>
      </p:sp>
    </p:spTree>
    <p:extLst>
      <p:ext uri="{BB962C8B-B14F-4D97-AF65-F5344CB8AC3E}">
        <p14:creationId xmlns:p14="http://schemas.microsoft.com/office/powerpoint/2010/main" val="413379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19A8C935-9EBF-436A-9E56-576333B56F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8E08D0A-41EE-498A-8A8F-83E033B8BEE0}" type="slidenum">
              <a:rPr lang="en-GB" altLang="sr-Latn-RS" sz="1200"/>
              <a:pPr/>
              <a:t>8</a:t>
            </a:fld>
            <a:endParaRPr lang="en-GB" altLang="sr-Latn-RS" sz="1200"/>
          </a:p>
        </p:txBody>
      </p:sp>
      <p:sp>
        <p:nvSpPr>
          <p:cNvPr id="82947" name="Rectangle 2">
            <a:extLst>
              <a:ext uri="{FF2B5EF4-FFF2-40B4-BE49-F238E27FC236}">
                <a16:creationId xmlns:a16="http://schemas.microsoft.com/office/drawing/2014/main" id="{0D1AE795-66ED-49C7-A6BA-0BDD995B0714}"/>
              </a:ext>
            </a:extLst>
          </p:cNvPr>
          <p:cNvSpPr>
            <a:spLocks noGrp="1" noRot="1" noChangeAspect="1" noChangeArrowheads="1" noTextEdit="1"/>
          </p:cNvSpPr>
          <p:nvPr>
            <p:ph type="sldImg"/>
          </p:nvPr>
        </p:nvSpPr>
        <p:spPr>
          <a:xfrm>
            <a:off x="1146175" y="684213"/>
            <a:ext cx="4573588" cy="3430587"/>
          </a:xfrm>
          <a:ln/>
        </p:spPr>
      </p:sp>
      <p:sp>
        <p:nvSpPr>
          <p:cNvPr id="82948" name="Rectangle 3">
            <a:extLst>
              <a:ext uri="{FF2B5EF4-FFF2-40B4-BE49-F238E27FC236}">
                <a16:creationId xmlns:a16="http://schemas.microsoft.com/office/drawing/2014/main" id="{43ADD919-7739-4409-8B7D-2CAE8D966BED}"/>
              </a:ext>
            </a:extLst>
          </p:cNvPr>
          <p:cNvSpPr>
            <a:spLocks noGrp="1" noChangeArrowheads="1"/>
          </p:cNvSpPr>
          <p:nvPr>
            <p:ph type="body" idx="1"/>
          </p:nvPr>
        </p:nvSpPr>
        <p:spPr>
          <a:xfrm>
            <a:off x="442913" y="4124325"/>
            <a:ext cx="5973762" cy="4886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52" tIns="44026" rIns="88052" bIns="44026"/>
          <a:lstStyle/>
          <a:p>
            <a:pPr marL="228600" indent="-228600" eaLnBrk="1" hangingPunct="1"/>
            <a:r>
              <a:rPr lang="en-US" altLang="sr-Latn-RS" sz="900" b="1"/>
              <a:t>Studies</a:t>
            </a:r>
            <a:endParaRPr lang="en-US" altLang="sr-Latn-RS" sz="900"/>
          </a:p>
          <a:p>
            <a:pPr marL="228600" indent="-228600" eaLnBrk="1" hangingPunct="1"/>
            <a:r>
              <a:rPr lang="en-US" altLang="sr-Latn-RS" sz="900"/>
              <a:t>B</a:t>
            </a:r>
            <a:r>
              <a:rPr lang="en-US" altLang="sr-Latn-RS" sz="900" b="1"/>
              <a:t>Schizophrenia </a:t>
            </a:r>
            <a:r>
              <a:rPr lang="en-US" altLang="sr-Latn-RS" sz="900"/>
              <a:t>leuler, Manfred, “Bleuler Studies, Burgholz Hospital,” in The Transmission of Schizophrenia, 1968, editors D. Rosenthal and S.S. Kety.  Oxford: Pergamon Press, Ltd., p 3-12.  In this study, the sone of Emil Bleuler tracked 208 individuals hospitalized with schizophrenia, beginning in about 1942 and continuing for 23 years.  Using the criteria established by his father and Kraeplin before him, he studied 100 males and 108 females.  68% of those with first admissions recovered.  (Their symptoms disappeared or became less troublesome.)  53% of those who had had remissions recovered.  “I have concluded that the prognosis of schizophrenia to be more hopeful than it has been considered,” he wrote. (This is why he changed the name of the illness from “dementia praecox,” which meant “early dementia” and implied that it led to the progressive deterioration of the brain to “schizophrenia,” implying a split in functioning in the brain.)</a:t>
            </a:r>
          </a:p>
          <a:p>
            <a:pPr marL="228600" indent="-228600" eaLnBrk="1" hangingPunct="1"/>
            <a:r>
              <a:rPr lang="en-US" altLang="sr-Latn-RS" sz="900"/>
              <a:t>Ciompi, L., “Lausanne studies,” in Schizophrenia Bulletin, 6, 606-618 (1980).  This study followed 197 females and 93 males with the average age of 36.9 years.  Using tougher rules for recovery than Bleuler, it looked at the entire lives of these individuals and still found that 57% recovered.</a:t>
            </a:r>
          </a:p>
          <a:p>
            <a:pPr marL="228600" indent="-228600" eaLnBrk="1" hangingPunct="1"/>
            <a:r>
              <a:rPr lang="en-US" altLang="sr-Latn-RS" sz="900"/>
              <a:t>Huber, Gross and Schuttler, “Bonn studies,” in the Schizophrenia Bulletin, 6,4, 692-705 (1980).  The researchers studied 502 people who had been hospitalized for an average of 22.5 years and found that the average recovery rate was 56%.  Within this large group, the researchers found that individuals fell into one of three groups.  Group A recovery in all but one area; they still had delusions but they used self-control with them, worked at jobs and did relatively well.  Some of them were on medications, while others were not.  Group B had no signs of schizophrenia.  Individuals lived in communities and functioned well except socially; they had few friends.  Group C consisted of individuals who were doing well but were not working.</a:t>
            </a:r>
          </a:p>
          <a:p>
            <a:pPr marL="228600" indent="-228600" eaLnBrk="1" hangingPunct="1"/>
            <a:r>
              <a:rPr lang="en-US" altLang="sr-Latn-RS" sz="900"/>
              <a:t>Ogawa, K, et al, “Japanese studies,” in The British Journal of Psychiatry, 151, 678-765 (1987)  The study followed 67 males and 73 females for a period of 21-17 years.  57% had a full or partial recovery.  They were able to function well socially, more so than psychologically.</a:t>
            </a:r>
          </a:p>
          <a:p>
            <a:pPr marL="228600" indent="-228600" eaLnBrk="1" hangingPunct="1"/>
            <a:r>
              <a:rPr lang="en-US" altLang="sr-Latn-RS" sz="900"/>
              <a:t>Harding, C.M., et al, “Vermont studies,” in the American Journal of Psychiatry, 144:6, 718-726 (1987).  In this Study, Dr. Harding and others observed 269 patients from the back wards of Vermont State Hospital for an average of 32 years.  These individuals were the most chronically ill of all those studied.  Using very strict methods, they found that half to to-thirds showed “significant improvement or recovery.”  The improvements seemed to be spontaneous, for the most part coming well after treatment.  Fully 45% had no psychiatric symptoms after two decades, and another 23% had lost all symptoms of schizophrenia while developing symptoms of other, more treatable mental disorders.  These recoveries seem astonishing considering that the only available medications at this time were Thorazine and Haldol. </a:t>
            </a:r>
          </a:p>
          <a:p>
            <a:pPr marL="228600" indent="-228600" eaLnBrk="1" hangingPunct="1"/>
            <a:r>
              <a:rPr lang="en-US" altLang="sr-Latn-RS" sz="900"/>
              <a:t>Desisto, M.J., Harding, C.M., et al, “Main-Vermont comparison studies,” in The British Journal of Psychiatry, 161, 331-342 (1995).  This recent study included 54 males and 45 females.  Its purpose was to see if rehabilitation (in additional to medications) made recovery more possible. In Maine, where individuals received medications only, 49% improved.  </a:t>
            </a:r>
          </a:p>
          <a:p>
            <a:pPr marL="228600" indent="-228600" eaLnBrk="1" hangingPunct="1"/>
            <a:r>
              <a:rPr lang="en-US" altLang="sr-Latn-RS" sz="900"/>
              <a:t>Summarized by Louise Loots Thornton, “Finding Hope in Schizophrenia: Healing and Hope for Everyone In the Family.”</a:t>
            </a:r>
          </a:p>
        </p:txBody>
      </p:sp>
    </p:spTree>
    <p:extLst>
      <p:ext uri="{BB962C8B-B14F-4D97-AF65-F5344CB8AC3E}">
        <p14:creationId xmlns:p14="http://schemas.microsoft.com/office/powerpoint/2010/main" val="1549085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9091A503-4E74-4204-8134-20C2DADEB6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6A33B02-5D8A-438C-BE01-A13952DAA819}" type="slidenum">
              <a:rPr lang="en-US" altLang="en-US" sz="1200">
                <a:cs typeface="Arial" panose="020B0604020202020204" pitchFamily="34" charset="0"/>
              </a:rPr>
              <a:pPr/>
              <a:t>11</a:t>
            </a:fld>
            <a:endParaRPr lang="en-US" altLang="en-US" sz="1200">
              <a:cs typeface="Arial" panose="020B0604020202020204" pitchFamily="34" charset="0"/>
            </a:endParaRPr>
          </a:p>
        </p:txBody>
      </p:sp>
      <p:sp>
        <p:nvSpPr>
          <p:cNvPr id="86019" name="Rectangle 2">
            <a:extLst>
              <a:ext uri="{FF2B5EF4-FFF2-40B4-BE49-F238E27FC236}">
                <a16:creationId xmlns:a16="http://schemas.microsoft.com/office/drawing/2014/main" id="{5CCBCC11-EC7C-4BBD-B934-E898C1BDFBE0}"/>
              </a:ext>
            </a:extLst>
          </p:cNvPr>
          <p:cNvSpPr>
            <a:spLocks noGrp="1" noRot="1" noChangeAspect="1" noChangeArrowheads="1" noTextEdit="1"/>
          </p:cNvSpPr>
          <p:nvPr>
            <p:ph type="sldImg"/>
          </p:nvPr>
        </p:nvSpPr>
        <p:spPr>
          <a:xfrm>
            <a:off x="1144588" y="685800"/>
            <a:ext cx="4572000" cy="3429000"/>
          </a:xfrm>
          <a:ln/>
        </p:spPr>
      </p:sp>
      <p:sp>
        <p:nvSpPr>
          <p:cNvPr id="86020" name="Rectangle 3">
            <a:extLst>
              <a:ext uri="{FF2B5EF4-FFF2-40B4-BE49-F238E27FC236}">
                <a16:creationId xmlns:a16="http://schemas.microsoft.com/office/drawing/2014/main" id="{7243831F-4BAA-4866-99F0-724C01B3F7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500" b="1">
                <a:ea typeface="MS PGothic" panose="020B0600070205080204" pitchFamily="34" charset="-128"/>
              </a:rPr>
              <a:t>Article 19 of the CRPD is also important in relation to the right to liberty.  </a:t>
            </a:r>
          </a:p>
          <a:p>
            <a:pPr eaLnBrk="1" hangingPunct="1"/>
            <a:r>
              <a:rPr lang="en-GB" altLang="en-US" sz="1500" b="1">
                <a:ea typeface="MS PGothic" panose="020B0600070205080204" pitchFamily="34" charset="-128"/>
              </a:rPr>
              <a:t>It states that </a:t>
            </a:r>
            <a:r>
              <a:rPr lang="en-US" altLang="en-US">
                <a:ea typeface="MS PGothic" panose="020B0600070205080204" pitchFamily="34" charset="-128"/>
              </a:rPr>
              <a:t>Persons with disabilities must have:</a:t>
            </a:r>
          </a:p>
          <a:p>
            <a:pPr lvl="1" eaLnBrk="1" hangingPunct="1">
              <a:buFontTx/>
              <a:buChar char="•"/>
            </a:pPr>
            <a:r>
              <a:rPr lang="en-US" altLang="en-US"/>
              <a:t>the opportunity to choose their place of residence …and are not obliged to live in a particular living arrangement; </a:t>
            </a:r>
          </a:p>
          <a:p>
            <a:pPr lvl="1" eaLnBrk="1" hangingPunct="1">
              <a:buFontTx/>
              <a:buChar char="•"/>
            </a:pPr>
            <a:r>
              <a:rPr lang="en-US" altLang="en-US"/>
              <a:t>They must have access to a range of in-home, residential and other community support services, including personal assistance necessary to support living and inclusion in the community, and to prevent isolation or segregation from the community; </a:t>
            </a:r>
          </a:p>
          <a:p>
            <a:pPr lvl="1" eaLnBrk="1" hangingPunct="1"/>
            <a:r>
              <a:rPr lang="en-GB" altLang="en-US" sz="1600"/>
              <a:t> ie. Article 19 aims to prevent the situation where people get locked away in mental health facilities indefinitely and arbitrarily, isolated and segregated from the rest of society</a:t>
            </a:r>
          </a:p>
          <a:p>
            <a:pPr eaLnBrk="1" hangingPunct="1"/>
            <a:endParaRPr lang="en-GB" altLang="en-US" sz="1000">
              <a:ea typeface="MS PGothic" panose="020B0600070205080204" pitchFamily="34" charset="-128"/>
            </a:endParaRPr>
          </a:p>
          <a:p>
            <a:pPr eaLnBrk="1" hangingPunct="1"/>
            <a:endParaRPr lang="en-US" altLang="en-US" sz="1000">
              <a:ea typeface="MS PGothic" panose="020B0600070205080204" pitchFamily="34" charset="-128"/>
            </a:endParaRPr>
          </a:p>
        </p:txBody>
      </p:sp>
    </p:spTree>
    <p:extLst>
      <p:ext uri="{BB962C8B-B14F-4D97-AF65-F5344CB8AC3E}">
        <p14:creationId xmlns:p14="http://schemas.microsoft.com/office/powerpoint/2010/main" val="140852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08DBB3C-FDC6-4EA2-8D39-3039FD168309}"/>
              </a:ext>
            </a:extLst>
          </p:cNvPr>
          <p:cNvSpPr>
            <a:spLocks noGrp="1" noRot="1" noChangeAspect="1" noTextEdit="1"/>
          </p:cNvSpPr>
          <p:nvPr>
            <p:ph type="sldImg"/>
          </p:nvPr>
        </p:nvSpPr>
        <p:spPr>
          <a:ln/>
        </p:spPr>
      </p:sp>
      <p:sp>
        <p:nvSpPr>
          <p:cNvPr id="95235" name="Rectangle 3">
            <a:extLst>
              <a:ext uri="{FF2B5EF4-FFF2-40B4-BE49-F238E27FC236}">
                <a16:creationId xmlns:a16="http://schemas.microsoft.com/office/drawing/2014/main" id="{7CEB8F3F-D716-4F81-AD49-87C905B7D9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altLang="sr-Latn-RS"/>
          </a:p>
        </p:txBody>
      </p:sp>
    </p:spTree>
    <p:extLst>
      <p:ext uri="{BB962C8B-B14F-4D97-AF65-F5344CB8AC3E}">
        <p14:creationId xmlns:p14="http://schemas.microsoft.com/office/powerpoint/2010/main" val="3285937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FC7A598-BCD8-4AC8-B861-004C665B36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5927642-DF72-43A9-8F19-C4E9A24018A0}" type="slidenum">
              <a:rPr lang="en-US" altLang="sr-Latn-RS" sz="1200"/>
              <a:pPr/>
              <a:t>29</a:t>
            </a:fld>
            <a:endParaRPr lang="en-US" altLang="sr-Latn-RS" sz="1200"/>
          </a:p>
        </p:txBody>
      </p:sp>
      <p:sp>
        <p:nvSpPr>
          <p:cNvPr id="99331" name="Rectangle 2">
            <a:extLst>
              <a:ext uri="{FF2B5EF4-FFF2-40B4-BE49-F238E27FC236}">
                <a16:creationId xmlns:a16="http://schemas.microsoft.com/office/drawing/2014/main" id="{3FF26961-EF58-41B9-93E6-BB1F51D8F90B}"/>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78A8BFC2-7B06-450A-918B-2E910E8A94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altLang="sr-Latn-RS"/>
          </a:p>
        </p:txBody>
      </p:sp>
    </p:spTree>
    <p:extLst>
      <p:ext uri="{BB962C8B-B14F-4D97-AF65-F5344CB8AC3E}">
        <p14:creationId xmlns:p14="http://schemas.microsoft.com/office/powerpoint/2010/main" val="1973323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C36EB27-7E01-48ED-B405-644AB4E001B8}"/>
              </a:ext>
            </a:extLst>
          </p:cNvPr>
          <p:cNvSpPr>
            <a:spLocks noGrp="1" noRot="1" noChangeAspect="1" noTextEdit="1"/>
          </p:cNvSpPr>
          <p:nvPr>
            <p:ph type="sldImg"/>
          </p:nvPr>
        </p:nvSpPr>
        <p:spPr>
          <a:ln/>
        </p:spPr>
      </p:sp>
      <p:sp>
        <p:nvSpPr>
          <p:cNvPr id="101379" name="Rectangle 3">
            <a:extLst>
              <a:ext uri="{FF2B5EF4-FFF2-40B4-BE49-F238E27FC236}">
                <a16:creationId xmlns:a16="http://schemas.microsoft.com/office/drawing/2014/main" id="{C4F1AC0F-5648-476F-8AA9-9A0F89D875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sr-Latn-RS"/>
          </a:p>
        </p:txBody>
      </p:sp>
    </p:spTree>
    <p:extLst>
      <p:ext uri="{BB962C8B-B14F-4D97-AF65-F5344CB8AC3E}">
        <p14:creationId xmlns:p14="http://schemas.microsoft.com/office/powerpoint/2010/main" val="3108074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021449DC-FBB7-4C65-A68B-FD397FDFE69E}" type="datetimeFigureOut">
              <a:rPr lang="sr-Latn-CS" smtClean="0"/>
              <a:pPr>
                <a:defRPr/>
              </a:pPr>
              <a:t>21.3.2018.</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20C6F97E-1EE3-498C-A14F-AC886D758E72}" type="slidenum">
              <a:rPr lang="hr-HR" smtClean="0"/>
              <a:pPr>
                <a:defRPr/>
              </a:pPr>
              <a:t>‹#›</a:t>
            </a:fld>
            <a:endParaRPr lang="hr-HR"/>
          </a:p>
        </p:txBody>
      </p:sp>
    </p:spTree>
    <p:extLst>
      <p:ext uri="{BB962C8B-B14F-4D97-AF65-F5344CB8AC3E}">
        <p14:creationId xmlns:p14="http://schemas.microsoft.com/office/powerpoint/2010/main" val="364902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3367D76-0107-4661-B029-DA7CB4F6321B}" type="datetimeFigureOut">
              <a:rPr lang="sr-Latn-CS" smtClean="0"/>
              <a:pPr>
                <a:defRPr/>
              </a:pPr>
              <a:t>21.3.2018.</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85623EB5-657A-4DB0-A050-5381C53B40FA}" type="slidenum">
              <a:rPr lang="hr-HR" smtClean="0"/>
              <a:pPr>
                <a:defRPr/>
              </a:pPr>
              <a:t>‹#›</a:t>
            </a:fld>
            <a:endParaRPr lang="hr-HR"/>
          </a:p>
        </p:txBody>
      </p:sp>
    </p:spTree>
    <p:extLst>
      <p:ext uri="{BB962C8B-B14F-4D97-AF65-F5344CB8AC3E}">
        <p14:creationId xmlns:p14="http://schemas.microsoft.com/office/powerpoint/2010/main" val="1535538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3367D76-0107-4661-B029-DA7CB4F6321B}" type="datetimeFigureOut">
              <a:rPr lang="sr-Latn-CS" smtClean="0"/>
              <a:pPr>
                <a:defRPr/>
              </a:pPr>
              <a:t>21.3.2018.</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85623EB5-657A-4DB0-A050-5381C53B40FA}" type="slidenum">
              <a:rPr lang="hr-HR" smtClean="0"/>
              <a:pPr>
                <a:defRPr/>
              </a:pPr>
              <a:t>‹#›</a:t>
            </a:fld>
            <a:endParaRPr lang="hr-H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47738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3367D76-0107-4661-B029-DA7CB4F6321B}" type="datetimeFigureOut">
              <a:rPr lang="sr-Latn-CS" smtClean="0"/>
              <a:pPr>
                <a:defRPr/>
              </a:pPr>
              <a:t>21.3.2018.</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85623EB5-657A-4DB0-A050-5381C53B40FA}" type="slidenum">
              <a:rPr lang="hr-HR" smtClean="0"/>
              <a:pPr>
                <a:defRPr/>
              </a:pPr>
              <a:t>‹#›</a:t>
            </a:fld>
            <a:endParaRPr lang="hr-HR"/>
          </a:p>
        </p:txBody>
      </p:sp>
    </p:spTree>
    <p:extLst>
      <p:ext uri="{BB962C8B-B14F-4D97-AF65-F5344CB8AC3E}">
        <p14:creationId xmlns:p14="http://schemas.microsoft.com/office/powerpoint/2010/main" val="1432578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3367D76-0107-4661-B029-DA7CB4F6321B}" type="datetimeFigureOut">
              <a:rPr lang="sr-Latn-CS" smtClean="0"/>
              <a:pPr>
                <a:defRPr/>
              </a:pPr>
              <a:t>21.3.2018.</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85623EB5-657A-4DB0-A050-5381C53B40FA}" type="slidenum">
              <a:rPr lang="hr-HR" smtClean="0"/>
              <a:pPr>
                <a:defRPr/>
              </a:pPr>
              <a:t>‹#›</a:t>
            </a:fld>
            <a:endParaRPr lang="hr-H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33636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3367D76-0107-4661-B029-DA7CB4F6321B}" type="datetimeFigureOut">
              <a:rPr lang="sr-Latn-CS" smtClean="0"/>
              <a:pPr>
                <a:defRPr/>
              </a:pPr>
              <a:t>21.3.2018.</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85623EB5-657A-4DB0-A050-5381C53B40FA}" type="slidenum">
              <a:rPr lang="hr-HR" smtClean="0"/>
              <a:pPr>
                <a:defRPr/>
              </a:pPr>
              <a:t>‹#›</a:t>
            </a:fld>
            <a:endParaRPr lang="hr-HR"/>
          </a:p>
        </p:txBody>
      </p:sp>
    </p:spTree>
    <p:extLst>
      <p:ext uri="{BB962C8B-B14F-4D97-AF65-F5344CB8AC3E}">
        <p14:creationId xmlns:p14="http://schemas.microsoft.com/office/powerpoint/2010/main" val="1118296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721BAB7-18E1-4465-8106-A18D490C0049}" type="datetimeFigureOut">
              <a:rPr lang="sr-Latn-CS" smtClean="0"/>
              <a:pPr>
                <a:defRPr/>
              </a:pPr>
              <a:t>21.3.2018.</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79E19D1C-C9E6-4986-A568-1CA2CF0FD19E}" type="slidenum">
              <a:rPr lang="hr-HR" smtClean="0"/>
              <a:pPr>
                <a:defRPr/>
              </a:pPr>
              <a:t>‹#›</a:t>
            </a:fld>
            <a:endParaRPr lang="hr-HR"/>
          </a:p>
        </p:txBody>
      </p:sp>
    </p:spTree>
    <p:extLst>
      <p:ext uri="{BB962C8B-B14F-4D97-AF65-F5344CB8AC3E}">
        <p14:creationId xmlns:p14="http://schemas.microsoft.com/office/powerpoint/2010/main" val="4271608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5EEF225-BDAE-40B3-A372-8AA7D69DCED0}" type="datetimeFigureOut">
              <a:rPr lang="sr-Latn-CS" smtClean="0"/>
              <a:pPr>
                <a:defRPr/>
              </a:pPr>
              <a:t>21.3.2018.</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83324E3A-D87E-476E-B98A-0F2B682AB964}" type="slidenum">
              <a:rPr lang="hr-HR" smtClean="0"/>
              <a:pPr>
                <a:defRPr/>
              </a:pPr>
              <a:t>‹#›</a:t>
            </a:fld>
            <a:endParaRPr lang="hr-HR"/>
          </a:p>
        </p:txBody>
      </p:sp>
    </p:spTree>
    <p:extLst>
      <p:ext uri="{BB962C8B-B14F-4D97-AF65-F5344CB8AC3E}">
        <p14:creationId xmlns:p14="http://schemas.microsoft.com/office/powerpoint/2010/main" val="33903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8A56A40-3F3D-4639-AF55-B576054049E0}" type="datetimeFigureOut">
              <a:rPr lang="sr-Latn-CS" smtClean="0"/>
              <a:pPr>
                <a:defRPr/>
              </a:pPr>
              <a:t>21.3.2018.</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43F43BBB-5469-44F3-9372-748A0C92878F}" type="slidenum">
              <a:rPr lang="hr-HR" smtClean="0"/>
              <a:pPr>
                <a:defRPr/>
              </a:pPr>
              <a:t>‹#›</a:t>
            </a:fld>
            <a:endParaRPr lang="hr-HR"/>
          </a:p>
        </p:txBody>
      </p:sp>
    </p:spTree>
    <p:extLst>
      <p:ext uri="{BB962C8B-B14F-4D97-AF65-F5344CB8AC3E}">
        <p14:creationId xmlns:p14="http://schemas.microsoft.com/office/powerpoint/2010/main" val="158828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A3FDC4F-15A0-42BB-BFA6-0026FB5392A3}" type="datetimeFigureOut">
              <a:rPr lang="sr-Latn-CS" smtClean="0"/>
              <a:pPr>
                <a:defRPr/>
              </a:pPr>
              <a:t>21.3.2018.</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A80F9C0C-1883-408B-8C39-8E870C6FED29}" type="slidenum">
              <a:rPr lang="hr-HR" smtClean="0"/>
              <a:pPr>
                <a:defRPr/>
              </a:pPr>
              <a:t>‹#›</a:t>
            </a:fld>
            <a:endParaRPr lang="hr-HR"/>
          </a:p>
        </p:txBody>
      </p:sp>
    </p:spTree>
    <p:extLst>
      <p:ext uri="{BB962C8B-B14F-4D97-AF65-F5344CB8AC3E}">
        <p14:creationId xmlns:p14="http://schemas.microsoft.com/office/powerpoint/2010/main" val="6994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53D996C-13FD-4C02-BF9A-63A097071537}" type="datetimeFigureOut">
              <a:rPr lang="sr-Latn-CS" smtClean="0"/>
              <a:pPr>
                <a:defRPr/>
              </a:pPr>
              <a:t>21.3.2018.</a:t>
            </a:fld>
            <a:endParaRPr lang="hr-HR"/>
          </a:p>
        </p:txBody>
      </p:sp>
      <p:sp>
        <p:nvSpPr>
          <p:cNvPr id="6" name="Footer Placeholder 5"/>
          <p:cNvSpPr>
            <a:spLocks noGrp="1"/>
          </p:cNvSpPr>
          <p:nvPr>
            <p:ph type="ftr" sz="quarter" idx="11"/>
          </p:nvPr>
        </p:nvSpPr>
        <p:spPr/>
        <p:txBody>
          <a:bodyPr/>
          <a:lstStyle/>
          <a:p>
            <a:pPr>
              <a:defRPr/>
            </a:pPr>
            <a:endParaRPr lang="hr-HR"/>
          </a:p>
        </p:txBody>
      </p:sp>
      <p:sp>
        <p:nvSpPr>
          <p:cNvPr id="7" name="Slide Number Placeholder 6"/>
          <p:cNvSpPr>
            <a:spLocks noGrp="1"/>
          </p:cNvSpPr>
          <p:nvPr>
            <p:ph type="sldNum" sz="quarter" idx="12"/>
          </p:nvPr>
        </p:nvSpPr>
        <p:spPr/>
        <p:txBody>
          <a:bodyPr/>
          <a:lstStyle/>
          <a:p>
            <a:pPr>
              <a:defRPr/>
            </a:pPr>
            <a:fld id="{E9BA761F-E084-43E0-B130-9C906789E253}" type="slidenum">
              <a:rPr lang="hr-HR" smtClean="0"/>
              <a:pPr>
                <a:defRPr/>
              </a:pPr>
              <a:t>‹#›</a:t>
            </a:fld>
            <a:endParaRPr lang="hr-HR"/>
          </a:p>
        </p:txBody>
      </p:sp>
    </p:spTree>
    <p:extLst>
      <p:ext uri="{BB962C8B-B14F-4D97-AF65-F5344CB8AC3E}">
        <p14:creationId xmlns:p14="http://schemas.microsoft.com/office/powerpoint/2010/main" val="1975553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7AE9ACA6-5100-41B1-8C48-CC3D02B9E2B2}" type="datetimeFigureOut">
              <a:rPr lang="sr-Latn-CS" smtClean="0"/>
              <a:pPr>
                <a:defRPr/>
              </a:pPr>
              <a:t>21.3.2018.</a:t>
            </a:fld>
            <a:endParaRPr lang="hr-HR"/>
          </a:p>
        </p:txBody>
      </p:sp>
      <p:sp>
        <p:nvSpPr>
          <p:cNvPr id="8" name="Footer Placeholder 7"/>
          <p:cNvSpPr>
            <a:spLocks noGrp="1"/>
          </p:cNvSpPr>
          <p:nvPr>
            <p:ph type="ftr" sz="quarter" idx="11"/>
          </p:nvPr>
        </p:nvSpPr>
        <p:spPr/>
        <p:txBody>
          <a:bodyPr/>
          <a:lstStyle/>
          <a:p>
            <a:pPr>
              <a:defRPr/>
            </a:pPr>
            <a:endParaRPr lang="hr-HR"/>
          </a:p>
        </p:txBody>
      </p:sp>
      <p:sp>
        <p:nvSpPr>
          <p:cNvPr id="9" name="Slide Number Placeholder 8"/>
          <p:cNvSpPr>
            <a:spLocks noGrp="1"/>
          </p:cNvSpPr>
          <p:nvPr>
            <p:ph type="sldNum" sz="quarter" idx="12"/>
          </p:nvPr>
        </p:nvSpPr>
        <p:spPr/>
        <p:txBody>
          <a:bodyPr/>
          <a:lstStyle/>
          <a:p>
            <a:pPr>
              <a:defRPr/>
            </a:pPr>
            <a:fld id="{1E053ACA-E6B5-4E80-9300-30B569A162E3}" type="slidenum">
              <a:rPr lang="hr-HR" smtClean="0"/>
              <a:pPr>
                <a:defRPr/>
              </a:pPr>
              <a:t>‹#›</a:t>
            </a:fld>
            <a:endParaRPr lang="hr-HR"/>
          </a:p>
        </p:txBody>
      </p:sp>
    </p:spTree>
    <p:extLst>
      <p:ext uri="{BB962C8B-B14F-4D97-AF65-F5344CB8AC3E}">
        <p14:creationId xmlns:p14="http://schemas.microsoft.com/office/powerpoint/2010/main" val="86350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3E9BEF90-DA9C-42D2-AF71-1BECAB4858E9}" type="datetimeFigureOut">
              <a:rPr lang="sr-Latn-CS" smtClean="0"/>
              <a:pPr>
                <a:defRPr/>
              </a:pPr>
              <a:t>21.3.2018.</a:t>
            </a:fld>
            <a:endParaRPr lang="hr-HR"/>
          </a:p>
        </p:txBody>
      </p:sp>
      <p:sp>
        <p:nvSpPr>
          <p:cNvPr id="4" name="Footer Placeholder 3"/>
          <p:cNvSpPr>
            <a:spLocks noGrp="1"/>
          </p:cNvSpPr>
          <p:nvPr>
            <p:ph type="ftr" sz="quarter" idx="11"/>
          </p:nvPr>
        </p:nvSpPr>
        <p:spPr/>
        <p:txBody>
          <a:bodyPr/>
          <a:lstStyle/>
          <a:p>
            <a:pPr>
              <a:defRPr/>
            </a:pPr>
            <a:endParaRPr lang="hr-HR"/>
          </a:p>
        </p:txBody>
      </p:sp>
      <p:sp>
        <p:nvSpPr>
          <p:cNvPr id="5" name="Slide Number Placeholder 4"/>
          <p:cNvSpPr>
            <a:spLocks noGrp="1"/>
          </p:cNvSpPr>
          <p:nvPr>
            <p:ph type="sldNum" sz="quarter" idx="12"/>
          </p:nvPr>
        </p:nvSpPr>
        <p:spPr/>
        <p:txBody>
          <a:bodyPr/>
          <a:lstStyle/>
          <a:p>
            <a:pPr>
              <a:defRPr/>
            </a:pPr>
            <a:fld id="{6C7E1073-20CD-41CE-B104-80ED93659F39}" type="slidenum">
              <a:rPr lang="hr-HR" smtClean="0"/>
              <a:pPr>
                <a:defRPr/>
              </a:pPr>
              <a:t>‹#›</a:t>
            </a:fld>
            <a:endParaRPr lang="hr-HR"/>
          </a:p>
        </p:txBody>
      </p:sp>
    </p:spTree>
    <p:extLst>
      <p:ext uri="{BB962C8B-B14F-4D97-AF65-F5344CB8AC3E}">
        <p14:creationId xmlns:p14="http://schemas.microsoft.com/office/powerpoint/2010/main" val="250997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787C83B-0549-4CEE-B00A-0EE98A8F5DA8}" type="datetimeFigureOut">
              <a:rPr lang="sr-Latn-CS" smtClean="0"/>
              <a:pPr>
                <a:defRPr/>
              </a:pPr>
              <a:t>21.3.2018.</a:t>
            </a:fld>
            <a:endParaRPr lang="hr-HR"/>
          </a:p>
        </p:txBody>
      </p:sp>
      <p:sp>
        <p:nvSpPr>
          <p:cNvPr id="3" name="Footer Placeholder 2"/>
          <p:cNvSpPr>
            <a:spLocks noGrp="1"/>
          </p:cNvSpPr>
          <p:nvPr>
            <p:ph type="ftr" sz="quarter" idx="11"/>
          </p:nvPr>
        </p:nvSpPr>
        <p:spPr/>
        <p:txBody>
          <a:bodyPr/>
          <a:lstStyle/>
          <a:p>
            <a:pPr>
              <a:defRPr/>
            </a:pPr>
            <a:endParaRPr lang="hr-HR"/>
          </a:p>
        </p:txBody>
      </p:sp>
      <p:sp>
        <p:nvSpPr>
          <p:cNvPr id="4" name="Slide Number Placeholder 3"/>
          <p:cNvSpPr>
            <a:spLocks noGrp="1"/>
          </p:cNvSpPr>
          <p:nvPr>
            <p:ph type="sldNum" sz="quarter" idx="12"/>
          </p:nvPr>
        </p:nvSpPr>
        <p:spPr/>
        <p:txBody>
          <a:bodyPr/>
          <a:lstStyle/>
          <a:p>
            <a:pPr>
              <a:defRPr/>
            </a:pPr>
            <a:fld id="{F4AE3C20-168A-4E7B-9274-AF9244C7857B}" type="slidenum">
              <a:rPr lang="hr-HR" smtClean="0"/>
              <a:pPr>
                <a:defRPr/>
              </a:pPr>
              <a:t>‹#›</a:t>
            </a:fld>
            <a:endParaRPr lang="hr-HR"/>
          </a:p>
        </p:txBody>
      </p:sp>
    </p:spTree>
    <p:extLst>
      <p:ext uri="{BB962C8B-B14F-4D97-AF65-F5344CB8AC3E}">
        <p14:creationId xmlns:p14="http://schemas.microsoft.com/office/powerpoint/2010/main" val="1409305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22D09A7-95D0-43C9-8A3A-C39E05305063}" type="datetimeFigureOut">
              <a:rPr lang="sr-Latn-CS" smtClean="0"/>
              <a:pPr>
                <a:defRPr/>
              </a:pPr>
              <a:t>21.3.2018.</a:t>
            </a:fld>
            <a:endParaRPr lang="hr-HR"/>
          </a:p>
        </p:txBody>
      </p:sp>
      <p:sp>
        <p:nvSpPr>
          <p:cNvPr id="6" name="Footer Placeholder 5"/>
          <p:cNvSpPr>
            <a:spLocks noGrp="1"/>
          </p:cNvSpPr>
          <p:nvPr>
            <p:ph type="ftr" sz="quarter" idx="11"/>
          </p:nvPr>
        </p:nvSpPr>
        <p:spPr/>
        <p:txBody>
          <a:bodyPr/>
          <a:lstStyle/>
          <a:p>
            <a:pPr>
              <a:defRPr/>
            </a:pPr>
            <a:endParaRPr lang="hr-HR"/>
          </a:p>
        </p:txBody>
      </p:sp>
      <p:sp>
        <p:nvSpPr>
          <p:cNvPr id="7" name="Slide Number Placeholder 6"/>
          <p:cNvSpPr>
            <a:spLocks noGrp="1"/>
          </p:cNvSpPr>
          <p:nvPr>
            <p:ph type="sldNum" sz="quarter" idx="12"/>
          </p:nvPr>
        </p:nvSpPr>
        <p:spPr/>
        <p:txBody>
          <a:bodyPr/>
          <a:lstStyle/>
          <a:p>
            <a:pPr>
              <a:defRPr/>
            </a:pPr>
            <a:fld id="{D6784447-6D27-4B07-A6B0-DE5A8F6C7CE3}" type="slidenum">
              <a:rPr lang="hr-HR" smtClean="0"/>
              <a:pPr>
                <a:defRPr/>
              </a:pPr>
              <a:t>‹#›</a:t>
            </a:fld>
            <a:endParaRPr lang="hr-HR"/>
          </a:p>
        </p:txBody>
      </p:sp>
    </p:spTree>
    <p:extLst>
      <p:ext uri="{BB962C8B-B14F-4D97-AF65-F5344CB8AC3E}">
        <p14:creationId xmlns:p14="http://schemas.microsoft.com/office/powerpoint/2010/main" val="315271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968E173-9BF1-43B1-A14E-5EB301674BFE}" type="datetimeFigureOut">
              <a:rPr lang="sr-Latn-CS" smtClean="0"/>
              <a:pPr>
                <a:defRPr/>
              </a:pPr>
              <a:t>21.3.2018.</a:t>
            </a:fld>
            <a:endParaRPr lang="hr-HR"/>
          </a:p>
        </p:txBody>
      </p:sp>
      <p:sp>
        <p:nvSpPr>
          <p:cNvPr id="6" name="Footer Placeholder 5"/>
          <p:cNvSpPr>
            <a:spLocks noGrp="1"/>
          </p:cNvSpPr>
          <p:nvPr>
            <p:ph type="ftr" sz="quarter" idx="11"/>
          </p:nvPr>
        </p:nvSpPr>
        <p:spPr/>
        <p:txBody>
          <a:bodyPr/>
          <a:lstStyle/>
          <a:p>
            <a:pPr>
              <a:defRPr/>
            </a:pPr>
            <a:endParaRPr lang="hr-HR"/>
          </a:p>
        </p:txBody>
      </p:sp>
      <p:sp>
        <p:nvSpPr>
          <p:cNvPr id="7" name="Slide Number Placeholder 6"/>
          <p:cNvSpPr>
            <a:spLocks noGrp="1"/>
          </p:cNvSpPr>
          <p:nvPr>
            <p:ph type="sldNum" sz="quarter" idx="12"/>
          </p:nvPr>
        </p:nvSpPr>
        <p:spPr/>
        <p:txBody>
          <a:bodyPr/>
          <a:lstStyle/>
          <a:p>
            <a:pPr>
              <a:defRPr/>
            </a:pPr>
            <a:fld id="{E3DB9721-0929-4A4F-B51C-36EE613B72B9}" type="slidenum">
              <a:rPr lang="hr-HR" smtClean="0"/>
              <a:pPr>
                <a:defRPr/>
              </a:pPr>
              <a:t>‹#›</a:t>
            </a:fld>
            <a:endParaRPr lang="hr-HR"/>
          </a:p>
        </p:txBody>
      </p:sp>
    </p:spTree>
    <p:extLst>
      <p:ext uri="{BB962C8B-B14F-4D97-AF65-F5344CB8AC3E}">
        <p14:creationId xmlns:p14="http://schemas.microsoft.com/office/powerpoint/2010/main" val="4216062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3367D76-0107-4661-B029-DA7CB4F6321B}" type="datetimeFigureOut">
              <a:rPr lang="sr-Latn-CS" smtClean="0"/>
              <a:pPr>
                <a:defRPr/>
              </a:pPr>
              <a:t>21.3.2018.</a:t>
            </a:fld>
            <a:endParaRPr lang="hr-H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hr-H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85623EB5-657A-4DB0-A050-5381C53B40FA}" type="slidenum">
              <a:rPr lang="hr-HR" smtClean="0"/>
              <a:pPr>
                <a:defRPr/>
              </a:pPr>
              <a:t>‹#›</a:t>
            </a:fld>
            <a:endParaRPr lang="hr-HR"/>
          </a:p>
        </p:txBody>
      </p:sp>
    </p:spTree>
    <p:extLst>
      <p:ext uri="{BB962C8B-B14F-4D97-AF65-F5344CB8AC3E}">
        <p14:creationId xmlns:p14="http://schemas.microsoft.com/office/powerpoint/2010/main" val="317982006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2.bin"/><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1095" y="1020550"/>
            <a:ext cx="5917679" cy="1994585"/>
          </a:xfrm>
        </p:spPr>
        <p:txBody>
          <a:bodyPr/>
          <a:lstStyle/>
          <a:p>
            <a:pPr algn="ctr" fontAlgn="auto">
              <a:spcAft>
                <a:spcPts val="0"/>
              </a:spcAft>
              <a:defRPr/>
            </a:pPr>
            <a:r>
              <a:rPr lang="hr-HR" sz="3200" dirty="0"/>
              <a:t>PRINCIPI I METODE SUVREMENE REHABILITACIJE ZA OSOBE S PSIHOSOCIJALNIM POTEŠKOĆAMA</a:t>
            </a:r>
          </a:p>
        </p:txBody>
      </p:sp>
      <p:sp>
        <p:nvSpPr>
          <p:cNvPr id="13314" name="Subtitle 2"/>
          <p:cNvSpPr>
            <a:spLocks noGrp="1"/>
          </p:cNvSpPr>
          <p:nvPr>
            <p:ph type="subTitle" idx="1"/>
          </p:nvPr>
        </p:nvSpPr>
        <p:spPr>
          <a:xfrm>
            <a:off x="1187624" y="4005064"/>
            <a:ext cx="5701655" cy="1944215"/>
          </a:xfrm>
        </p:spPr>
        <p:txBody>
          <a:bodyPr>
            <a:normAutofit/>
          </a:bodyPr>
          <a:lstStyle/>
          <a:p>
            <a:pPr algn="l"/>
            <a:r>
              <a:rPr lang="hr-HR" sz="2400" dirty="0">
                <a:latin typeface="Arial" charset="0"/>
              </a:rPr>
              <a:t>      Prof. </a:t>
            </a:r>
            <a:r>
              <a:rPr lang="hr-HR" sz="2400" dirty="0" err="1">
                <a:latin typeface="Arial" charset="0"/>
              </a:rPr>
              <a:t>dr</a:t>
            </a:r>
            <a:r>
              <a:rPr lang="hr-HR" sz="2400" dirty="0">
                <a:latin typeface="Arial" charset="0"/>
              </a:rPr>
              <a:t>  </a:t>
            </a:r>
            <a:r>
              <a:rPr lang="hr-HR" sz="2400" dirty="0" err="1">
                <a:latin typeface="Arial" charset="0"/>
              </a:rPr>
              <a:t>sc</a:t>
            </a:r>
            <a:r>
              <a:rPr lang="hr-HR" sz="2400" dirty="0">
                <a:latin typeface="Arial" charset="0"/>
              </a:rPr>
              <a:t>. Slađana Štrkalj  Ivezić</a:t>
            </a:r>
          </a:p>
          <a:p>
            <a:pPr algn="l"/>
            <a:r>
              <a:rPr lang="hr-HR" sz="2400" dirty="0">
                <a:latin typeface="Arial" charset="0"/>
              </a:rPr>
              <a:t>           Klinika za psihijatriju Vrapče</a:t>
            </a:r>
          </a:p>
          <a:p>
            <a:pPr algn="l"/>
            <a:endParaRPr lang="hr-HR" sz="2400" dirty="0">
              <a:latin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93EEC803-4F4B-42D8-83E5-6FB271FB29A0}"/>
              </a:ext>
            </a:extLst>
          </p:cNvPr>
          <p:cNvSpPr>
            <a:spLocks noGrp="1"/>
          </p:cNvSpPr>
          <p:nvPr>
            <p:ph type="title"/>
          </p:nvPr>
        </p:nvSpPr>
        <p:spPr>
          <a:xfrm>
            <a:off x="838200" y="381000"/>
            <a:ext cx="7848600" cy="1036638"/>
          </a:xfrm>
        </p:spPr>
        <p:txBody>
          <a:bodyPr>
            <a:normAutofit fontScale="90000"/>
          </a:bodyPr>
          <a:lstStyle/>
          <a:p>
            <a:r>
              <a:rPr lang="hr-HR" altLang="sr-Latn-RS"/>
              <a:t>Konvencija o pravima osoba s invaliditetom</a:t>
            </a:r>
          </a:p>
        </p:txBody>
      </p:sp>
      <p:sp>
        <p:nvSpPr>
          <p:cNvPr id="8195" name="Text Placeholder 2">
            <a:extLst>
              <a:ext uri="{FF2B5EF4-FFF2-40B4-BE49-F238E27FC236}">
                <a16:creationId xmlns:a16="http://schemas.microsoft.com/office/drawing/2014/main" id="{A167D4B0-294E-4BC3-84DE-9E6F4FD34A7C}"/>
              </a:ext>
            </a:extLst>
          </p:cNvPr>
          <p:cNvSpPr>
            <a:spLocks noGrp="1"/>
          </p:cNvSpPr>
          <p:nvPr>
            <p:ph type="body" idx="1"/>
          </p:nvPr>
        </p:nvSpPr>
        <p:spPr>
          <a:xfrm>
            <a:off x="1066800" y="1676400"/>
            <a:ext cx="3430588" cy="498475"/>
          </a:xfrm>
        </p:spPr>
        <p:txBody>
          <a:bodyPr/>
          <a:lstStyle/>
          <a:p>
            <a:r>
              <a:rPr lang="hr-HR" altLang="sr-Latn-RS"/>
              <a:t>Obvezujuća</a:t>
            </a:r>
          </a:p>
        </p:txBody>
      </p:sp>
      <p:sp>
        <p:nvSpPr>
          <p:cNvPr id="8196" name="Text Placeholder 4">
            <a:extLst>
              <a:ext uri="{FF2B5EF4-FFF2-40B4-BE49-F238E27FC236}">
                <a16:creationId xmlns:a16="http://schemas.microsoft.com/office/drawing/2014/main" id="{F8ECD6DD-05AD-43A5-8F25-956F67CF3F49}"/>
              </a:ext>
            </a:extLst>
          </p:cNvPr>
          <p:cNvSpPr>
            <a:spLocks noGrp="1"/>
          </p:cNvSpPr>
          <p:nvPr>
            <p:ph type="body" sz="quarter" idx="3"/>
          </p:nvPr>
        </p:nvSpPr>
        <p:spPr/>
        <p:txBody>
          <a:bodyPr/>
          <a:lstStyle/>
          <a:p>
            <a:r>
              <a:rPr lang="hr-HR" altLang="sr-Latn-RS"/>
              <a:t>Pravo na izbor </a:t>
            </a:r>
          </a:p>
        </p:txBody>
      </p:sp>
      <p:sp>
        <p:nvSpPr>
          <p:cNvPr id="8197" name="Content Placeholder 5">
            <a:extLst>
              <a:ext uri="{FF2B5EF4-FFF2-40B4-BE49-F238E27FC236}">
                <a16:creationId xmlns:a16="http://schemas.microsoft.com/office/drawing/2014/main" id="{4159EFAD-F6E7-46CD-8359-7E2885A43EB9}"/>
              </a:ext>
            </a:extLst>
          </p:cNvPr>
          <p:cNvSpPr>
            <a:spLocks noGrp="1"/>
          </p:cNvSpPr>
          <p:nvPr>
            <p:ph sz="quarter" idx="4"/>
          </p:nvPr>
        </p:nvSpPr>
        <p:spPr/>
        <p:txBody>
          <a:bodyPr/>
          <a:lstStyle/>
          <a:p>
            <a:r>
              <a:rPr lang="hr-HR" altLang="sr-Latn-RS" dirty="0"/>
              <a:t>To je  pravno obvezujući instrument s sveobuhvatnim </a:t>
            </a:r>
            <a:r>
              <a:rPr lang="hr-HR" altLang="sr-Latn-RS" b="1" dirty="0"/>
              <a:t>pravima</a:t>
            </a:r>
            <a:r>
              <a:rPr lang="hr-HR" altLang="sr-Latn-RS" dirty="0"/>
              <a:t> i zaštitom za osobe s invaliditetom, UKLJUČUJUĆI osobe s </a:t>
            </a:r>
            <a:r>
              <a:rPr lang="hr-HR" altLang="sr-Latn-RS" b="1" dirty="0"/>
              <a:t>psihosocijalnim poteškoćama</a:t>
            </a:r>
            <a:endParaRPr lang="en-GB" altLang="en-US" b="1" dirty="0">
              <a:ea typeface="MS PGothic" panose="020B0600070205080204" pitchFamily="34" charset="-128"/>
            </a:endParaRPr>
          </a:p>
          <a:p>
            <a:endParaRPr lang="hr-HR" altLang="sr-Latn-RS" dirty="0"/>
          </a:p>
        </p:txBody>
      </p:sp>
      <p:pic>
        <p:nvPicPr>
          <p:cNvPr id="8198" name="Picture 2" descr="C:\Users\sladjana\Pictures\konvencija_naslovnica.jpg">
            <a:extLst>
              <a:ext uri="{FF2B5EF4-FFF2-40B4-BE49-F238E27FC236}">
                <a16:creationId xmlns:a16="http://schemas.microsoft.com/office/drawing/2014/main" id="{8EB2BB0C-B451-4DD7-B8D2-F5EAD624C06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20838" y="2951163"/>
            <a:ext cx="1714500" cy="2400300"/>
          </a:xfrm>
          <a:noFill/>
        </p:spPr>
      </p:pic>
    </p:spTree>
    <p:extLst>
      <p:ext uri="{BB962C8B-B14F-4D97-AF65-F5344CB8AC3E}">
        <p14:creationId xmlns:p14="http://schemas.microsoft.com/office/powerpoint/2010/main" val="3317939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7FA7937-675E-47DB-8C8E-8237792E5E32}"/>
              </a:ext>
            </a:extLst>
          </p:cNvPr>
          <p:cNvSpPr>
            <a:spLocks noGrp="1" noChangeArrowheads="1"/>
          </p:cNvSpPr>
          <p:nvPr>
            <p:ph type="title"/>
          </p:nvPr>
        </p:nvSpPr>
        <p:spPr>
          <a:xfrm>
            <a:off x="395288" y="0"/>
            <a:ext cx="8424862" cy="1238250"/>
          </a:xfrm>
        </p:spPr>
        <p:txBody>
          <a:bodyPr/>
          <a:lstStyle/>
          <a:p>
            <a:pPr eaLnBrk="1" hangingPunct="1"/>
            <a:r>
              <a:rPr lang="hr-HR" altLang="en-US" dirty="0">
                <a:ea typeface="MS PGothic" panose="020B0600070205080204" pitchFamily="34" charset="-128"/>
              </a:rPr>
              <a:t>    Pravo na  život u zajednici</a:t>
            </a:r>
            <a:br>
              <a:rPr lang="hr-HR" altLang="en-US" dirty="0">
                <a:ea typeface="MS PGothic" panose="020B0600070205080204" pitchFamily="34" charset="-128"/>
              </a:rPr>
            </a:br>
            <a:endParaRPr lang="en-US" altLang="en-US" dirty="0">
              <a:ea typeface="MS PGothic" panose="020B0600070205080204" pitchFamily="34" charset="-128"/>
            </a:endParaRPr>
          </a:p>
        </p:txBody>
      </p:sp>
      <p:sp>
        <p:nvSpPr>
          <p:cNvPr id="14339" name="Rectangle 3">
            <a:extLst>
              <a:ext uri="{FF2B5EF4-FFF2-40B4-BE49-F238E27FC236}">
                <a16:creationId xmlns:a16="http://schemas.microsoft.com/office/drawing/2014/main" id="{E35CF508-DEF5-46A8-8595-FF5D7410976F}"/>
              </a:ext>
            </a:extLst>
          </p:cNvPr>
          <p:cNvSpPr>
            <a:spLocks noGrp="1" noChangeArrowheads="1"/>
          </p:cNvSpPr>
          <p:nvPr>
            <p:ph type="body" sz="half" idx="1"/>
          </p:nvPr>
        </p:nvSpPr>
        <p:spPr>
          <a:xfrm>
            <a:off x="1066800" y="1524000"/>
            <a:ext cx="3792538" cy="4468813"/>
          </a:xfrm>
        </p:spPr>
        <p:txBody>
          <a:bodyPr/>
          <a:lstStyle/>
          <a:p>
            <a:pPr eaLnBrk="1" hangingPunct="1"/>
            <a:r>
              <a:rPr lang="hr-HR" altLang="en-US" sz="1800" b="1" dirty="0">
                <a:ea typeface="MS PGothic" panose="020B0600070205080204" pitchFamily="34" charset="-128"/>
              </a:rPr>
              <a:t>Članak</a:t>
            </a:r>
            <a:r>
              <a:rPr lang="en-GB" altLang="en-US" sz="1800" b="1" dirty="0">
                <a:ea typeface="MS PGothic" panose="020B0600070205080204" pitchFamily="34" charset="-128"/>
              </a:rPr>
              <a:t> 19 </a:t>
            </a:r>
            <a:r>
              <a:rPr lang="hr-HR" altLang="en-US" sz="1800" b="1" dirty="0">
                <a:ea typeface="MS PGothic" panose="020B0600070205080204" pitchFamily="34" charset="-128"/>
              </a:rPr>
              <a:t> pravo na samostalan  životu i uključenje u život zajednice</a:t>
            </a:r>
          </a:p>
          <a:p>
            <a:pPr eaLnBrk="1" hangingPunct="1"/>
            <a:r>
              <a:rPr lang="hr-HR" altLang="en-US" sz="1800" dirty="0">
                <a:ea typeface="MS PGothic" panose="020B0600070205080204" pitchFamily="34" charset="-128"/>
              </a:rPr>
              <a:t>Osobe se invaliditetom moraju imati priliku da  izaberu mjesto gdje će </a:t>
            </a:r>
            <a:r>
              <a:rPr lang="hr-HR" altLang="en-US" sz="1800" dirty="0">
                <a:solidFill>
                  <a:srgbClr val="FF0000"/>
                </a:solidFill>
                <a:ea typeface="MS PGothic" panose="020B0600070205080204" pitchFamily="34" charset="-128"/>
              </a:rPr>
              <a:t>živjeti i ne moraju  živjeti u posebnim programima na koje ne pristaju </a:t>
            </a:r>
            <a:r>
              <a:rPr lang="en-US" altLang="en-US" sz="1800" dirty="0">
                <a:solidFill>
                  <a:srgbClr val="FF0000"/>
                </a:solidFill>
              </a:rPr>
              <a:t>:</a:t>
            </a:r>
            <a:endParaRPr lang="hr-HR" altLang="en-US" sz="1800" dirty="0">
              <a:solidFill>
                <a:srgbClr val="FF0000"/>
              </a:solidFill>
            </a:endParaRPr>
          </a:p>
          <a:p>
            <a:pPr eaLnBrk="1" hangingPunct="1"/>
            <a:r>
              <a:rPr lang="hr-HR" altLang="en-US" sz="1800" dirty="0"/>
              <a:t>Da imaju pristup </a:t>
            </a:r>
            <a:r>
              <a:rPr lang="hr-HR" altLang="en-US" sz="1800" dirty="0">
                <a:solidFill>
                  <a:srgbClr val="FF0000"/>
                </a:solidFill>
              </a:rPr>
              <a:t>različitim modelima smještaja  </a:t>
            </a:r>
            <a:r>
              <a:rPr lang="hr-HR" altLang="en-US" sz="1800" dirty="0"/>
              <a:t>i </a:t>
            </a:r>
            <a:r>
              <a:rPr lang="hr-HR" altLang="en-US" sz="1800" dirty="0">
                <a:solidFill>
                  <a:srgbClr val="FF0000"/>
                </a:solidFill>
              </a:rPr>
              <a:t>podrške u zajednici </a:t>
            </a:r>
            <a:r>
              <a:rPr lang="hr-HR" altLang="en-US" sz="1800" dirty="0"/>
              <a:t> kao što su osobna asistencija  koja im pomaže  da se uključe u život zajednice i preveniraju izolaciju i isključenje</a:t>
            </a:r>
            <a:endParaRPr lang="en-US" altLang="en-US" sz="1800" dirty="0"/>
          </a:p>
          <a:p>
            <a:pPr lvl="1" eaLnBrk="1" hangingPunct="1">
              <a:lnSpc>
                <a:spcPct val="80000"/>
              </a:lnSpc>
            </a:pPr>
            <a:endParaRPr lang="en-US" altLang="en-US" sz="2800" dirty="0"/>
          </a:p>
        </p:txBody>
      </p:sp>
      <p:pic>
        <p:nvPicPr>
          <p:cNvPr id="14340" name="Picture 4" descr="02">
            <a:extLst>
              <a:ext uri="{FF2B5EF4-FFF2-40B4-BE49-F238E27FC236}">
                <a16:creationId xmlns:a16="http://schemas.microsoft.com/office/drawing/2014/main" id="{58D7380E-B9FA-4BAD-9806-D1122C1C1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989138"/>
            <a:ext cx="3851275"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846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22B2DA-750A-4814-A6F0-95166CF089B5}"/>
              </a:ext>
            </a:extLst>
          </p:cNvPr>
          <p:cNvSpPr>
            <a:spLocks noGrp="1"/>
          </p:cNvSpPr>
          <p:nvPr>
            <p:ph type="title"/>
          </p:nvPr>
        </p:nvSpPr>
        <p:spPr/>
        <p:txBody>
          <a:bodyPr/>
          <a:lstStyle/>
          <a:p>
            <a:r>
              <a:rPr lang="hr-HR" dirty="0"/>
              <a:t>Instrumenti procjene i praćenja kvalitete</a:t>
            </a:r>
          </a:p>
        </p:txBody>
      </p:sp>
      <p:sp>
        <p:nvSpPr>
          <p:cNvPr id="3" name="Rezervirano mjesto teksta 2">
            <a:extLst>
              <a:ext uri="{FF2B5EF4-FFF2-40B4-BE49-F238E27FC236}">
                <a16:creationId xmlns:a16="http://schemas.microsoft.com/office/drawing/2014/main" id="{D2A83B83-4AE4-44CD-9E4E-7B4F942F18F6}"/>
              </a:ext>
            </a:extLst>
          </p:cNvPr>
          <p:cNvSpPr>
            <a:spLocks noGrp="1"/>
          </p:cNvSpPr>
          <p:nvPr>
            <p:ph type="body" idx="1"/>
          </p:nvPr>
        </p:nvSpPr>
        <p:spPr/>
        <p:txBody>
          <a:bodyPr/>
          <a:lstStyle/>
          <a:p>
            <a:r>
              <a:rPr lang="hr-HR" sz="2000" dirty="0"/>
              <a:t>Instrument procjene za institucije</a:t>
            </a:r>
          </a:p>
        </p:txBody>
      </p:sp>
      <p:sp>
        <p:nvSpPr>
          <p:cNvPr id="5" name="Rezervirano mjesto teksta 4">
            <a:extLst>
              <a:ext uri="{FF2B5EF4-FFF2-40B4-BE49-F238E27FC236}">
                <a16:creationId xmlns:a16="http://schemas.microsoft.com/office/drawing/2014/main" id="{24FDB21B-0CCC-4677-911D-BA45833D33B7}"/>
              </a:ext>
            </a:extLst>
          </p:cNvPr>
          <p:cNvSpPr>
            <a:spLocks noGrp="1"/>
          </p:cNvSpPr>
          <p:nvPr>
            <p:ph type="body" sz="quarter" idx="3"/>
          </p:nvPr>
        </p:nvSpPr>
        <p:spPr/>
        <p:txBody>
          <a:bodyPr/>
          <a:lstStyle/>
          <a:p>
            <a:r>
              <a:rPr lang="hr-HR" dirty="0"/>
              <a:t>Procjena kvalitete</a:t>
            </a:r>
          </a:p>
        </p:txBody>
      </p:sp>
      <p:sp>
        <p:nvSpPr>
          <p:cNvPr id="6" name="Rezervirano mjesto sadržaja 5">
            <a:extLst>
              <a:ext uri="{FF2B5EF4-FFF2-40B4-BE49-F238E27FC236}">
                <a16:creationId xmlns:a16="http://schemas.microsoft.com/office/drawing/2014/main" id="{E8B8052E-623D-4EA3-9179-CD513FD5C509}"/>
              </a:ext>
            </a:extLst>
          </p:cNvPr>
          <p:cNvSpPr>
            <a:spLocks noGrp="1"/>
          </p:cNvSpPr>
          <p:nvPr>
            <p:ph sz="quarter" idx="4"/>
          </p:nvPr>
        </p:nvSpPr>
        <p:spPr/>
        <p:txBody>
          <a:bodyPr/>
          <a:lstStyle/>
          <a:p>
            <a:r>
              <a:rPr lang="hr-HR" dirty="0"/>
              <a:t>Procjena kvalitete smještaja, skrbi i liječenja</a:t>
            </a:r>
          </a:p>
          <a:p>
            <a:r>
              <a:rPr lang="hr-HR" dirty="0"/>
              <a:t>Procjena ljudskih prava osoba na liječenju u psihijatrijskim </a:t>
            </a:r>
            <a:r>
              <a:rPr lang="hr-HR" dirty="0" err="1"/>
              <a:t>instiutucijama</a:t>
            </a:r>
            <a:r>
              <a:rPr lang="hr-HR" dirty="0"/>
              <a:t> i u ustanovama za smještaj</a:t>
            </a:r>
          </a:p>
        </p:txBody>
      </p:sp>
      <p:pic>
        <p:nvPicPr>
          <p:cNvPr id="7" name="Picture 2">
            <a:extLst>
              <a:ext uri="{FF2B5EF4-FFF2-40B4-BE49-F238E27FC236}">
                <a16:creationId xmlns:a16="http://schemas.microsoft.com/office/drawing/2014/main" id="{6A3202EC-F561-450B-BEF6-B2FDEB4F6651}"/>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013610" y="2736850"/>
            <a:ext cx="228284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221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23CAA4E-E2F5-4DCB-9AAB-87BF921C19D5}"/>
              </a:ext>
            </a:extLst>
          </p:cNvPr>
          <p:cNvSpPr>
            <a:spLocks noGrp="1"/>
          </p:cNvSpPr>
          <p:nvPr>
            <p:ph type="title"/>
          </p:nvPr>
        </p:nvSpPr>
        <p:spPr/>
        <p:txBody>
          <a:bodyPr/>
          <a:lstStyle/>
          <a:p>
            <a:r>
              <a:rPr lang="hr-HR" altLang="sr-Latn-RS"/>
              <a:t>Socijalni model invalidnosti </a:t>
            </a:r>
            <a:br>
              <a:rPr lang="hr-HR" altLang="sr-Latn-RS"/>
            </a:br>
            <a:r>
              <a:rPr lang="hr-HR" altLang="sr-Latn-RS"/>
              <a:t> WHO -MKF klasifikacija</a:t>
            </a:r>
          </a:p>
        </p:txBody>
      </p:sp>
      <p:sp>
        <p:nvSpPr>
          <p:cNvPr id="14339" name="Content Placeholder 2">
            <a:extLst>
              <a:ext uri="{FF2B5EF4-FFF2-40B4-BE49-F238E27FC236}">
                <a16:creationId xmlns:a16="http://schemas.microsoft.com/office/drawing/2014/main" id="{E607BC0B-A15F-4F42-A9DC-69418BC8FC6A}"/>
              </a:ext>
            </a:extLst>
          </p:cNvPr>
          <p:cNvSpPr>
            <a:spLocks noGrp="1"/>
          </p:cNvSpPr>
          <p:nvPr>
            <p:ph idx="1"/>
          </p:nvPr>
        </p:nvSpPr>
        <p:spPr/>
        <p:txBody>
          <a:bodyPr>
            <a:normAutofit fontScale="92500" lnSpcReduction="20000"/>
          </a:bodyPr>
          <a:lstStyle/>
          <a:p>
            <a:r>
              <a:rPr lang="hr-HR" altLang="sr-Latn-RS" sz="2800" dirty="0"/>
              <a:t> Onesposobljenost/invalidnost je problem društva koje treba stvoriti  uvjete za ravnopravnu uključenost osoba  s invaliditetom  u život zajednice kroz </a:t>
            </a:r>
            <a:r>
              <a:rPr lang="hr-HR" altLang="sr-Latn-RS" sz="2800" b="1" dirty="0"/>
              <a:t>otklanjanje barijera</a:t>
            </a:r>
          </a:p>
          <a:p>
            <a:r>
              <a:rPr lang="en-US" altLang="sr-Latn-RS" sz="2800" dirty="0" err="1"/>
              <a:t>Teorij</a:t>
            </a:r>
            <a:r>
              <a:rPr lang="hr-HR" altLang="sr-Latn-RS" sz="2800" dirty="0"/>
              <a:t>a osnaživanja</a:t>
            </a:r>
            <a:r>
              <a:rPr lang="en-US" altLang="sr-Latn-RS" sz="2800" dirty="0"/>
              <a:t> ne </a:t>
            </a:r>
            <a:r>
              <a:rPr lang="en-US" altLang="sr-Latn-RS" sz="2800" dirty="0" err="1"/>
              <a:t>kriv</a:t>
            </a:r>
            <a:r>
              <a:rPr lang="hr-HR" altLang="sr-Latn-RS" sz="2800" dirty="0"/>
              <a:t>i”</a:t>
            </a:r>
            <a:r>
              <a:rPr lang="en-US" altLang="sr-Latn-RS" sz="2800" dirty="0"/>
              <a:t> </a:t>
            </a:r>
            <a:r>
              <a:rPr lang="en-US" altLang="sr-Latn-RS" sz="2800" dirty="0" err="1"/>
              <a:t>žrtv</a:t>
            </a:r>
            <a:r>
              <a:rPr lang="hr-HR" altLang="sr-Latn-RS" sz="2800" dirty="0"/>
              <a:t>e”</a:t>
            </a:r>
            <a:r>
              <a:rPr lang="en-US" altLang="sr-Latn-RS" sz="2800" dirty="0"/>
              <a:t> </a:t>
            </a:r>
            <a:r>
              <a:rPr lang="en-US" altLang="sr-Latn-RS" sz="2800" dirty="0" err="1"/>
              <a:t>za</a:t>
            </a:r>
            <a:r>
              <a:rPr lang="en-US" altLang="sr-Latn-RS" sz="2800" dirty="0"/>
              <a:t> </a:t>
            </a:r>
            <a:r>
              <a:rPr lang="en-US" altLang="sr-Latn-RS" sz="2800" dirty="0" err="1"/>
              <a:t>njihovu</a:t>
            </a:r>
            <a:r>
              <a:rPr lang="en-US" altLang="sr-Latn-RS" sz="2800" dirty="0"/>
              <a:t> </a:t>
            </a:r>
            <a:r>
              <a:rPr lang="en-US" altLang="sr-Latn-RS" sz="2800" dirty="0" err="1"/>
              <a:t>nemogućnost</a:t>
            </a:r>
            <a:r>
              <a:rPr lang="en-US" altLang="sr-Latn-RS" sz="2800" dirty="0"/>
              <a:t> </a:t>
            </a:r>
            <a:r>
              <a:rPr lang="en-US" altLang="sr-Latn-RS" sz="2800" dirty="0" err="1"/>
              <a:t>pristupa</a:t>
            </a:r>
            <a:r>
              <a:rPr lang="en-US" altLang="sr-Latn-RS" sz="2800" dirty="0"/>
              <a:t> </a:t>
            </a:r>
            <a:r>
              <a:rPr lang="en-US" altLang="sr-Latn-RS" sz="2800" dirty="0" err="1"/>
              <a:t>resursima</a:t>
            </a:r>
            <a:r>
              <a:rPr lang="en-US" altLang="sr-Latn-RS" sz="2800" dirty="0"/>
              <a:t> </a:t>
            </a:r>
            <a:r>
              <a:rPr lang="en-US" altLang="sr-Latn-RS" sz="2800" dirty="0" err="1"/>
              <a:t>i</a:t>
            </a:r>
            <a:r>
              <a:rPr lang="en-US" altLang="sr-Latn-RS" sz="2800" dirty="0"/>
              <a:t> </a:t>
            </a:r>
            <a:r>
              <a:rPr lang="en-US" altLang="sr-Latn-RS" sz="2800" dirty="0" err="1"/>
              <a:t>moći</a:t>
            </a:r>
            <a:r>
              <a:rPr lang="en-US" altLang="sr-Latn-RS" sz="2800" dirty="0"/>
              <a:t>, </a:t>
            </a:r>
            <a:r>
              <a:rPr lang="en-US" altLang="sr-Latn-RS" sz="2800" dirty="0" err="1"/>
              <a:t>već</a:t>
            </a:r>
            <a:r>
              <a:rPr lang="en-US" altLang="sr-Latn-RS" sz="2800" dirty="0"/>
              <a:t> </a:t>
            </a:r>
            <a:r>
              <a:rPr lang="en-US" altLang="sr-Latn-RS" sz="2800" dirty="0" err="1"/>
              <a:t>prepoznaju</a:t>
            </a:r>
            <a:r>
              <a:rPr lang="en-US" altLang="sr-Latn-RS" sz="2800" dirty="0"/>
              <a:t> da </a:t>
            </a:r>
            <a:r>
              <a:rPr lang="en-US" altLang="sr-Latn-RS" sz="2800" dirty="0" err="1"/>
              <a:t>takvi</a:t>
            </a:r>
            <a:r>
              <a:rPr lang="en-US" altLang="sr-Latn-RS" sz="2800" dirty="0"/>
              <a:t> </a:t>
            </a:r>
            <a:r>
              <a:rPr lang="en-US" altLang="sr-Latn-RS" sz="2800" dirty="0" err="1"/>
              <a:t>problemi</a:t>
            </a:r>
            <a:r>
              <a:rPr lang="en-US" altLang="sr-Latn-RS" sz="2800" dirty="0"/>
              <a:t> </a:t>
            </a:r>
            <a:r>
              <a:rPr lang="en-US" altLang="sr-Latn-RS" sz="2800" dirty="0" err="1"/>
              <a:t>nastaju</a:t>
            </a:r>
            <a:r>
              <a:rPr lang="en-US" altLang="sr-Latn-RS" sz="2800" dirty="0"/>
              <a:t> </a:t>
            </a:r>
            <a:r>
              <a:rPr lang="en-US" altLang="sr-Latn-RS" sz="2800" dirty="0" err="1"/>
              <a:t>kao</a:t>
            </a:r>
            <a:r>
              <a:rPr lang="en-US" altLang="sr-Latn-RS" sz="2800" dirty="0"/>
              <a:t> </a:t>
            </a:r>
            <a:r>
              <a:rPr lang="en-US" altLang="sr-Latn-RS" sz="2800" dirty="0" err="1">
                <a:solidFill>
                  <a:srgbClr val="FF0000"/>
                </a:solidFill>
              </a:rPr>
              <a:t>posljedica</a:t>
            </a:r>
            <a:r>
              <a:rPr lang="en-US" altLang="sr-Latn-RS" sz="2800" dirty="0">
                <a:solidFill>
                  <a:srgbClr val="FF0000"/>
                </a:solidFill>
              </a:rPr>
              <a:t> </a:t>
            </a:r>
            <a:r>
              <a:rPr lang="en-US" altLang="sr-Latn-RS" sz="2800" dirty="0" err="1">
                <a:solidFill>
                  <a:srgbClr val="FF0000"/>
                </a:solidFill>
              </a:rPr>
              <a:t>neuspjeha</a:t>
            </a:r>
            <a:r>
              <a:rPr lang="en-US" altLang="sr-Latn-RS" sz="2800" dirty="0">
                <a:solidFill>
                  <a:srgbClr val="FF0000"/>
                </a:solidFill>
              </a:rPr>
              <a:t> </a:t>
            </a:r>
            <a:r>
              <a:rPr lang="en-US" altLang="sr-Latn-RS" sz="2800" dirty="0" err="1">
                <a:solidFill>
                  <a:srgbClr val="FF0000"/>
                </a:solidFill>
              </a:rPr>
              <a:t>društva</a:t>
            </a:r>
            <a:r>
              <a:rPr lang="en-US" altLang="sr-Latn-RS" sz="2800" dirty="0">
                <a:solidFill>
                  <a:srgbClr val="FF0000"/>
                </a:solidFill>
              </a:rPr>
              <a:t> da </a:t>
            </a:r>
            <a:r>
              <a:rPr lang="en-US" altLang="sr-Latn-RS" sz="2800" dirty="0" err="1">
                <a:solidFill>
                  <a:srgbClr val="FF0000"/>
                </a:solidFill>
              </a:rPr>
              <a:t>ispuni</a:t>
            </a:r>
            <a:r>
              <a:rPr lang="en-US" altLang="sr-Latn-RS" sz="2800" dirty="0">
                <a:solidFill>
                  <a:srgbClr val="FF0000"/>
                </a:solidFill>
              </a:rPr>
              <a:t> </a:t>
            </a:r>
            <a:r>
              <a:rPr lang="en-US" altLang="sr-Latn-RS" sz="2800" dirty="0" err="1">
                <a:solidFill>
                  <a:srgbClr val="FF0000"/>
                </a:solidFill>
              </a:rPr>
              <a:t>potrebe</a:t>
            </a:r>
            <a:r>
              <a:rPr lang="en-US" altLang="sr-Latn-RS" sz="2800" dirty="0">
                <a:solidFill>
                  <a:srgbClr val="FF0000"/>
                </a:solidFill>
              </a:rPr>
              <a:t> </a:t>
            </a:r>
            <a:r>
              <a:rPr lang="en-US" altLang="sr-Latn-RS" sz="2800" dirty="0" err="1">
                <a:solidFill>
                  <a:srgbClr val="FF0000"/>
                </a:solidFill>
              </a:rPr>
              <a:t>svojih</a:t>
            </a:r>
            <a:r>
              <a:rPr lang="en-US" altLang="sr-Latn-RS" sz="2800" dirty="0">
                <a:solidFill>
                  <a:srgbClr val="FF0000"/>
                </a:solidFill>
              </a:rPr>
              <a:t> </a:t>
            </a:r>
            <a:r>
              <a:rPr lang="en-US" altLang="sr-Latn-RS" sz="2800" dirty="0" err="1">
                <a:solidFill>
                  <a:srgbClr val="FF0000"/>
                </a:solidFill>
              </a:rPr>
              <a:t>članova</a:t>
            </a:r>
            <a:endParaRPr lang="hr-HR" altLang="sr-Latn-RS" sz="2800" dirty="0">
              <a:solidFill>
                <a:srgbClr val="FF0000"/>
              </a:solidFill>
            </a:endParaRPr>
          </a:p>
        </p:txBody>
      </p:sp>
    </p:spTree>
    <p:extLst>
      <p:ext uri="{BB962C8B-B14F-4D97-AF65-F5344CB8AC3E}">
        <p14:creationId xmlns:p14="http://schemas.microsoft.com/office/powerpoint/2010/main" val="2671361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3AC0262-0AED-4897-BC76-00664421F722}"/>
              </a:ext>
            </a:extLst>
          </p:cNvPr>
          <p:cNvSpPr>
            <a:spLocks noGrp="1" noChangeArrowheads="1"/>
          </p:cNvSpPr>
          <p:nvPr>
            <p:ph type="title"/>
          </p:nvPr>
        </p:nvSpPr>
        <p:spPr/>
        <p:txBody>
          <a:bodyPr>
            <a:normAutofit fontScale="90000"/>
          </a:bodyPr>
          <a:lstStyle/>
          <a:p>
            <a:pPr eaLnBrk="1" hangingPunct="1"/>
            <a:r>
              <a:rPr lang="hr-HR" altLang="sr-Latn-RS" sz="4000"/>
              <a:t>Lijekovi pomažu ali nisu dovoljni da bi se osoba oporavila </a:t>
            </a:r>
            <a:endParaRPr lang="en-US" altLang="sr-Latn-RS" sz="4000"/>
          </a:p>
        </p:txBody>
      </p:sp>
      <p:sp>
        <p:nvSpPr>
          <p:cNvPr id="47107" name="Rectangle 3">
            <a:extLst>
              <a:ext uri="{FF2B5EF4-FFF2-40B4-BE49-F238E27FC236}">
                <a16:creationId xmlns:a16="http://schemas.microsoft.com/office/drawing/2014/main" id="{15C4757E-7158-4271-B443-4EE90B3781C6}"/>
              </a:ext>
            </a:extLst>
          </p:cNvPr>
          <p:cNvSpPr>
            <a:spLocks noGrp="1" noChangeArrowheads="1"/>
          </p:cNvSpPr>
          <p:nvPr>
            <p:ph type="body" idx="1"/>
          </p:nvPr>
        </p:nvSpPr>
        <p:spPr/>
        <p:txBody>
          <a:bodyPr>
            <a:normAutofit fontScale="92500" lnSpcReduction="20000"/>
          </a:bodyPr>
          <a:lstStyle/>
          <a:p>
            <a:pPr eaLnBrk="1" hangingPunct="1">
              <a:lnSpc>
                <a:spcPct val="80000"/>
              </a:lnSpc>
            </a:pPr>
            <a:endParaRPr lang="hr-HR" altLang="sr-Latn-RS" sz="2000"/>
          </a:p>
          <a:p>
            <a:pPr eaLnBrk="1" hangingPunct="1">
              <a:lnSpc>
                <a:spcPct val="80000"/>
              </a:lnSpc>
            </a:pPr>
            <a:r>
              <a:rPr lang="hr-HR" altLang="sr-Latn-RS" sz="2000"/>
              <a:t> 70-90%  oboljelih od shizofrenije  ima dobar odgovor na antipsihotične  lijekove</a:t>
            </a:r>
          </a:p>
          <a:p>
            <a:pPr eaLnBrk="1" hangingPunct="1">
              <a:lnSpc>
                <a:spcPct val="80000"/>
              </a:lnSpc>
            </a:pPr>
            <a:r>
              <a:rPr lang="en-US" altLang="sr-Latn-RS" sz="2000"/>
              <a:t> </a:t>
            </a:r>
            <a:r>
              <a:rPr lang="hr-HR" altLang="sr-Latn-RS" sz="2000"/>
              <a:t>70 %  ako prestane uzimati lijek imat će recidiv</a:t>
            </a:r>
          </a:p>
          <a:p>
            <a:pPr eaLnBrk="1" hangingPunct="1">
              <a:lnSpc>
                <a:spcPct val="80000"/>
              </a:lnSpc>
            </a:pPr>
            <a:r>
              <a:rPr lang="hr-HR" altLang="sr-Latn-RS" sz="2000"/>
              <a:t>10 to 15 %  nema dobar odgovor na lijekove</a:t>
            </a:r>
          </a:p>
          <a:p>
            <a:pPr eaLnBrk="1" hangingPunct="1">
              <a:lnSpc>
                <a:spcPct val="80000"/>
              </a:lnSpc>
            </a:pPr>
            <a:endParaRPr lang="hr-HR" altLang="sr-Latn-RS" sz="2000"/>
          </a:p>
          <a:p>
            <a:pPr eaLnBrk="1" hangingPunct="1">
              <a:lnSpc>
                <a:spcPct val="80000"/>
              </a:lnSpc>
            </a:pPr>
            <a:r>
              <a:rPr lang="hr-HR" altLang="sr-Latn-RS" sz="2000"/>
              <a:t>25- 30 % u daljnjem praćenju neće povoljno reagirati na lijekove, npr imati će  deluzije, halucinacije mada uzima lijekove </a:t>
            </a:r>
          </a:p>
          <a:p>
            <a:pPr eaLnBrk="1" hangingPunct="1">
              <a:lnSpc>
                <a:spcPct val="80000"/>
              </a:lnSpc>
            </a:pPr>
            <a:endParaRPr lang="hr-HR" altLang="sr-Latn-RS" sz="2000"/>
          </a:p>
          <a:p>
            <a:pPr eaLnBrk="1" hangingPunct="1">
              <a:lnSpc>
                <a:spcPct val="80000"/>
              </a:lnSpc>
            </a:pPr>
            <a:r>
              <a:rPr lang="en-US" altLang="sr-Latn-RS" sz="2000">
                <a:solidFill>
                  <a:srgbClr val="FF0000"/>
                </a:solidFill>
              </a:rPr>
              <a:t>40% </a:t>
            </a:r>
            <a:r>
              <a:rPr lang="hr-HR" altLang="sr-Latn-RS" sz="2000">
                <a:solidFill>
                  <a:srgbClr val="FF0000"/>
                </a:solidFill>
              </a:rPr>
              <a:t> oboljelih doživjet će recidiv uz redovito uzimanje lijekova</a:t>
            </a:r>
            <a:endParaRPr lang="hr-HR" altLang="sr-Latn-RS" sz="2000"/>
          </a:p>
          <a:p>
            <a:pPr eaLnBrk="1" hangingPunct="1">
              <a:lnSpc>
                <a:spcPct val="80000"/>
              </a:lnSpc>
            </a:pPr>
            <a:r>
              <a:rPr lang="hr-HR" altLang="sr-Latn-RS" sz="2000"/>
              <a:t>75%  će prestati uzimati lijekove tijekom razdoblja od 18 mj </a:t>
            </a:r>
          </a:p>
          <a:p>
            <a:pPr eaLnBrk="1" hangingPunct="1">
              <a:lnSpc>
                <a:spcPct val="80000"/>
              </a:lnSpc>
            </a:pPr>
            <a:endParaRPr lang="en-US" altLang="sr-Latn-RS" sz="2000"/>
          </a:p>
        </p:txBody>
      </p:sp>
      <p:pic>
        <p:nvPicPr>
          <p:cNvPr id="47108" name="Picture 4" descr="060404transmed2(1)">
            <a:extLst>
              <a:ext uri="{FF2B5EF4-FFF2-40B4-BE49-F238E27FC236}">
                <a16:creationId xmlns:a16="http://schemas.microsoft.com/office/drawing/2014/main" id="{A78E73A3-F4C0-4A59-8924-6C851BFC0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638800"/>
            <a:ext cx="335597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922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C989BEE-A45E-4FC9-AEE7-E7D2870169E6}"/>
              </a:ext>
            </a:extLst>
          </p:cNvPr>
          <p:cNvSpPr>
            <a:spLocks noGrp="1"/>
          </p:cNvSpPr>
          <p:nvPr>
            <p:ph type="title"/>
          </p:nvPr>
        </p:nvSpPr>
        <p:spPr/>
        <p:txBody>
          <a:bodyPr>
            <a:normAutofit/>
          </a:bodyPr>
          <a:lstStyle/>
          <a:p>
            <a:pPr eaLnBrk="1" hangingPunct="1"/>
            <a:r>
              <a:rPr lang="hr-HR" altLang="sr-Latn-RS" sz="2700" b="1" dirty="0"/>
              <a:t>Metode rehabilitacije prevencija i oporavak od invalidnosti</a:t>
            </a:r>
            <a:endParaRPr lang="en-US" altLang="sr-Latn-RS" sz="3600" b="1" dirty="0"/>
          </a:p>
        </p:txBody>
      </p:sp>
      <p:pic>
        <p:nvPicPr>
          <p:cNvPr id="15363" name="Content Placeholder 3" descr="enabling recovery.jpg">
            <a:extLst>
              <a:ext uri="{FF2B5EF4-FFF2-40B4-BE49-F238E27FC236}">
                <a16:creationId xmlns:a16="http://schemas.microsoft.com/office/drawing/2014/main" id="{C14EB37C-BDA0-4725-B543-6E3A2FF4B63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45381" y="1930400"/>
            <a:ext cx="3189287" cy="4740275"/>
          </a:xfrm>
        </p:spPr>
      </p:pic>
      <p:pic>
        <p:nvPicPr>
          <p:cNvPr id="15366" name="Picture 7" descr="C:\Documents and Settings\sladjana.strkalj\My Documents\My Pictures\RECOVERY FROM DISABILITY.jpg">
            <a:extLst>
              <a:ext uri="{FF2B5EF4-FFF2-40B4-BE49-F238E27FC236}">
                <a16:creationId xmlns:a16="http://schemas.microsoft.com/office/drawing/2014/main" id="{9933B40A-4640-4B4E-BF3D-B3C20F7DC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994" y="2145973"/>
            <a:ext cx="29686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882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1C5260CF-B0CA-431F-AC8F-DE1F4A08870E}"/>
              </a:ext>
            </a:extLst>
          </p:cNvPr>
          <p:cNvSpPr>
            <a:spLocks noGrp="1"/>
          </p:cNvSpPr>
          <p:nvPr>
            <p:ph type="title" idx="4294967295"/>
          </p:nvPr>
        </p:nvSpPr>
        <p:spPr>
          <a:xfrm>
            <a:off x="457200" y="320675"/>
            <a:ext cx="7239000" cy="1143000"/>
          </a:xfrm>
        </p:spPr>
        <p:txBody>
          <a:bodyPr>
            <a:normAutofit/>
          </a:bodyPr>
          <a:lstStyle/>
          <a:p>
            <a:pPr eaLnBrk="1" hangingPunct="1">
              <a:defRPr/>
            </a:pPr>
            <a:r>
              <a:rPr lang="hr-HR" sz="3600">
                <a:effectLst>
                  <a:outerShdw blurRad="38100" dist="38100" dir="2700000" algn="tl">
                    <a:srgbClr val="C0C0C0"/>
                  </a:outerShdw>
                </a:effectLst>
              </a:rPr>
              <a:t>    REHABILITACIJA</a:t>
            </a:r>
            <a:endParaRPr lang="es-ES" sz="3200" dirty="0">
              <a:effectLst>
                <a:outerShdw blurRad="38100" dist="38100" dir="2700000" algn="tl">
                  <a:srgbClr val="C0C0C0"/>
                </a:outerShdw>
              </a:effectLst>
            </a:endParaRPr>
          </a:p>
        </p:txBody>
      </p:sp>
      <p:sp>
        <p:nvSpPr>
          <p:cNvPr id="3" name="2 CuadroTexto">
            <a:extLst>
              <a:ext uri="{FF2B5EF4-FFF2-40B4-BE49-F238E27FC236}">
                <a16:creationId xmlns:a16="http://schemas.microsoft.com/office/drawing/2014/main" id="{AF265436-2D5B-4C61-A08B-31F4D0AAF870}"/>
              </a:ext>
            </a:extLst>
          </p:cNvPr>
          <p:cNvSpPr txBox="1">
            <a:spLocks noChangeArrowheads="1"/>
          </p:cNvSpPr>
          <p:nvPr/>
        </p:nvSpPr>
        <p:spPr bwMode="auto">
          <a:xfrm>
            <a:off x="739775" y="2587625"/>
            <a:ext cx="8059738" cy="1184275"/>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ts val="1800"/>
              </a:lnSpc>
              <a:spcAft>
                <a:spcPts val="1500"/>
              </a:spcAft>
              <a:buClr>
                <a:schemeClr val="tx1"/>
              </a:buClr>
              <a:buFont typeface="Symbol" panose="05050102010706020507" pitchFamily="18" charset="2"/>
              <a:buNone/>
            </a:pPr>
            <a:r>
              <a:rPr lang="hr-HR" altLang="sr-Latn-RS" b="1"/>
              <a:t>Mješavina  vještina i podrške potrebnih za život u zajednici </a:t>
            </a:r>
          </a:p>
          <a:p>
            <a:pPr>
              <a:lnSpc>
                <a:spcPts val="1800"/>
              </a:lnSpc>
              <a:spcAft>
                <a:spcPts val="1500"/>
              </a:spcAft>
              <a:buClr>
                <a:schemeClr val="tx1"/>
              </a:buClr>
              <a:buFont typeface="Symbol" panose="05050102010706020507" pitchFamily="18" charset="2"/>
              <a:buNone/>
            </a:pPr>
            <a:r>
              <a:rPr lang="hr-HR" altLang="sr-Latn-RS" b="1"/>
              <a:t>Osoba s psihičkom bolesti s teškoćama funkcioniranja</a:t>
            </a:r>
          </a:p>
          <a:p>
            <a:pPr>
              <a:lnSpc>
                <a:spcPts val="1800"/>
              </a:lnSpc>
              <a:spcAft>
                <a:spcPts val="1500"/>
              </a:spcAft>
              <a:buClr>
                <a:schemeClr val="tx1"/>
              </a:buClr>
              <a:buFont typeface="Symbol" panose="05050102010706020507" pitchFamily="18" charset="2"/>
              <a:buNone/>
            </a:pPr>
            <a:r>
              <a:rPr lang="hr-HR" altLang="sr-Latn-RS" b="1"/>
              <a:t> </a:t>
            </a:r>
            <a:endParaRPr lang="es-ES" altLang="sr-Latn-RS" b="1"/>
          </a:p>
        </p:txBody>
      </p:sp>
      <p:sp>
        <p:nvSpPr>
          <p:cNvPr id="4" name="3 CuadroTexto">
            <a:extLst>
              <a:ext uri="{FF2B5EF4-FFF2-40B4-BE49-F238E27FC236}">
                <a16:creationId xmlns:a16="http://schemas.microsoft.com/office/drawing/2014/main" id="{7FE3D8C1-58DB-40E4-8F8A-7FAE5D4DACA0}"/>
              </a:ext>
            </a:extLst>
          </p:cNvPr>
          <p:cNvSpPr txBox="1">
            <a:spLocks noChangeArrowheads="1"/>
          </p:cNvSpPr>
          <p:nvPr/>
        </p:nvSpPr>
        <p:spPr bwMode="auto">
          <a:xfrm>
            <a:off x="719138" y="4767263"/>
            <a:ext cx="29225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ts val="1800"/>
              </a:lnSpc>
              <a:spcAft>
                <a:spcPts val="1500"/>
              </a:spcAft>
              <a:buClr>
                <a:schemeClr val="tx1"/>
              </a:buClr>
              <a:buFont typeface="Symbol" panose="05050102010706020507" pitchFamily="18" charset="2"/>
              <a:buNone/>
            </a:pPr>
            <a:r>
              <a:rPr lang="es-ES" altLang="sr-Latn-RS" sz="2000" b="1"/>
              <a:t>D</a:t>
            </a:r>
            <a:r>
              <a:rPr lang="hr-HR" altLang="sr-Latn-RS" sz="2000" b="1"/>
              <a:t>INAMIČKI</a:t>
            </a:r>
            <a:r>
              <a:rPr lang="es-ES" altLang="sr-Latn-RS" sz="2000" b="1"/>
              <a:t> PROCES: </a:t>
            </a:r>
          </a:p>
        </p:txBody>
      </p:sp>
      <p:grpSp>
        <p:nvGrpSpPr>
          <p:cNvPr id="5" name="9 Grupo">
            <a:extLst>
              <a:ext uri="{FF2B5EF4-FFF2-40B4-BE49-F238E27FC236}">
                <a16:creationId xmlns:a16="http://schemas.microsoft.com/office/drawing/2014/main" id="{B1226D43-7E37-4512-B98D-4DCCF873A185}"/>
              </a:ext>
            </a:extLst>
          </p:cNvPr>
          <p:cNvGrpSpPr>
            <a:grpSpLocks/>
          </p:cNvGrpSpPr>
          <p:nvPr/>
        </p:nvGrpSpPr>
        <p:grpSpPr bwMode="auto">
          <a:xfrm>
            <a:off x="3794125" y="4357688"/>
            <a:ext cx="4513263" cy="989012"/>
            <a:chOff x="3793788" y="4357997"/>
            <a:chExt cx="4513763" cy="988965"/>
          </a:xfrm>
        </p:grpSpPr>
        <p:sp>
          <p:nvSpPr>
            <p:cNvPr id="44038" name="4 Flecha arriba">
              <a:extLst>
                <a:ext uri="{FF2B5EF4-FFF2-40B4-BE49-F238E27FC236}">
                  <a16:creationId xmlns:a16="http://schemas.microsoft.com/office/drawing/2014/main" id="{65650128-B2C5-409A-9BAA-9CD0A31D9BAC}"/>
                </a:ext>
              </a:extLst>
            </p:cNvPr>
            <p:cNvSpPr>
              <a:spLocks noChangeArrowheads="1"/>
            </p:cNvSpPr>
            <p:nvPr/>
          </p:nvSpPr>
          <p:spPr bwMode="auto">
            <a:xfrm>
              <a:off x="3793788" y="4357997"/>
              <a:ext cx="291827" cy="978408"/>
            </a:xfrm>
            <a:prstGeom prst="upArrow">
              <a:avLst>
                <a:gd name="adj1" fmla="val 50000"/>
                <a:gd name="adj2" fmla="val 49996"/>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280988" indent="-2809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ts val="1800"/>
                </a:lnSpc>
                <a:spcAft>
                  <a:spcPts val="1500"/>
                </a:spcAft>
                <a:buClr>
                  <a:schemeClr val="tx1"/>
                </a:buClr>
                <a:buFont typeface="Symbol" panose="05050102010706020507" pitchFamily="18" charset="2"/>
                <a:buNone/>
              </a:pPr>
              <a:endParaRPr lang="es-ES" altLang="sr-Latn-RS" sz="2000" b="1"/>
            </a:p>
          </p:txBody>
        </p:sp>
        <p:sp>
          <p:nvSpPr>
            <p:cNvPr id="44039" name="5 Flecha arriba">
              <a:extLst>
                <a:ext uri="{FF2B5EF4-FFF2-40B4-BE49-F238E27FC236}">
                  <a16:creationId xmlns:a16="http://schemas.microsoft.com/office/drawing/2014/main" id="{A0EFB21F-F868-42C5-B27C-49F5AC84DBBB}"/>
                </a:ext>
              </a:extLst>
            </p:cNvPr>
            <p:cNvSpPr>
              <a:spLocks noChangeArrowheads="1"/>
            </p:cNvSpPr>
            <p:nvPr/>
          </p:nvSpPr>
          <p:spPr bwMode="auto">
            <a:xfrm flipH="1" flipV="1">
              <a:off x="6381336" y="4396886"/>
              <a:ext cx="291837" cy="950076"/>
            </a:xfrm>
            <a:prstGeom prst="upArrow">
              <a:avLst>
                <a:gd name="adj1" fmla="val 50000"/>
                <a:gd name="adj2" fmla="val 49993"/>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280988" indent="-2809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ts val="1800"/>
                </a:lnSpc>
                <a:spcAft>
                  <a:spcPts val="1500"/>
                </a:spcAft>
                <a:buClr>
                  <a:schemeClr val="tx1"/>
                </a:buClr>
                <a:buFont typeface="Symbol" panose="05050102010706020507" pitchFamily="18" charset="2"/>
                <a:buNone/>
              </a:pPr>
              <a:endParaRPr lang="es-ES" altLang="sr-Latn-RS" sz="2000" b="1"/>
            </a:p>
          </p:txBody>
        </p:sp>
        <p:sp>
          <p:nvSpPr>
            <p:cNvPr id="44040" name="6 Flecha derecha">
              <a:extLst>
                <a:ext uri="{FF2B5EF4-FFF2-40B4-BE49-F238E27FC236}">
                  <a16:creationId xmlns:a16="http://schemas.microsoft.com/office/drawing/2014/main" id="{2FC4528B-7057-4F18-A6D6-E4F82A1D3E81}"/>
                </a:ext>
              </a:extLst>
            </p:cNvPr>
            <p:cNvSpPr>
              <a:spLocks noChangeArrowheads="1"/>
            </p:cNvSpPr>
            <p:nvPr/>
          </p:nvSpPr>
          <p:spPr bwMode="auto">
            <a:xfrm>
              <a:off x="5428039" y="4610915"/>
              <a:ext cx="739295" cy="484632"/>
            </a:xfrm>
            <a:prstGeom prst="rightArrow">
              <a:avLst>
                <a:gd name="adj1" fmla="val 58028"/>
                <a:gd name="adj2" fmla="val 50002"/>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280988" indent="-2809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ts val="1800"/>
                </a:lnSpc>
                <a:spcAft>
                  <a:spcPts val="1500"/>
                </a:spcAft>
                <a:buClr>
                  <a:schemeClr val="tx1"/>
                </a:buClr>
                <a:buFont typeface="Symbol" panose="05050102010706020507" pitchFamily="18" charset="2"/>
                <a:buNone/>
              </a:pPr>
              <a:endParaRPr lang="es-ES" altLang="sr-Latn-RS" sz="2000" b="1"/>
            </a:p>
          </p:txBody>
        </p:sp>
        <p:sp>
          <p:nvSpPr>
            <p:cNvPr id="44041" name="8 CuadroTexto">
              <a:extLst>
                <a:ext uri="{FF2B5EF4-FFF2-40B4-BE49-F238E27FC236}">
                  <a16:creationId xmlns:a16="http://schemas.microsoft.com/office/drawing/2014/main" id="{40FDAC56-2619-4874-A485-3E5F3EAD561E}"/>
                </a:ext>
              </a:extLst>
            </p:cNvPr>
            <p:cNvSpPr txBox="1">
              <a:spLocks noChangeArrowheads="1"/>
            </p:cNvSpPr>
            <p:nvPr/>
          </p:nvSpPr>
          <p:spPr bwMode="auto">
            <a:xfrm>
              <a:off x="3966831" y="4786601"/>
              <a:ext cx="4340720" cy="32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ts val="1800"/>
                </a:lnSpc>
                <a:spcAft>
                  <a:spcPts val="1500"/>
                </a:spcAft>
                <a:buClr>
                  <a:schemeClr val="tx1"/>
                </a:buClr>
                <a:buFont typeface="Symbol" panose="05050102010706020507" pitchFamily="18" charset="2"/>
                <a:buNone/>
              </a:pPr>
              <a:r>
                <a:rPr lang="hr-HR" altLang="sr-Latn-RS" sz="2000" b="1">
                  <a:solidFill>
                    <a:schemeClr val="bg2"/>
                  </a:solidFill>
                </a:rPr>
                <a:t> </a:t>
              </a:r>
              <a:r>
                <a:rPr lang="hr-HR" altLang="sr-Latn-RS" sz="2000" b="1"/>
                <a:t>V JEŠTINE</a:t>
              </a:r>
              <a:r>
                <a:rPr lang="es-ES" altLang="sr-Latn-RS" sz="2000" b="1"/>
                <a:t>                       </a:t>
              </a:r>
              <a:r>
                <a:rPr lang="hr-HR" altLang="sr-Latn-RS" sz="2000" b="1"/>
                <a:t>PODRŠKA </a:t>
              </a:r>
              <a:endParaRPr lang="es-ES" altLang="sr-Latn-RS" sz="2000" b="1"/>
            </a:p>
          </p:txBody>
        </p:sp>
      </p:grpSp>
    </p:spTree>
    <p:extLst>
      <p:ext uri="{BB962C8B-B14F-4D97-AF65-F5344CB8AC3E}">
        <p14:creationId xmlns:p14="http://schemas.microsoft.com/office/powerpoint/2010/main" val="22186293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Oval 2">
            <a:extLst>
              <a:ext uri="{FF2B5EF4-FFF2-40B4-BE49-F238E27FC236}">
                <a16:creationId xmlns:a16="http://schemas.microsoft.com/office/drawing/2014/main" id="{F7F5D67E-E329-4A5C-8C0C-B6624B13AE9A}"/>
              </a:ext>
            </a:extLst>
          </p:cNvPr>
          <p:cNvSpPr>
            <a:spLocks noChangeArrowheads="1"/>
          </p:cNvSpPr>
          <p:nvPr/>
        </p:nvSpPr>
        <p:spPr bwMode="auto">
          <a:xfrm>
            <a:off x="4495800" y="2667000"/>
            <a:ext cx="46038" cy="228600"/>
          </a:xfrm>
          <a:prstGeom prst="ellipse">
            <a:avLst/>
          </a:prstGeom>
          <a:solidFill>
            <a:srgbClr val="E9C067"/>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hr-HR" altLang="sr-Latn-RS" b="1"/>
          </a:p>
          <a:p>
            <a:pPr algn="ctr"/>
            <a:r>
              <a:rPr lang="hr-HR" altLang="sr-Latn-RS" sz="1800" b="1"/>
              <a:t>Socijalne i životn</a:t>
            </a:r>
          </a:p>
          <a:p>
            <a:pPr algn="ctr"/>
            <a:r>
              <a:rPr lang="hr-HR" altLang="sr-Latn-RS" sz="1800" b="1"/>
              <a:t>vještine</a:t>
            </a:r>
            <a:r>
              <a:rPr lang="en-GB" altLang="sr-Latn-RS" sz="1800" b="1"/>
              <a:t> </a:t>
            </a:r>
            <a:endParaRPr lang="hr-HR" altLang="sr-Latn-RS" sz="1800" b="1"/>
          </a:p>
          <a:p>
            <a:pPr algn="ctr"/>
            <a:r>
              <a:rPr lang="hr-HR" altLang="sr-Latn-RS" sz="1800" b="1"/>
              <a:t>Rješavanje problema</a:t>
            </a:r>
          </a:p>
          <a:p>
            <a:pPr algn="ctr"/>
            <a:r>
              <a:rPr lang="hr-HR" altLang="sr-Latn-RS" sz="1800" b="1"/>
              <a:t>Organizacija slobodnog vremena</a:t>
            </a:r>
            <a:endParaRPr lang="en-GB" altLang="sr-Latn-RS" sz="1800" b="1"/>
          </a:p>
          <a:p>
            <a:pPr algn="ctr"/>
            <a:r>
              <a:rPr lang="en-GB" altLang="sr-Latn-RS" sz="2000" b="1"/>
              <a:t> </a:t>
            </a:r>
          </a:p>
          <a:p>
            <a:pPr algn="ctr"/>
            <a:endParaRPr lang="en-GB" altLang="sr-Latn-RS" b="1"/>
          </a:p>
        </p:txBody>
      </p:sp>
      <p:sp>
        <p:nvSpPr>
          <p:cNvPr id="133124" name="Oval 4">
            <a:extLst>
              <a:ext uri="{FF2B5EF4-FFF2-40B4-BE49-F238E27FC236}">
                <a16:creationId xmlns:a16="http://schemas.microsoft.com/office/drawing/2014/main" id="{1CA3310B-D1FB-4C3F-BFC6-42BB84046EB2}"/>
              </a:ext>
            </a:extLst>
          </p:cNvPr>
          <p:cNvSpPr>
            <a:spLocks noChangeArrowheads="1"/>
          </p:cNvSpPr>
          <p:nvPr/>
        </p:nvSpPr>
        <p:spPr bwMode="auto">
          <a:xfrm>
            <a:off x="1143000" y="4267200"/>
            <a:ext cx="2819400" cy="1219200"/>
          </a:xfrm>
          <a:prstGeom prst="ellipse">
            <a:avLst/>
          </a:prstGeom>
          <a:solidFill>
            <a:srgbClr val="FFCC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GB" altLang="sr-Latn-RS" b="1"/>
          </a:p>
        </p:txBody>
      </p:sp>
      <p:sp>
        <p:nvSpPr>
          <p:cNvPr id="133125" name="Oval 5">
            <a:extLst>
              <a:ext uri="{FF2B5EF4-FFF2-40B4-BE49-F238E27FC236}">
                <a16:creationId xmlns:a16="http://schemas.microsoft.com/office/drawing/2014/main" id="{F849723C-6EA4-4D09-8111-5B117E41FCEC}"/>
              </a:ext>
            </a:extLst>
          </p:cNvPr>
          <p:cNvSpPr>
            <a:spLocks noChangeArrowheads="1"/>
          </p:cNvSpPr>
          <p:nvPr/>
        </p:nvSpPr>
        <p:spPr bwMode="auto">
          <a:xfrm>
            <a:off x="5943600" y="4267200"/>
            <a:ext cx="3200400" cy="1524000"/>
          </a:xfrm>
          <a:prstGeom prst="ellipse">
            <a:avLst/>
          </a:prstGeom>
          <a:solidFill>
            <a:srgbClr val="FC9988"/>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70000"/>
              </a:lnSpc>
              <a:spcBef>
                <a:spcPct val="10000"/>
              </a:spcBef>
            </a:pPr>
            <a:endParaRPr lang="en-GB" altLang="sr-Latn-RS" b="1"/>
          </a:p>
          <a:p>
            <a:pPr algn="ctr"/>
            <a:endParaRPr lang="en-GB" altLang="sr-Latn-RS" b="1"/>
          </a:p>
          <a:p>
            <a:pPr algn="ctr"/>
            <a:endParaRPr lang="en-GB" altLang="sr-Latn-RS" b="1"/>
          </a:p>
        </p:txBody>
      </p:sp>
      <p:sp>
        <p:nvSpPr>
          <p:cNvPr id="133126" name="Oval 6">
            <a:extLst>
              <a:ext uri="{FF2B5EF4-FFF2-40B4-BE49-F238E27FC236}">
                <a16:creationId xmlns:a16="http://schemas.microsoft.com/office/drawing/2014/main" id="{3295D810-431D-4C08-9F20-79E24F0D68AF}"/>
              </a:ext>
            </a:extLst>
          </p:cNvPr>
          <p:cNvSpPr>
            <a:spLocks noChangeArrowheads="1"/>
          </p:cNvSpPr>
          <p:nvPr/>
        </p:nvSpPr>
        <p:spPr bwMode="auto">
          <a:xfrm>
            <a:off x="558800" y="2600325"/>
            <a:ext cx="2413000" cy="1790700"/>
          </a:xfrm>
          <a:prstGeom prst="ellipse">
            <a:avLst/>
          </a:prstGeom>
          <a:solidFill>
            <a:srgbClr val="FF9900"/>
          </a:solidFill>
          <a:ln w="9525">
            <a:solidFill>
              <a:srgbClr val="000000"/>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sz="2000" b="1" dirty="0"/>
              <a:t>Radna terapija</a:t>
            </a:r>
          </a:p>
          <a:p>
            <a:pPr algn="ctr"/>
            <a:r>
              <a:rPr lang="hr-HR" altLang="sr-Latn-RS" sz="2000" b="1" dirty="0"/>
              <a:t>Zdravi stilovi</a:t>
            </a:r>
          </a:p>
          <a:p>
            <a:pPr algn="ctr"/>
            <a:r>
              <a:rPr lang="hr-HR" altLang="sr-Latn-RS" sz="2000" b="1" dirty="0"/>
              <a:t>življenja</a:t>
            </a:r>
            <a:endParaRPr lang="en-GB" altLang="sr-Latn-RS" sz="2000" b="1" dirty="0"/>
          </a:p>
        </p:txBody>
      </p:sp>
      <p:sp>
        <p:nvSpPr>
          <p:cNvPr id="133127" name="Oval 7">
            <a:extLst>
              <a:ext uri="{FF2B5EF4-FFF2-40B4-BE49-F238E27FC236}">
                <a16:creationId xmlns:a16="http://schemas.microsoft.com/office/drawing/2014/main" id="{78EDFAE5-F475-4097-8B41-2F8DA47CEB89}"/>
              </a:ext>
            </a:extLst>
          </p:cNvPr>
          <p:cNvSpPr>
            <a:spLocks noChangeArrowheads="1"/>
          </p:cNvSpPr>
          <p:nvPr/>
        </p:nvSpPr>
        <p:spPr bwMode="auto">
          <a:xfrm>
            <a:off x="1752600" y="1447800"/>
            <a:ext cx="3429000" cy="1371600"/>
          </a:xfrm>
          <a:prstGeom prst="ellipse">
            <a:avLst/>
          </a:prstGeom>
          <a:solidFill>
            <a:srgbClr val="87E387"/>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b="1" dirty="0"/>
              <a:t>Edukacija o bolesti </a:t>
            </a:r>
          </a:p>
        </p:txBody>
      </p:sp>
      <p:sp>
        <p:nvSpPr>
          <p:cNvPr id="133128" name="AutoShape 8">
            <a:extLst>
              <a:ext uri="{FF2B5EF4-FFF2-40B4-BE49-F238E27FC236}">
                <a16:creationId xmlns:a16="http://schemas.microsoft.com/office/drawing/2014/main" id="{D43B901B-F028-47C7-A054-B49BA57CA2D2}"/>
              </a:ext>
            </a:extLst>
          </p:cNvPr>
          <p:cNvSpPr>
            <a:spLocks noChangeArrowheads="1"/>
          </p:cNvSpPr>
          <p:nvPr/>
        </p:nvSpPr>
        <p:spPr bwMode="auto">
          <a:xfrm>
            <a:off x="2844800" y="2743200"/>
            <a:ext cx="3657600" cy="1428750"/>
          </a:xfrm>
          <a:prstGeom prst="cube">
            <a:avLst>
              <a:gd name="adj" fmla="val 25000"/>
            </a:avLst>
          </a:prstGeom>
          <a:solidFill>
            <a:srgbClr val="FF6D52"/>
          </a:solidFill>
          <a:ln w="9525">
            <a:solidFill>
              <a:schemeClr val="tx1"/>
            </a:solidFill>
            <a:miter lim="800000"/>
            <a:headEnd/>
            <a:tailEnd/>
          </a:ln>
          <a:effectLst/>
        </p:spPr>
        <p:txBody>
          <a:bodyPr wrap="none" anchor="ctr"/>
          <a:lstStyle/>
          <a:p>
            <a:pPr algn="ctr">
              <a:defRPr/>
            </a:pPr>
            <a:r>
              <a:rPr lang="hr-HR" sz="2000" b="1" dirty="0">
                <a:solidFill>
                  <a:srgbClr val="0000FF"/>
                </a:solidFill>
                <a:effectLst>
                  <a:outerShdw blurRad="38100" dist="38100" dir="2700000" algn="tl">
                    <a:srgbClr val="000000"/>
                  </a:outerShdw>
                </a:effectLst>
              </a:rPr>
              <a:t>Rehabilitacija</a:t>
            </a:r>
          </a:p>
          <a:p>
            <a:pPr algn="ctr">
              <a:defRPr/>
            </a:pPr>
            <a:r>
              <a:rPr lang="hr-HR" sz="2000" b="1" dirty="0">
                <a:solidFill>
                  <a:srgbClr val="0000FF"/>
                </a:solidFill>
                <a:effectLst>
                  <a:outerShdw blurRad="38100" dist="38100" dir="2700000" algn="tl">
                    <a:srgbClr val="000000"/>
                  </a:outerShdw>
                </a:effectLst>
              </a:rPr>
              <a:t>Vještine za samostalan život</a:t>
            </a:r>
          </a:p>
          <a:p>
            <a:pPr algn="ctr">
              <a:defRPr/>
            </a:pPr>
            <a:r>
              <a:rPr lang="hr-HR" sz="2000" b="1" dirty="0">
                <a:solidFill>
                  <a:srgbClr val="0000FF"/>
                </a:solidFill>
                <a:effectLst>
                  <a:outerShdw blurRad="38100" dist="38100" dir="2700000" algn="tl">
                    <a:srgbClr val="000000"/>
                  </a:outerShdw>
                </a:effectLst>
              </a:rPr>
              <a:t>i  rad</a:t>
            </a:r>
            <a:endParaRPr lang="en-GB" sz="1600" b="1" dirty="0"/>
          </a:p>
        </p:txBody>
      </p:sp>
      <p:sp>
        <p:nvSpPr>
          <p:cNvPr id="133129" name="Oval 9">
            <a:extLst>
              <a:ext uri="{FF2B5EF4-FFF2-40B4-BE49-F238E27FC236}">
                <a16:creationId xmlns:a16="http://schemas.microsoft.com/office/drawing/2014/main" id="{D09E476B-8471-4C41-97CB-7437C0D34165}"/>
              </a:ext>
            </a:extLst>
          </p:cNvPr>
          <p:cNvSpPr>
            <a:spLocks noChangeArrowheads="1"/>
          </p:cNvSpPr>
          <p:nvPr/>
        </p:nvSpPr>
        <p:spPr bwMode="auto">
          <a:xfrm>
            <a:off x="3352800" y="4038600"/>
            <a:ext cx="2590800" cy="1371600"/>
          </a:xfrm>
          <a:prstGeom prst="ellipse">
            <a:avLst/>
          </a:prstGeom>
          <a:solidFill>
            <a:srgbClr val="A4CC92"/>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b="1"/>
              <a:t>Pomoć kod traženja</a:t>
            </a:r>
          </a:p>
          <a:p>
            <a:pPr algn="ctr"/>
            <a:r>
              <a:rPr lang="hr-HR" altLang="sr-Latn-RS" b="1"/>
              <a:t>posla</a:t>
            </a:r>
            <a:endParaRPr lang="en-GB" altLang="sr-Latn-RS" b="1"/>
          </a:p>
        </p:txBody>
      </p:sp>
      <p:sp>
        <p:nvSpPr>
          <p:cNvPr id="133130" name="Text Box 10">
            <a:extLst>
              <a:ext uri="{FF2B5EF4-FFF2-40B4-BE49-F238E27FC236}">
                <a16:creationId xmlns:a16="http://schemas.microsoft.com/office/drawing/2014/main" id="{F8615519-8248-4CD6-8D7A-F50DF3EDF252}"/>
              </a:ext>
            </a:extLst>
          </p:cNvPr>
          <p:cNvSpPr txBox="1">
            <a:spLocks noChangeArrowheads="1"/>
          </p:cNvSpPr>
          <p:nvPr/>
        </p:nvSpPr>
        <p:spPr bwMode="auto">
          <a:xfrm>
            <a:off x="6553200" y="4572000"/>
            <a:ext cx="2362200" cy="1169551"/>
          </a:xfrm>
          <a:prstGeom prst="rect">
            <a:avLst/>
          </a:prstGeom>
          <a:noFill/>
          <a:ln w="12700">
            <a:noFill/>
            <a:miter lim="800000"/>
            <a:headEnd type="none" w="sm" len="sm"/>
            <a:tailEnd type="none" w="sm" len="sm"/>
          </a:ln>
          <a:effectLst/>
        </p:spPr>
        <p:txBody>
          <a:bodyPr>
            <a:spAutoFit/>
          </a:bodyPr>
          <a:lstStyle/>
          <a:p>
            <a:pPr>
              <a:spcBef>
                <a:spcPct val="50000"/>
              </a:spcBef>
              <a:defRPr/>
            </a:pPr>
            <a:r>
              <a:rPr lang="hr-HR" sz="2000" b="1" dirty="0">
                <a:effectLst>
                  <a:outerShdw blurRad="38100" dist="38100" dir="2700000" algn="tl">
                    <a:srgbClr val="C0C0C0"/>
                  </a:outerShdw>
                </a:effectLst>
              </a:rPr>
              <a:t>Suradnja sa  socijalnom skrbi</a:t>
            </a:r>
          </a:p>
          <a:p>
            <a:pPr>
              <a:spcBef>
                <a:spcPct val="50000"/>
              </a:spcBef>
              <a:defRPr/>
            </a:pPr>
            <a:r>
              <a:rPr lang="hr-HR" sz="2000" b="1" dirty="0">
                <a:solidFill>
                  <a:srgbClr val="003399"/>
                </a:solidFill>
                <a:effectLst>
                  <a:outerShdw blurRad="38100" dist="38100" dir="2700000" algn="tl">
                    <a:srgbClr val="C0C0C0"/>
                  </a:outerShdw>
                </a:effectLst>
              </a:rPr>
              <a:t>Smještaj     </a:t>
            </a:r>
            <a:endParaRPr lang="en-GB" b="1" dirty="0">
              <a:solidFill>
                <a:srgbClr val="003399"/>
              </a:solidFill>
              <a:effectLst>
                <a:outerShdw blurRad="38100" dist="38100" dir="2700000" algn="tl">
                  <a:srgbClr val="C0C0C0"/>
                </a:outerShdw>
              </a:effectLst>
            </a:endParaRPr>
          </a:p>
        </p:txBody>
      </p:sp>
      <p:sp>
        <p:nvSpPr>
          <p:cNvPr id="133131" name="Text Box 11">
            <a:extLst>
              <a:ext uri="{FF2B5EF4-FFF2-40B4-BE49-F238E27FC236}">
                <a16:creationId xmlns:a16="http://schemas.microsoft.com/office/drawing/2014/main" id="{A6180DB5-C77D-43E4-A20A-8FCFAAC203EF}"/>
              </a:ext>
            </a:extLst>
          </p:cNvPr>
          <p:cNvSpPr txBox="1">
            <a:spLocks noChangeArrowheads="1"/>
          </p:cNvSpPr>
          <p:nvPr/>
        </p:nvSpPr>
        <p:spPr bwMode="auto">
          <a:xfrm>
            <a:off x="1600200" y="4495800"/>
            <a:ext cx="1676400" cy="754053"/>
          </a:xfrm>
          <a:prstGeom prst="rect">
            <a:avLst/>
          </a:prstGeom>
          <a:noFill/>
          <a:ln w="12700">
            <a:noFill/>
            <a:miter lim="800000"/>
            <a:headEnd type="none" w="sm" len="sm"/>
            <a:tailEnd type="none" w="sm" len="sm"/>
          </a:ln>
          <a:effectLst/>
        </p:spPr>
        <p:txBody>
          <a:bodyPr>
            <a:spAutoFit/>
          </a:bodyPr>
          <a:lstStyle/>
          <a:p>
            <a:pPr>
              <a:spcBef>
                <a:spcPct val="50000"/>
              </a:spcBef>
              <a:defRPr/>
            </a:pPr>
            <a:r>
              <a:rPr lang="hr-HR" sz="1600" dirty="0" err="1">
                <a:solidFill>
                  <a:srgbClr val="003399"/>
                </a:solidFill>
                <a:effectLst>
                  <a:outerShdw blurRad="38100" dist="38100" dir="2700000" algn="tl">
                    <a:srgbClr val="C0C0C0"/>
                  </a:outerShdw>
                </a:effectLst>
              </a:rPr>
              <a:t>Casemangment</a:t>
            </a:r>
            <a:r>
              <a:rPr lang="hr-HR" sz="1600" dirty="0">
                <a:solidFill>
                  <a:srgbClr val="003399"/>
                </a:solidFill>
                <a:effectLst>
                  <a:outerShdw blurRad="38100" dist="38100" dir="2700000" algn="tl">
                    <a:srgbClr val="C0C0C0"/>
                  </a:outerShdw>
                </a:effectLst>
              </a:rPr>
              <a:t> </a:t>
            </a:r>
          </a:p>
          <a:p>
            <a:pPr>
              <a:spcBef>
                <a:spcPct val="50000"/>
              </a:spcBef>
              <a:defRPr/>
            </a:pPr>
            <a:endParaRPr lang="en-GB" dirty="0">
              <a:solidFill>
                <a:srgbClr val="003399"/>
              </a:solidFill>
              <a:effectLst>
                <a:outerShdw blurRad="38100" dist="38100" dir="2700000" algn="tl">
                  <a:srgbClr val="C0C0C0"/>
                </a:outerShdw>
              </a:effectLst>
            </a:endParaRPr>
          </a:p>
        </p:txBody>
      </p:sp>
      <p:sp>
        <p:nvSpPr>
          <p:cNvPr id="12" name="Oval 3">
            <a:extLst>
              <a:ext uri="{FF2B5EF4-FFF2-40B4-BE49-F238E27FC236}">
                <a16:creationId xmlns:a16="http://schemas.microsoft.com/office/drawing/2014/main" id="{27178CEA-A2D4-4F9B-85A1-D82FA6CF40C8}"/>
              </a:ext>
            </a:extLst>
          </p:cNvPr>
          <p:cNvSpPr>
            <a:spLocks noChangeArrowheads="1"/>
          </p:cNvSpPr>
          <p:nvPr/>
        </p:nvSpPr>
        <p:spPr bwMode="auto">
          <a:xfrm>
            <a:off x="6172200" y="2667000"/>
            <a:ext cx="2438400" cy="1600200"/>
          </a:xfrm>
          <a:prstGeom prst="ellipse">
            <a:avLst/>
          </a:prstGeom>
          <a:solidFill>
            <a:srgbClr val="DC8ADC"/>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sz="1800" b="1" dirty="0"/>
              <a:t>Suradnja i rad s obitelji</a:t>
            </a:r>
          </a:p>
        </p:txBody>
      </p:sp>
      <p:sp>
        <p:nvSpPr>
          <p:cNvPr id="13" name="Oval 9">
            <a:extLst>
              <a:ext uri="{FF2B5EF4-FFF2-40B4-BE49-F238E27FC236}">
                <a16:creationId xmlns:a16="http://schemas.microsoft.com/office/drawing/2014/main" id="{9A3FA188-6127-4F3F-AAA5-67E638652F1F}"/>
              </a:ext>
            </a:extLst>
          </p:cNvPr>
          <p:cNvSpPr>
            <a:spLocks noChangeArrowheads="1"/>
          </p:cNvSpPr>
          <p:nvPr/>
        </p:nvSpPr>
        <p:spPr bwMode="auto">
          <a:xfrm>
            <a:off x="3429000" y="533400"/>
            <a:ext cx="2438400" cy="1066800"/>
          </a:xfrm>
          <a:prstGeom prst="ellipse">
            <a:avLst/>
          </a:prstGeom>
          <a:solidFill>
            <a:srgbClr val="A4CC92"/>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b="1"/>
              <a:t>Postupak sa</a:t>
            </a:r>
          </a:p>
          <a:p>
            <a:pPr algn="ctr"/>
            <a:r>
              <a:rPr lang="hr-HR" altLang="sr-Latn-RS" b="1"/>
              <a:t>stresom</a:t>
            </a:r>
            <a:endParaRPr lang="en-GB" altLang="sr-Latn-RS" b="1"/>
          </a:p>
        </p:txBody>
      </p:sp>
      <p:sp>
        <p:nvSpPr>
          <p:cNvPr id="16" name="Oval 9">
            <a:extLst>
              <a:ext uri="{FF2B5EF4-FFF2-40B4-BE49-F238E27FC236}">
                <a16:creationId xmlns:a16="http://schemas.microsoft.com/office/drawing/2014/main" id="{31342BE6-3251-4BC8-89FF-C8C742AB8986}"/>
              </a:ext>
            </a:extLst>
          </p:cNvPr>
          <p:cNvSpPr>
            <a:spLocks noChangeArrowheads="1"/>
          </p:cNvSpPr>
          <p:nvPr/>
        </p:nvSpPr>
        <p:spPr bwMode="auto">
          <a:xfrm>
            <a:off x="5029200" y="1600200"/>
            <a:ext cx="2438400" cy="1066800"/>
          </a:xfrm>
          <a:prstGeom prst="ellipse">
            <a:avLst/>
          </a:prstGeom>
          <a:solidFill>
            <a:srgbClr val="A4CC92"/>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sz="1800" b="1"/>
              <a:t>Socijalne vještine</a:t>
            </a:r>
          </a:p>
          <a:p>
            <a:pPr algn="ctr"/>
            <a:r>
              <a:rPr lang="hr-HR" altLang="sr-Latn-RS" sz="1800" b="1"/>
              <a:t>i organizacija slobodnog</a:t>
            </a:r>
          </a:p>
          <a:p>
            <a:pPr algn="ctr"/>
            <a:r>
              <a:rPr lang="hr-HR" altLang="sr-Latn-RS" sz="1800" b="1"/>
              <a:t>vremena</a:t>
            </a:r>
            <a:endParaRPr lang="en-GB" altLang="sr-Latn-RS" sz="1800" b="1"/>
          </a:p>
        </p:txBody>
      </p:sp>
      <p:sp>
        <p:nvSpPr>
          <p:cNvPr id="17" name="Oval 9">
            <a:extLst>
              <a:ext uri="{FF2B5EF4-FFF2-40B4-BE49-F238E27FC236}">
                <a16:creationId xmlns:a16="http://schemas.microsoft.com/office/drawing/2014/main" id="{F6A2DD08-CD49-4493-92A6-8F53AE8F10AE}"/>
              </a:ext>
            </a:extLst>
          </p:cNvPr>
          <p:cNvSpPr>
            <a:spLocks noChangeArrowheads="1"/>
          </p:cNvSpPr>
          <p:nvPr/>
        </p:nvSpPr>
        <p:spPr bwMode="auto">
          <a:xfrm flipH="1">
            <a:off x="5638800" y="685800"/>
            <a:ext cx="2209800" cy="990600"/>
          </a:xfrm>
          <a:prstGeom prst="ellipse">
            <a:avLst/>
          </a:prstGeom>
          <a:solidFill>
            <a:srgbClr val="A4CC92"/>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sz="1600" b="1"/>
              <a:t>Grupe samopomoći</a:t>
            </a:r>
            <a:endParaRPr lang="en-GB" altLang="sr-Latn-RS" sz="1600" b="1"/>
          </a:p>
        </p:txBody>
      </p:sp>
    </p:spTree>
    <p:extLst>
      <p:ext uri="{BB962C8B-B14F-4D97-AF65-F5344CB8AC3E}">
        <p14:creationId xmlns:p14="http://schemas.microsoft.com/office/powerpoint/2010/main" val="35997215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27"/>
                                        </p:tgtEl>
                                        <p:attrNameLst>
                                          <p:attrName>style.visibility</p:attrName>
                                        </p:attrNameLst>
                                      </p:cBhvr>
                                      <p:to>
                                        <p:strVal val="visible"/>
                                      </p:to>
                                    </p:set>
                                    <p:anim calcmode="lin" valueType="num">
                                      <p:cBhvr additive="base">
                                        <p:cTn id="7" dur="500" fill="hold"/>
                                        <p:tgtEl>
                                          <p:spTgt spid="133127"/>
                                        </p:tgtEl>
                                        <p:attrNameLst>
                                          <p:attrName>ppt_x</p:attrName>
                                        </p:attrNameLst>
                                      </p:cBhvr>
                                      <p:tavLst>
                                        <p:tav tm="0">
                                          <p:val>
                                            <p:strVal val="0-#ppt_w/2"/>
                                          </p:val>
                                        </p:tav>
                                        <p:tav tm="100000">
                                          <p:val>
                                            <p:strVal val="#ppt_x"/>
                                          </p:val>
                                        </p:tav>
                                      </p:tavLst>
                                    </p:anim>
                                    <p:anim calcmode="lin" valueType="num">
                                      <p:cBhvr additive="base">
                                        <p:cTn id="8" dur="500" fill="hold"/>
                                        <p:tgtEl>
                                          <p:spTgt spid="1331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3122"/>
                                        </p:tgtEl>
                                        <p:attrNameLst>
                                          <p:attrName>style.visibility</p:attrName>
                                        </p:attrNameLst>
                                      </p:cBhvr>
                                      <p:to>
                                        <p:strVal val="visible"/>
                                      </p:to>
                                    </p:set>
                                    <p:anim calcmode="lin" valueType="num">
                                      <p:cBhvr additive="base">
                                        <p:cTn id="12" dur="500" fill="hold"/>
                                        <p:tgtEl>
                                          <p:spTgt spid="133122"/>
                                        </p:tgtEl>
                                        <p:attrNameLst>
                                          <p:attrName>ppt_x</p:attrName>
                                        </p:attrNameLst>
                                      </p:cBhvr>
                                      <p:tavLst>
                                        <p:tav tm="0">
                                          <p:val>
                                            <p:strVal val="0-#ppt_w/2"/>
                                          </p:val>
                                        </p:tav>
                                        <p:tav tm="100000">
                                          <p:val>
                                            <p:strVal val="#ppt_x"/>
                                          </p:val>
                                        </p:tav>
                                      </p:tavLst>
                                    </p:anim>
                                    <p:anim calcmode="lin" valueType="num">
                                      <p:cBhvr additive="base">
                                        <p:cTn id="13" dur="500" fill="hold"/>
                                        <p:tgtEl>
                                          <p:spTgt spid="13312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33125"/>
                                        </p:tgtEl>
                                        <p:attrNameLst>
                                          <p:attrName>style.visibility</p:attrName>
                                        </p:attrNameLst>
                                      </p:cBhvr>
                                      <p:to>
                                        <p:strVal val="visible"/>
                                      </p:to>
                                    </p:set>
                                    <p:anim calcmode="lin" valueType="num">
                                      <p:cBhvr additive="base">
                                        <p:cTn id="17" dur="500" fill="hold"/>
                                        <p:tgtEl>
                                          <p:spTgt spid="133125"/>
                                        </p:tgtEl>
                                        <p:attrNameLst>
                                          <p:attrName>ppt_x</p:attrName>
                                        </p:attrNameLst>
                                      </p:cBhvr>
                                      <p:tavLst>
                                        <p:tav tm="0">
                                          <p:val>
                                            <p:strVal val="0-#ppt_w/2"/>
                                          </p:val>
                                        </p:tav>
                                        <p:tav tm="100000">
                                          <p:val>
                                            <p:strVal val="#ppt_x"/>
                                          </p:val>
                                        </p:tav>
                                      </p:tavLst>
                                    </p:anim>
                                    <p:anim calcmode="lin" valueType="num">
                                      <p:cBhvr additive="base">
                                        <p:cTn id="18" dur="500" fill="hold"/>
                                        <p:tgtEl>
                                          <p:spTgt spid="13312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3130"/>
                                        </p:tgtEl>
                                        <p:attrNameLst>
                                          <p:attrName>style.visibility</p:attrName>
                                        </p:attrNameLst>
                                      </p:cBhvr>
                                      <p:to>
                                        <p:strVal val="visible"/>
                                      </p:to>
                                    </p:set>
                                    <p:anim calcmode="lin" valueType="num">
                                      <p:cBhvr additive="base">
                                        <p:cTn id="23" dur="500" fill="hold"/>
                                        <p:tgtEl>
                                          <p:spTgt spid="133130"/>
                                        </p:tgtEl>
                                        <p:attrNameLst>
                                          <p:attrName>ppt_x</p:attrName>
                                        </p:attrNameLst>
                                      </p:cBhvr>
                                      <p:tavLst>
                                        <p:tav tm="0">
                                          <p:val>
                                            <p:strVal val="0-#ppt_w/2"/>
                                          </p:val>
                                        </p:tav>
                                        <p:tav tm="100000">
                                          <p:val>
                                            <p:strVal val="#ppt_x"/>
                                          </p:val>
                                        </p:tav>
                                      </p:tavLst>
                                    </p:anim>
                                    <p:anim calcmode="lin" valueType="num">
                                      <p:cBhvr additive="base">
                                        <p:cTn id="24" dur="500" fill="hold"/>
                                        <p:tgtEl>
                                          <p:spTgt spid="133130"/>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133129"/>
                                        </p:tgtEl>
                                        <p:attrNameLst>
                                          <p:attrName>style.visibility</p:attrName>
                                        </p:attrNameLst>
                                      </p:cBhvr>
                                      <p:to>
                                        <p:strVal val="visible"/>
                                      </p:to>
                                    </p:set>
                                    <p:anim calcmode="lin" valueType="num">
                                      <p:cBhvr additive="base">
                                        <p:cTn id="28" dur="500" fill="hold"/>
                                        <p:tgtEl>
                                          <p:spTgt spid="133129"/>
                                        </p:tgtEl>
                                        <p:attrNameLst>
                                          <p:attrName>ppt_x</p:attrName>
                                        </p:attrNameLst>
                                      </p:cBhvr>
                                      <p:tavLst>
                                        <p:tav tm="0">
                                          <p:val>
                                            <p:strVal val="0-#ppt_w/2"/>
                                          </p:val>
                                        </p:tav>
                                        <p:tav tm="100000">
                                          <p:val>
                                            <p:strVal val="#ppt_x"/>
                                          </p:val>
                                        </p:tav>
                                      </p:tavLst>
                                    </p:anim>
                                    <p:anim calcmode="lin" valueType="num">
                                      <p:cBhvr additive="base">
                                        <p:cTn id="29" dur="500" fill="hold"/>
                                        <p:tgtEl>
                                          <p:spTgt spid="133129"/>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133124"/>
                                        </p:tgtEl>
                                        <p:attrNameLst>
                                          <p:attrName>style.visibility</p:attrName>
                                        </p:attrNameLst>
                                      </p:cBhvr>
                                      <p:to>
                                        <p:strVal val="visible"/>
                                      </p:to>
                                    </p:set>
                                    <p:anim calcmode="lin" valueType="num">
                                      <p:cBhvr additive="base">
                                        <p:cTn id="33" dur="500" fill="hold"/>
                                        <p:tgtEl>
                                          <p:spTgt spid="133124"/>
                                        </p:tgtEl>
                                        <p:attrNameLst>
                                          <p:attrName>ppt_x</p:attrName>
                                        </p:attrNameLst>
                                      </p:cBhvr>
                                      <p:tavLst>
                                        <p:tav tm="0">
                                          <p:val>
                                            <p:strVal val="0-#ppt_w/2"/>
                                          </p:val>
                                        </p:tav>
                                        <p:tav tm="100000">
                                          <p:val>
                                            <p:strVal val="#ppt_x"/>
                                          </p:val>
                                        </p:tav>
                                      </p:tavLst>
                                    </p:anim>
                                    <p:anim calcmode="lin" valueType="num">
                                      <p:cBhvr additive="base">
                                        <p:cTn id="34" dur="500" fill="hold"/>
                                        <p:tgtEl>
                                          <p:spTgt spid="133124"/>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33131"/>
                                        </p:tgtEl>
                                        <p:attrNameLst>
                                          <p:attrName>style.visibility</p:attrName>
                                        </p:attrNameLst>
                                      </p:cBhvr>
                                      <p:to>
                                        <p:strVal val="visible"/>
                                      </p:to>
                                    </p:set>
                                    <p:anim calcmode="lin" valueType="num">
                                      <p:cBhvr additive="base">
                                        <p:cTn id="39" dur="500" fill="hold"/>
                                        <p:tgtEl>
                                          <p:spTgt spid="133131"/>
                                        </p:tgtEl>
                                        <p:attrNameLst>
                                          <p:attrName>ppt_x</p:attrName>
                                        </p:attrNameLst>
                                      </p:cBhvr>
                                      <p:tavLst>
                                        <p:tav tm="0">
                                          <p:val>
                                            <p:strVal val="0-#ppt_w/2"/>
                                          </p:val>
                                        </p:tav>
                                        <p:tav tm="100000">
                                          <p:val>
                                            <p:strVal val="#ppt_x"/>
                                          </p:val>
                                        </p:tav>
                                      </p:tavLst>
                                    </p:anim>
                                    <p:anim calcmode="lin" valueType="num">
                                      <p:cBhvr additive="base">
                                        <p:cTn id="40" dur="500" fill="hold"/>
                                        <p:tgtEl>
                                          <p:spTgt spid="133131"/>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 presetClass="entr" presetSubtype="8" fill="hold" grpId="0" nodeType="afterEffect">
                                  <p:stCondLst>
                                    <p:cond delay="0"/>
                                  </p:stCondLst>
                                  <p:childTnLst>
                                    <p:set>
                                      <p:cBhvr>
                                        <p:cTn id="43" dur="1" fill="hold">
                                          <p:stCondLst>
                                            <p:cond delay="0"/>
                                          </p:stCondLst>
                                        </p:cTn>
                                        <p:tgtEl>
                                          <p:spTgt spid="133126"/>
                                        </p:tgtEl>
                                        <p:attrNameLst>
                                          <p:attrName>style.visibility</p:attrName>
                                        </p:attrNameLst>
                                      </p:cBhvr>
                                      <p:to>
                                        <p:strVal val="visible"/>
                                      </p:to>
                                    </p:set>
                                    <p:anim calcmode="lin" valueType="num">
                                      <p:cBhvr additive="base">
                                        <p:cTn id="44" dur="500" fill="hold"/>
                                        <p:tgtEl>
                                          <p:spTgt spid="133126"/>
                                        </p:tgtEl>
                                        <p:attrNameLst>
                                          <p:attrName>ppt_x</p:attrName>
                                        </p:attrNameLst>
                                      </p:cBhvr>
                                      <p:tavLst>
                                        <p:tav tm="0">
                                          <p:val>
                                            <p:strVal val="0-#ppt_w/2"/>
                                          </p:val>
                                        </p:tav>
                                        <p:tav tm="100000">
                                          <p:val>
                                            <p:strVal val="#ppt_x"/>
                                          </p:val>
                                        </p:tav>
                                      </p:tavLst>
                                    </p:anim>
                                    <p:anim calcmode="lin" valueType="num">
                                      <p:cBhvr additive="base">
                                        <p:cTn id="45" dur="500" fill="hold"/>
                                        <p:tgtEl>
                                          <p:spTgt spid="133126"/>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1000"/>
                            </p:stCondLst>
                            <p:childTnLst>
                              <p:par>
                                <p:cTn id="47" presetID="2" presetClass="entr" presetSubtype="8"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1500"/>
                            </p:stCondLst>
                            <p:childTnLst>
                              <p:par>
                                <p:cTn id="52" presetID="2" presetClass="entr" presetSubtype="8"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0-#ppt_w/2"/>
                                          </p:val>
                                        </p:tav>
                                        <p:tav tm="100000">
                                          <p:val>
                                            <p:strVal val="#ppt_x"/>
                                          </p:val>
                                        </p:tav>
                                      </p:tavLst>
                                    </p:anim>
                                    <p:anim calcmode="lin" valueType="num">
                                      <p:cBhvr additive="base">
                                        <p:cTn id="55" dur="500" fill="hold"/>
                                        <p:tgtEl>
                                          <p:spTgt spid="13"/>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2000"/>
                            </p:stCondLst>
                            <p:childTnLst>
                              <p:par>
                                <p:cTn id="57" presetID="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2500"/>
                            </p:stCondLst>
                            <p:childTnLst>
                              <p:par>
                                <p:cTn id="62" presetID="2" presetClass="entr" presetSubtype="8"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0-#ppt_w/2"/>
                                          </p:val>
                                        </p:tav>
                                        <p:tav tm="100000">
                                          <p:val>
                                            <p:strVal val="#ppt_x"/>
                                          </p:val>
                                        </p:tav>
                                      </p:tavLst>
                                    </p:anim>
                                    <p:anim calcmode="lin" valueType="num">
                                      <p:cBhvr additive="base">
                                        <p:cTn id="65"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autoUpdateAnimBg="0"/>
      <p:bldP spid="133124" grpId="0" animBg="1" autoUpdateAnimBg="0"/>
      <p:bldP spid="133125" grpId="0" animBg="1" autoUpdateAnimBg="0"/>
      <p:bldP spid="133126" grpId="0" animBg="1" autoUpdateAnimBg="0"/>
      <p:bldP spid="133127" grpId="0" animBg="1" autoUpdateAnimBg="0"/>
      <p:bldP spid="133129" grpId="0" animBg="1" autoUpdateAnimBg="0"/>
      <p:bldP spid="133130" grpId="0" autoUpdateAnimBg="0"/>
      <p:bldP spid="133131" grpId="0" autoUpdateAnimBg="0"/>
      <p:bldP spid="12" grpId="0" animBg="1" autoUpdateAnimBg="0"/>
      <p:bldP spid="13" grpId="0" animBg="1" autoUpdateAnimBg="0"/>
      <p:bldP spid="16" grpId="0" animBg="1" autoUpdateAnimBg="0"/>
      <p:bldP spid="17"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77489DF-A6B7-4959-A948-6B9FF7B712E6}"/>
              </a:ext>
            </a:extLst>
          </p:cNvPr>
          <p:cNvSpPr>
            <a:spLocks noGrp="1"/>
          </p:cNvSpPr>
          <p:nvPr>
            <p:ph type="title"/>
          </p:nvPr>
        </p:nvSpPr>
        <p:spPr/>
        <p:txBody>
          <a:bodyPr>
            <a:normAutofit/>
          </a:bodyPr>
          <a:lstStyle/>
          <a:p>
            <a:r>
              <a:rPr lang="hr-HR" dirty="0"/>
              <a:t>CILJ: POBOLJŠANJE I OBNOVA FUNKCIONIRANJA</a:t>
            </a:r>
          </a:p>
        </p:txBody>
      </p:sp>
      <p:sp>
        <p:nvSpPr>
          <p:cNvPr id="3" name="Rezervirano mjesto teksta 2">
            <a:extLst>
              <a:ext uri="{FF2B5EF4-FFF2-40B4-BE49-F238E27FC236}">
                <a16:creationId xmlns:a16="http://schemas.microsoft.com/office/drawing/2014/main" id="{F3E07D17-28EA-45C8-BCAF-9F897D285F46}"/>
              </a:ext>
            </a:extLst>
          </p:cNvPr>
          <p:cNvSpPr>
            <a:spLocks noGrp="1"/>
          </p:cNvSpPr>
          <p:nvPr>
            <p:ph type="body" idx="1"/>
          </p:nvPr>
        </p:nvSpPr>
        <p:spPr/>
        <p:txBody>
          <a:bodyPr/>
          <a:lstStyle/>
          <a:p>
            <a:r>
              <a:rPr lang="hr-HR" dirty="0"/>
              <a:t>Procjena</a:t>
            </a:r>
          </a:p>
        </p:txBody>
      </p:sp>
      <p:sp>
        <p:nvSpPr>
          <p:cNvPr id="5" name="Rezervirano mjesto teksta 4">
            <a:extLst>
              <a:ext uri="{FF2B5EF4-FFF2-40B4-BE49-F238E27FC236}">
                <a16:creationId xmlns:a16="http://schemas.microsoft.com/office/drawing/2014/main" id="{74960966-A6B7-4133-BAE2-9C0F73082497}"/>
              </a:ext>
            </a:extLst>
          </p:cNvPr>
          <p:cNvSpPr>
            <a:spLocks noGrp="1"/>
          </p:cNvSpPr>
          <p:nvPr>
            <p:ph type="body" sz="quarter" idx="3"/>
          </p:nvPr>
        </p:nvSpPr>
        <p:spPr/>
        <p:txBody>
          <a:bodyPr/>
          <a:lstStyle/>
          <a:p>
            <a:r>
              <a:rPr lang="hr-HR" sz="2000" dirty="0"/>
              <a:t>Područja procjene prema MKF </a:t>
            </a:r>
          </a:p>
        </p:txBody>
      </p:sp>
      <p:sp>
        <p:nvSpPr>
          <p:cNvPr id="6" name="Rezervirano mjesto sadržaja 5">
            <a:extLst>
              <a:ext uri="{FF2B5EF4-FFF2-40B4-BE49-F238E27FC236}">
                <a16:creationId xmlns:a16="http://schemas.microsoft.com/office/drawing/2014/main" id="{136D2A64-345C-418F-832E-13AB8FC3C4A0}"/>
              </a:ext>
            </a:extLst>
          </p:cNvPr>
          <p:cNvSpPr>
            <a:spLocks noGrp="1"/>
          </p:cNvSpPr>
          <p:nvPr>
            <p:ph sz="quarter" idx="4"/>
          </p:nvPr>
        </p:nvSpPr>
        <p:spPr/>
        <p:txBody>
          <a:bodyPr>
            <a:normAutofit fontScale="62500" lnSpcReduction="20000"/>
          </a:bodyPr>
          <a:lstStyle/>
          <a:p>
            <a:r>
              <a:rPr lang="hr-HR" altLang="sr-Latn-RS" dirty="0"/>
              <a:t>1Učenje i primjena znanja/kognitivno funkcioniranje</a:t>
            </a:r>
          </a:p>
          <a:p>
            <a:r>
              <a:rPr lang="hr-HR" altLang="sr-Latn-RS" dirty="0"/>
              <a:t>2.Izvođenje svakodnevnih rutinskih poslova</a:t>
            </a:r>
          </a:p>
          <a:p>
            <a:r>
              <a:rPr lang="hr-HR" altLang="sr-Latn-RS" dirty="0"/>
              <a:t>3.Pokretljivost</a:t>
            </a:r>
          </a:p>
          <a:p>
            <a:r>
              <a:rPr lang="hr-HR" altLang="sr-Latn-RS" dirty="0"/>
              <a:t>4.Komuniciranje, međusobne  interakcije i odnosi</a:t>
            </a:r>
          </a:p>
          <a:p>
            <a:r>
              <a:rPr lang="hr-HR" altLang="sr-Latn-RS" dirty="0"/>
              <a:t>5.Funkcioniranje u ulogama: </a:t>
            </a:r>
            <a:r>
              <a:rPr lang="hr-HR" altLang="sr-Latn-RS" dirty="0" err="1"/>
              <a:t>obitelj,posao,zajednica</a:t>
            </a:r>
            <a:endParaRPr lang="hr-HR" altLang="sr-Latn-RS" dirty="0"/>
          </a:p>
          <a:p>
            <a:r>
              <a:rPr lang="hr-HR" altLang="sr-Latn-RS" dirty="0"/>
              <a:t>6. Socijalno izoliranje </a:t>
            </a:r>
          </a:p>
          <a:p>
            <a:r>
              <a:rPr lang="hr-HR" altLang="sr-Latn-RS" dirty="0"/>
              <a:t>7.Savladavanje stresa i drugih psihičkih zahtijeva</a:t>
            </a:r>
          </a:p>
          <a:p>
            <a:r>
              <a:rPr lang="hr-HR" altLang="sr-Latn-RS" dirty="0"/>
              <a:t>8. Potpora i odnosi</a:t>
            </a:r>
          </a:p>
          <a:p>
            <a:r>
              <a:rPr lang="hr-HR" altLang="sr-Latn-RS" dirty="0"/>
              <a:t>9.</a:t>
            </a:r>
            <a:r>
              <a:rPr lang="hr-HR" altLang="sr-Latn-RS" dirty="0">
                <a:solidFill>
                  <a:srgbClr val="FF0000"/>
                </a:solidFill>
              </a:rPr>
              <a:t>Stajališta ( stigma): olakšanje i prepreke</a:t>
            </a:r>
          </a:p>
          <a:p>
            <a:endParaRPr lang="hr-HR" dirty="0"/>
          </a:p>
        </p:txBody>
      </p:sp>
      <p:pic>
        <p:nvPicPr>
          <p:cNvPr id="7" name="Rezervirano mjesto sadržaja 3">
            <a:extLst>
              <a:ext uri="{FF2B5EF4-FFF2-40B4-BE49-F238E27FC236}">
                <a16:creationId xmlns:a16="http://schemas.microsoft.com/office/drawing/2014/main" id="{6DD8EA6C-11C4-4C37-AD18-562B3833C950}"/>
              </a:ext>
            </a:extLst>
          </p:cNvPr>
          <p:cNvPicPr>
            <a:picLocks noGrp="1" noChangeAspect="1"/>
          </p:cNvPicPr>
          <p:nvPr>
            <p:ph sz="half" idx="2"/>
          </p:nvPr>
        </p:nvPicPr>
        <p:blipFill>
          <a:blip r:embed="rId2"/>
          <a:stretch>
            <a:fillRect/>
          </a:stretch>
        </p:blipFill>
        <p:spPr>
          <a:xfrm>
            <a:off x="1005090" y="2736850"/>
            <a:ext cx="2299883" cy="3305175"/>
          </a:xfrm>
          <a:prstGeom prst="rect">
            <a:avLst/>
          </a:prstGeom>
        </p:spPr>
      </p:pic>
    </p:spTree>
    <p:extLst>
      <p:ext uri="{BB962C8B-B14F-4D97-AF65-F5344CB8AC3E}">
        <p14:creationId xmlns:p14="http://schemas.microsoft.com/office/powerpoint/2010/main" val="136217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0384C6-5C1E-47E8-8942-5C2BFFF6D8B1}"/>
              </a:ext>
            </a:extLst>
          </p:cNvPr>
          <p:cNvSpPr>
            <a:spLocks noGrp="1"/>
          </p:cNvSpPr>
          <p:nvPr>
            <p:ph type="title"/>
          </p:nvPr>
        </p:nvSpPr>
        <p:spPr/>
        <p:txBody>
          <a:bodyPr/>
          <a:lstStyle/>
          <a:p>
            <a:r>
              <a:rPr lang="hr-HR" dirty="0"/>
              <a:t>REHABILITACIJA</a:t>
            </a:r>
          </a:p>
        </p:txBody>
      </p:sp>
      <p:sp>
        <p:nvSpPr>
          <p:cNvPr id="3" name="Rezervirano mjesto teksta 2">
            <a:extLst>
              <a:ext uri="{FF2B5EF4-FFF2-40B4-BE49-F238E27FC236}">
                <a16:creationId xmlns:a16="http://schemas.microsoft.com/office/drawing/2014/main" id="{5FBBFFA3-467F-445E-8091-72C80E471A3F}"/>
              </a:ext>
            </a:extLst>
          </p:cNvPr>
          <p:cNvSpPr>
            <a:spLocks noGrp="1"/>
          </p:cNvSpPr>
          <p:nvPr>
            <p:ph type="body" idx="1"/>
          </p:nvPr>
        </p:nvSpPr>
        <p:spPr>
          <a:xfrm>
            <a:off x="683568" y="1484784"/>
            <a:ext cx="3016702" cy="1252461"/>
          </a:xfrm>
        </p:spPr>
        <p:txBody>
          <a:bodyPr/>
          <a:lstStyle/>
          <a:p>
            <a:r>
              <a:rPr lang="hr-HR" sz="2000" b="1" dirty="0"/>
              <a:t>Rehabilitacija u kulturi oporavka –primjena </a:t>
            </a:r>
            <a:r>
              <a:rPr lang="hr-HR" sz="2000" b="1" dirty="0" err="1"/>
              <a:t>evidence</a:t>
            </a:r>
            <a:r>
              <a:rPr lang="hr-HR" sz="2000" b="1" dirty="0"/>
              <a:t> base psihosocijalnih metoda</a:t>
            </a:r>
          </a:p>
        </p:txBody>
      </p:sp>
      <p:sp>
        <p:nvSpPr>
          <p:cNvPr id="5" name="Rezervirano mjesto teksta 4">
            <a:extLst>
              <a:ext uri="{FF2B5EF4-FFF2-40B4-BE49-F238E27FC236}">
                <a16:creationId xmlns:a16="http://schemas.microsoft.com/office/drawing/2014/main" id="{94350C54-AAA7-4014-960A-50BAA96864EA}"/>
              </a:ext>
            </a:extLst>
          </p:cNvPr>
          <p:cNvSpPr>
            <a:spLocks noGrp="1"/>
          </p:cNvSpPr>
          <p:nvPr>
            <p:ph type="body" sz="quarter" idx="3"/>
          </p:nvPr>
        </p:nvSpPr>
        <p:spPr/>
        <p:txBody>
          <a:bodyPr/>
          <a:lstStyle/>
          <a:p>
            <a:r>
              <a:rPr lang="hr-HR" sz="2000" b="1" dirty="0"/>
              <a:t>Individualni plan rehabilitacije</a:t>
            </a:r>
          </a:p>
        </p:txBody>
      </p:sp>
      <p:sp>
        <p:nvSpPr>
          <p:cNvPr id="6" name="Rezervirano mjesto sadržaja 5">
            <a:extLst>
              <a:ext uri="{FF2B5EF4-FFF2-40B4-BE49-F238E27FC236}">
                <a16:creationId xmlns:a16="http://schemas.microsoft.com/office/drawing/2014/main" id="{97B07CDE-0AB5-4738-8CA1-1E9124F7C51A}"/>
              </a:ext>
            </a:extLst>
          </p:cNvPr>
          <p:cNvSpPr>
            <a:spLocks noGrp="1"/>
          </p:cNvSpPr>
          <p:nvPr>
            <p:ph sz="quarter" idx="4"/>
          </p:nvPr>
        </p:nvSpPr>
        <p:spPr/>
        <p:txBody>
          <a:bodyPr>
            <a:normAutofit fontScale="92500" lnSpcReduction="20000"/>
          </a:bodyPr>
          <a:lstStyle/>
          <a:p>
            <a:pPr>
              <a:lnSpc>
                <a:spcPct val="90000"/>
              </a:lnSpc>
            </a:pPr>
            <a:r>
              <a:rPr lang="hr-HR" altLang="sr-Latn-RS" dirty="0"/>
              <a:t>trening socijalnih vještina u stvarnim životnim situacijama</a:t>
            </a:r>
          </a:p>
          <a:p>
            <a:pPr>
              <a:lnSpc>
                <a:spcPct val="90000"/>
              </a:lnSpc>
            </a:pPr>
            <a:r>
              <a:rPr lang="hr-HR" altLang="sr-Latn-RS" dirty="0"/>
              <a:t>koordinirano liječenje  u zajednici/</a:t>
            </a:r>
            <a:r>
              <a:rPr lang="hr-HR" altLang="sr-Latn-RS" dirty="0" err="1"/>
              <a:t>casemangment</a:t>
            </a:r>
            <a:r>
              <a:rPr lang="hr-HR" altLang="sr-Latn-RS" dirty="0"/>
              <a:t> </a:t>
            </a:r>
          </a:p>
          <a:p>
            <a:pPr>
              <a:lnSpc>
                <a:spcPct val="90000"/>
              </a:lnSpc>
            </a:pPr>
            <a:r>
              <a:rPr lang="hr-HR" altLang="sr-Latn-RS" dirty="0"/>
              <a:t>Zapošljavanje  uz podršku</a:t>
            </a:r>
          </a:p>
          <a:p>
            <a:pPr>
              <a:lnSpc>
                <a:spcPct val="90000"/>
              </a:lnSpc>
            </a:pPr>
            <a:r>
              <a:rPr lang="hr-HR" altLang="sr-Latn-RS" dirty="0"/>
              <a:t>plan prevencije recidiva bolesti </a:t>
            </a:r>
          </a:p>
          <a:p>
            <a:pPr>
              <a:lnSpc>
                <a:spcPct val="90000"/>
              </a:lnSpc>
            </a:pPr>
            <a:r>
              <a:rPr lang="hr-HR" altLang="sr-Latn-RS" dirty="0"/>
              <a:t> rad s obitelji </a:t>
            </a:r>
          </a:p>
          <a:p>
            <a:pPr>
              <a:lnSpc>
                <a:spcPct val="90000"/>
              </a:lnSpc>
            </a:pPr>
            <a:r>
              <a:rPr lang="hr-HR" altLang="sr-Latn-RS" dirty="0"/>
              <a:t>Postupci sa stigmom</a:t>
            </a:r>
          </a:p>
          <a:p>
            <a:pPr>
              <a:lnSpc>
                <a:spcPct val="90000"/>
              </a:lnSpc>
            </a:pPr>
            <a:r>
              <a:rPr lang="hr-HR" altLang="sr-Latn-RS" dirty="0"/>
              <a:t>Zdravi stilovi življenja</a:t>
            </a:r>
          </a:p>
          <a:p>
            <a:pPr>
              <a:lnSpc>
                <a:spcPct val="90000"/>
              </a:lnSpc>
            </a:pPr>
            <a:r>
              <a:rPr lang="hr-HR" altLang="sr-Latn-RS" dirty="0"/>
              <a:t>Stanovanje</a:t>
            </a:r>
          </a:p>
          <a:p>
            <a:pPr>
              <a:lnSpc>
                <a:spcPct val="90000"/>
              </a:lnSpc>
            </a:pPr>
            <a:endParaRPr lang="hr-HR" altLang="sr-Latn-RS" dirty="0"/>
          </a:p>
          <a:p>
            <a:endParaRPr lang="hr-HR" dirty="0"/>
          </a:p>
        </p:txBody>
      </p:sp>
      <p:pic>
        <p:nvPicPr>
          <p:cNvPr id="7" name="Rezervirano mjesto sadržaja 3">
            <a:extLst>
              <a:ext uri="{FF2B5EF4-FFF2-40B4-BE49-F238E27FC236}">
                <a16:creationId xmlns:a16="http://schemas.microsoft.com/office/drawing/2014/main" id="{832BE646-FD13-4627-A166-D8FD39DB6E3E}"/>
              </a:ext>
            </a:extLst>
          </p:cNvPr>
          <p:cNvPicPr>
            <a:picLocks noGrp="1" noChangeAspect="1"/>
          </p:cNvPicPr>
          <p:nvPr>
            <p:ph sz="half" idx="2"/>
          </p:nvPr>
        </p:nvPicPr>
        <p:blipFill>
          <a:blip r:embed="rId2"/>
          <a:stretch>
            <a:fillRect/>
          </a:stretch>
        </p:blipFill>
        <p:spPr>
          <a:xfrm>
            <a:off x="1014892" y="2736850"/>
            <a:ext cx="2280278" cy="3305175"/>
          </a:xfrm>
          <a:prstGeom prst="rect">
            <a:avLst/>
          </a:prstGeom>
        </p:spPr>
      </p:pic>
    </p:spTree>
    <p:extLst>
      <p:ext uri="{BB962C8B-B14F-4D97-AF65-F5344CB8AC3E}">
        <p14:creationId xmlns:p14="http://schemas.microsoft.com/office/powerpoint/2010/main" val="4148877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9F6830-4DA1-40F3-980C-CC55D9249E31}"/>
              </a:ext>
            </a:extLst>
          </p:cNvPr>
          <p:cNvSpPr>
            <a:spLocks noGrp="1"/>
          </p:cNvSpPr>
          <p:nvPr>
            <p:ph type="title"/>
          </p:nvPr>
        </p:nvSpPr>
        <p:spPr/>
        <p:txBody>
          <a:bodyPr/>
          <a:lstStyle/>
          <a:p>
            <a:r>
              <a:rPr lang="hr-HR" dirty="0"/>
              <a:t>Mentalno zdravlje  je odgovornosti svih</a:t>
            </a:r>
          </a:p>
        </p:txBody>
      </p:sp>
      <p:sp>
        <p:nvSpPr>
          <p:cNvPr id="3" name="Rezervirano mjesto sadržaja 2">
            <a:extLst>
              <a:ext uri="{FF2B5EF4-FFF2-40B4-BE49-F238E27FC236}">
                <a16:creationId xmlns:a16="http://schemas.microsoft.com/office/drawing/2014/main" id="{90352267-A7C3-4A2F-BA4D-74310288E3C5}"/>
              </a:ext>
            </a:extLst>
          </p:cNvPr>
          <p:cNvSpPr>
            <a:spLocks noGrp="1"/>
          </p:cNvSpPr>
          <p:nvPr>
            <p:ph idx="1"/>
          </p:nvPr>
        </p:nvSpPr>
        <p:spPr/>
        <p:txBody>
          <a:bodyPr/>
          <a:lstStyle/>
          <a:p>
            <a:r>
              <a:rPr lang="hr-HR" dirty="0"/>
              <a:t> Mentalno zdravlje u zajednici  </a:t>
            </a:r>
            <a:r>
              <a:rPr lang="hr-HR" dirty="0">
                <a:solidFill>
                  <a:srgbClr val="7030A0"/>
                </a:solidFill>
              </a:rPr>
              <a:t>nije samo  odgovornost psihijatrije i zdravstvenih službi </a:t>
            </a:r>
            <a:r>
              <a:rPr lang="hr-HR" dirty="0">
                <a:solidFill>
                  <a:srgbClr val="FF0000"/>
                </a:solidFill>
              </a:rPr>
              <a:t>, </a:t>
            </a:r>
            <a:r>
              <a:rPr lang="hr-HR" dirty="0"/>
              <a:t>nego </a:t>
            </a:r>
            <a:r>
              <a:rPr lang="hr-HR" dirty="0">
                <a:solidFill>
                  <a:srgbClr val="FF0000"/>
                </a:solidFill>
              </a:rPr>
              <a:t>uključuje  sve važne sudionike kao što su, službe za socijalnu skrb, zapošljavanje, obrazovanje, udruge korisnika usluga  i   druge dostupne resurse  u cijeloj zajednici</a:t>
            </a:r>
            <a:r>
              <a:rPr lang="hr-HR" dirty="0"/>
              <a:t>. </a:t>
            </a:r>
          </a:p>
          <a:p>
            <a:r>
              <a:rPr lang="hr-HR" dirty="0"/>
              <a:t> Da bi se postigli </a:t>
            </a:r>
            <a:r>
              <a:rPr lang="hr-HR" dirty="0">
                <a:solidFill>
                  <a:srgbClr val="FF0000"/>
                </a:solidFill>
              </a:rPr>
              <a:t>očekivani rezultati oporavka </a:t>
            </a:r>
            <a:r>
              <a:rPr lang="hr-HR" dirty="0"/>
              <a:t>od psihičke bolesti  važan je </a:t>
            </a:r>
            <a:r>
              <a:rPr lang="hr-HR" dirty="0" err="1">
                <a:solidFill>
                  <a:srgbClr val="7030A0"/>
                </a:solidFill>
              </a:rPr>
              <a:t>mulitidisciplinarni</a:t>
            </a:r>
            <a:r>
              <a:rPr lang="hr-HR" dirty="0">
                <a:solidFill>
                  <a:srgbClr val="FF0000"/>
                </a:solidFill>
              </a:rPr>
              <a:t> i </a:t>
            </a:r>
            <a:r>
              <a:rPr lang="hr-HR" dirty="0" err="1">
                <a:solidFill>
                  <a:srgbClr val="7030A0"/>
                </a:solidFill>
              </a:rPr>
              <a:t>multisektorski</a:t>
            </a:r>
            <a:r>
              <a:rPr lang="hr-HR" dirty="0">
                <a:solidFill>
                  <a:srgbClr val="7030A0"/>
                </a:solidFill>
              </a:rPr>
              <a:t> </a:t>
            </a:r>
            <a:r>
              <a:rPr lang="hr-HR" dirty="0">
                <a:solidFill>
                  <a:srgbClr val="FF0000"/>
                </a:solidFill>
              </a:rPr>
              <a:t>pristup,</a:t>
            </a:r>
            <a:r>
              <a:rPr lang="hr-HR" dirty="0"/>
              <a:t>  da bi se stvorila   smislena I  </a:t>
            </a:r>
            <a:r>
              <a:rPr lang="hr-HR" b="1" dirty="0" err="1">
                <a:solidFill>
                  <a:srgbClr val="7030A0"/>
                </a:solidFill>
              </a:rPr>
              <a:t>koontinuirana</a:t>
            </a:r>
            <a:r>
              <a:rPr lang="hr-HR" b="1" dirty="0">
                <a:solidFill>
                  <a:srgbClr val="7030A0"/>
                </a:solidFill>
              </a:rPr>
              <a:t> povezanost  službi i usluga u zajednici  </a:t>
            </a:r>
            <a:r>
              <a:rPr lang="hr-HR" dirty="0"/>
              <a:t>koje </a:t>
            </a:r>
            <a:r>
              <a:rPr lang="hr-HR" dirty="0">
                <a:solidFill>
                  <a:srgbClr val="FF0000"/>
                </a:solidFill>
              </a:rPr>
              <a:t>zajedničkom suradnjom  </a:t>
            </a:r>
            <a:r>
              <a:rPr lang="hr-HR" dirty="0"/>
              <a:t>doprinose  </a:t>
            </a:r>
            <a:r>
              <a:rPr lang="hr-HR" sz="2800" dirty="0">
                <a:solidFill>
                  <a:srgbClr val="FF0000"/>
                </a:solidFill>
              </a:rPr>
              <a:t>oporavku</a:t>
            </a:r>
            <a:r>
              <a:rPr lang="hr-HR" dirty="0"/>
              <a:t> od psihičke bolesti  </a:t>
            </a:r>
          </a:p>
          <a:p>
            <a:endParaRPr lang="hr-HR" dirty="0"/>
          </a:p>
        </p:txBody>
      </p:sp>
    </p:spTree>
    <p:extLst>
      <p:ext uri="{BB962C8B-B14F-4D97-AF65-F5344CB8AC3E}">
        <p14:creationId xmlns:p14="http://schemas.microsoft.com/office/powerpoint/2010/main" val="2209873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Oval 2">
            <a:extLst>
              <a:ext uri="{FF2B5EF4-FFF2-40B4-BE49-F238E27FC236}">
                <a16:creationId xmlns:a16="http://schemas.microsoft.com/office/drawing/2014/main" id="{EA82D571-62ED-48D5-990E-7287C597D548}"/>
              </a:ext>
            </a:extLst>
          </p:cNvPr>
          <p:cNvSpPr>
            <a:spLocks noChangeArrowheads="1"/>
          </p:cNvSpPr>
          <p:nvPr/>
        </p:nvSpPr>
        <p:spPr bwMode="auto">
          <a:xfrm>
            <a:off x="4495800" y="1295400"/>
            <a:ext cx="3124200" cy="1600200"/>
          </a:xfrm>
          <a:prstGeom prst="ellipse">
            <a:avLst/>
          </a:prstGeom>
          <a:solidFill>
            <a:srgbClr val="E9C067"/>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b="1"/>
              <a:t>Bolničko</a:t>
            </a:r>
            <a:r>
              <a:rPr lang="en-GB" altLang="sr-Latn-RS" b="1"/>
              <a:t> </a:t>
            </a:r>
          </a:p>
          <a:p>
            <a:pPr algn="ctr"/>
            <a:r>
              <a:rPr lang="hr-HR" altLang="sr-Latn-RS" b="1"/>
              <a:t>liječenje</a:t>
            </a:r>
            <a:r>
              <a:rPr lang="en-GB" altLang="sr-Latn-RS" b="1"/>
              <a:t> </a:t>
            </a:r>
          </a:p>
          <a:p>
            <a:pPr algn="ctr"/>
            <a:endParaRPr lang="en-GB" altLang="sr-Latn-RS" b="1"/>
          </a:p>
        </p:txBody>
      </p:sp>
      <p:sp>
        <p:nvSpPr>
          <p:cNvPr id="133123" name="Oval 3">
            <a:extLst>
              <a:ext uri="{FF2B5EF4-FFF2-40B4-BE49-F238E27FC236}">
                <a16:creationId xmlns:a16="http://schemas.microsoft.com/office/drawing/2014/main" id="{8EC5F1F3-827E-4B32-A95E-B608C06CA9F3}"/>
              </a:ext>
            </a:extLst>
          </p:cNvPr>
          <p:cNvSpPr>
            <a:spLocks noChangeArrowheads="1"/>
          </p:cNvSpPr>
          <p:nvPr/>
        </p:nvSpPr>
        <p:spPr bwMode="auto">
          <a:xfrm>
            <a:off x="6248400" y="2743200"/>
            <a:ext cx="2438400" cy="1600200"/>
          </a:xfrm>
          <a:prstGeom prst="ellipse">
            <a:avLst/>
          </a:prstGeom>
          <a:solidFill>
            <a:srgbClr val="DC8ADC"/>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b="1"/>
              <a:t>Obitelj</a:t>
            </a:r>
            <a:r>
              <a:rPr lang="en-GB" altLang="sr-Latn-RS" b="1"/>
              <a:t> &amp;</a:t>
            </a:r>
          </a:p>
          <a:p>
            <a:pPr algn="ctr"/>
            <a:r>
              <a:rPr lang="en-GB" altLang="sr-Latn-RS" b="1"/>
              <a:t>Soc</a:t>
            </a:r>
            <a:r>
              <a:rPr lang="hr-HR" altLang="sr-Latn-RS" b="1"/>
              <a:t>jalna skrb</a:t>
            </a:r>
            <a:endParaRPr lang="en-GB" altLang="sr-Latn-RS" b="1"/>
          </a:p>
        </p:txBody>
      </p:sp>
      <p:sp>
        <p:nvSpPr>
          <p:cNvPr id="133124" name="Oval 4">
            <a:extLst>
              <a:ext uri="{FF2B5EF4-FFF2-40B4-BE49-F238E27FC236}">
                <a16:creationId xmlns:a16="http://schemas.microsoft.com/office/drawing/2014/main" id="{0D3E452B-4313-4C42-AF38-41BCB65B9FA8}"/>
              </a:ext>
            </a:extLst>
          </p:cNvPr>
          <p:cNvSpPr>
            <a:spLocks noChangeArrowheads="1"/>
          </p:cNvSpPr>
          <p:nvPr/>
        </p:nvSpPr>
        <p:spPr bwMode="auto">
          <a:xfrm>
            <a:off x="1143000" y="4267200"/>
            <a:ext cx="2819400" cy="1219200"/>
          </a:xfrm>
          <a:prstGeom prst="ellipse">
            <a:avLst/>
          </a:prstGeom>
          <a:solidFill>
            <a:srgbClr val="FFCC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GB" altLang="sr-Latn-RS" b="1"/>
          </a:p>
        </p:txBody>
      </p:sp>
      <p:sp>
        <p:nvSpPr>
          <p:cNvPr id="133125" name="Oval 5">
            <a:extLst>
              <a:ext uri="{FF2B5EF4-FFF2-40B4-BE49-F238E27FC236}">
                <a16:creationId xmlns:a16="http://schemas.microsoft.com/office/drawing/2014/main" id="{407B642F-2B0C-4956-AA5C-87B5147D927D}"/>
              </a:ext>
            </a:extLst>
          </p:cNvPr>
          <p:cNvSpPr>
            <a:spLocks noChangeArrowheads="1"/>
          </p:cNvSpPr>
          <p:nvPr/>
        </p:nvSpPr>
        <p:spPr bwMode="auto">
          <a:xfrm>
            <a:off x="5943600" y="4267200"/>
            <a:ext cx="3200400" cy="1524000"/>
          </a:xfrm>
          <a:prstGeom prst="ellipse">
            <a:avLst/>
          </a:prstGeom>
          <a:solidFill>
            <a:srgbClr val="FC9988"/>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70000"/>
              </a:lnSpc>
              <a:spcBef>
                <a:spcPct val="10000"/>
              </a:spcBef>
            </a:pPr>
            <a:endParaRPr lang="en-GB" altLang="sr-Latn-RS" b="1"/>
          </a:p>
          <a:p>
            <a:pPr algn="ctr"/>
            <a:endParaRPr lang="en-GB" altLang="sr-Latn-RS" b="1"/>
          </a:p>
          <a:p>
            <a:pPr algn="ctr"/>
            <a:endParaRPr lang="en-GB" altLang="sr-Latn-RS" b="1"/>
          </a:p>
        </p:txBody>
      </p:sp>
      <p:sp>
        <p:nvSpPr>
          <p:cNvPr id="133126" name="Oval 6">
            <a:extLst>
              <a:ext uri="{FF2B5EF4-FFF2-40B4-BE49-F238E27FC236}">
                <a16:creationId xmlns:a16="http://schemas.microsoft.com/office/drawing/2014/main" id="{A23E4C1F-B720-41F1-892E-4B69ED1A6373}"/>
              </a:ext>
            </a:extLst>
          </p:cNvPr>
          <p:cNvSpPr>
            <a:spLocks noChangeArrowheads="1"/>
          </p:cNvSpPr>
          <p:nvPr/>
        </p:nvSpPr>
        <p:spPr bwMode="auto">
          <a:xfrm>
            <a:off x="990600" y="2590800"/>
            <a:ext cx="2413000" cy="1790700"/>
          </a:xfrm>
          <a:prstGeom prst="ellipse">
            <a:avLst/>
          </a:prstGeom>
          <a:solidFill>
            <a:srgbClr val="FF9900"/>
          </a:solidFill>
          <a:ln w="9525">
            <a:solidFill>
              <a:srgbClr val="000000"/>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sz="1800" b="1"/>
              <a:t>Rehabilitacija</a:t>
            </a:r>
            <a:endParaRPr lang="en-GB" altLang="sr-Latn-RS" sz="1800" b="1"/>
          </a:p>
          <a:p>
            <a:pPr algn="ctr"/>
            <a:r>
              <a:rPr lang="hr-HR" altLang="sr-Latn-RS" sz="1800" b="1"/>
              <a:t>Psihoterapija</a:t>
            </a:r>
            <a:endParaRPr lang="en-GB" altLang="sr-Latn-RS" sz="1800" b="1"/>
          </a:p>
          <a:p>
            <a:pPr algn="ctr"/>
            <a:r>
              <a:rPr lang="hr-HR" altLang="sr-Latn-RS" sz="1800" b="1"/>
              <a:t>Ambul. psih.liječenje</a:t>
            </a:r>
            <a:endParaRPr lang="en-GB" altLang="sr-Latn-RS" sz="1800" b="1"/>
          </a:p>
        </p:txBody>
      </p:sp>
      <p:sp>
        <p:nvSpPr>
          <p:cNvPr id="133127" name="Oval 7">
            <a:extLst>
              <a:ext uri="{FF2B5EF4-FFF2-40B4-BE49-F238E27FC236}">
                <a16:creationId xmlns:a16="http://schemas.microsoft.com/office/drawing/2014/main" id="{867B21A3-AFD4-4F27-BB4D-2D9498979A4B}"/>
              </a:ext>
            </a:extLst>
          </p:cNvPr>
          <p:cNvSpPr>
            <a:spLocks noChangeArrowheads="1"/>
          </p:cNvSpPr>
          <p:nvPr/>
        </p:nvSpPr>
        <p:spPr bwMode="auto">
          <a:xfrm>
            <a:off x="1752600" y="1447800"/>
            <a:ext cx="3429000" cy="1371600"/>
          </a:xfrm>
          <a:prstGeom prst="ellipse">
            <a:avLst/>
          </a:prstGeom>
          <a:solidFill>
            <a:srgbClr val="87E387"/>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b="1"/>
              <a:t>Primarna zaštita</a:t>
            </a:r>
            <a:endParaRPr lang="en-GB" altLang="sr-Latn-RS" b="1"/>
          </a:p>
        </p:txBody>
      </p:sp>
      <p:sp>
        <p:nvSpPr>
          <p:cNvPr id="133128" name="AutoShape 8">
            <a:extLst>
              <a:ext uri="{FF2B5EF4-FFF2-40B4-BE49-F238E27FC236}">
                <a16:creationId xmlns:a16="http://schemas.microsoft.com/office/drawing/2014/main" id="{0F81FA91-BF98-48C4-8AC5-C3799A9FBD4A}"/>
              </a:ext>
            </a:extLst>
          </p:cNvPr>
          <p:cNvSpPr>
            <a:spLocks noChangeArrowheads="1"/>
          </p:cNvSpPr>
          <p:nvPr/>
        </p:nvSpPr>
        <p:spPr bwMode="auto">
          <a:xfrm>
            <a:off x="2844800" y="2743200"/>
            <a:ext cx="3657600" cy="1428750"/>
          </a:xfrm>
          <a:prstGeom prst="cube">
            <a:avLst>
              <a:gd name="adj" fmla="val 25000"/>
            </a:avLst>
          </a:prstGeom>
          <a:solidFill>
            <a:srgbClr val="FF6D52"/>
          </a:solidFill>
          <a:ln w="9525">
            <a:solidFill>
              <a:schemeClr val="tx1"/>
            </a:solidFill>
            <a:miter lim="800000"/>
            <a:headEnd/>
            <a:tailEnd/>
          </a:ln>
          <a:effectLst/>
        </p:spPr>
        <p:txBody>
          <a:bodyPr wrap="none" anchor="ctr"/>
          <a:lstStyle/>
          <a:p>
            <a:pPr algn="ctr">
              <a:defRPr/>
            </a:pPr>
            <a:r>
              <a:rPr lang="en-GB" sz="3200" b="1" dirty="0">
                <a:solidFill>
                  <a:srgbClr val="0000FF"/>
                </a:solidFill>
                <a:effectLst>
                  <a:outerShdw blurRad="38100" dist="38100" dir="2700000" algn="tl">
                    <a:srgbClr val="000000"/>
                  </a:outerShdw>
                </a:effectLst>
              </a:rPr>
              <a:t>Case management</a:t>
            </a:r>
            <a:endParaRPr lang="en-GB" b="1" dirty="0"/>
          </a:p>
        </p:txBody>
      </p:sp>
      <p:sp>
        <p:nvSpPr>
          <p:cNvPr id="133129" name="Oval 9">
            <a:extLst>
              <a:ext uri="{FF2B5EF4-FFF2-40B4-BE49-F238E27FC236}">
                <a16:creationId xmlns:a16="http://schemas.microsoft.com/office/drawing/2014/main" id="{B6EEC65C-124C-4668-9566-BBD592EEE0DB}"/>
              </a:ext>
            </a:extLst>
          </p:cNvPr>
          <p:cNvSpPr>
            <a:spLocks noChangeArrowheads="1"/>
          </p:cNvSpPr>
          <p:nvPr/>
        </p:nvSpPr>
        <p:spPr bwMode="auto">
          <a:xfrm>
            <a:off x="3352800" y="4038600"/>
            <a:ext cx="2590800" cy="1371600"/>
          </a:xfrm>
          <a:prstGeom prst="ellipse">
            <a:avLst/>
          </a:prstGeom>
          <a:solidFill>
            <a:srgbClr val="A4CC92"/>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sr-Latn-RS" b="1"/>
              <a:t>D</a:t>
            </a:r>
            <a:r>
              <a:rPr lang="hr-HR" altLang="sr-Latn-RS" b="1"/>
              <a:t>nevni centar</a:t>
            </a:r>
            <a:endParaRPr lang="en-GB" altLang="sr-Latn-RS" b="1"/>
          </a:p>
        </p:txBody>
      </p:sp>
      <p:sp>
        <p:nvSpPr>
          <p:cNvPr id="133130" name="Text Box 10">
            <a:extLst>
              <a:ext uri="{FF2B5EF4-FFF2-40B4-BE49-F238E27FC236}">
                <a16:creationId xmlns:a16="http://schemas.microsoft.com/office/drawing/2014/main" id="{279FCA4E-AE91-4550-8073-E8928DA0887C}"/>
              </a:ext>
            </a:extLst>
          </p:cNvPr>
          <p:cNvSpPr txBox="1">
            <a:spLocks noChangeArrowheads="1"/>
          </p:cNvSpPr>
          <p:nvPr/>
        </p:nvSpPr>
        <p:spPr bwMode="auto">
          <a:xfrm>
            <a:off x="6553200" y="4572000"/>
            <a:ext cx="2362200" cy="954088"/>
          </a:xfrm>
          <a:prstGeom prst="rect">
            <a:avLst/>
          </a:prstGeom>
          <a:noFill/>
          <a:ln w="12700">
            <a:noFill/>
            <a:miter lim="800000"/>
            <a:headEnd type="none" w="sm" len="sm"/>
            <a:tailEnd type="none" w="sm" len="sm"/>
          </a:ln>
          <a:effectLst/>
        </p:spPr>
        <p:txBody>
          <a:bodyPr>
            <a:spAutoFit/>
          </a:bodyPr>
          <a:lstStyle/>
          <a:p>
            <a:pPr>
              <a:spcBef>
                <a:spcPct val="50000"/>
              </a:spcBef>
              <a:defRPr/>
            </a:pPr>
            <a:r>
              <a:rPr lang="hr-HR" sz="2800" dirty="0">
                <a:effectLst>
                  <a:outerShdw blurRad="38100" dist="38100" dir="2700000" algn="tl">
                    <a:srgbClr val="C0C0C0"/>
                  </a:outerShdw>
                </a:effectLst>
              </a:rPr>
              <a:t>Posao i obrazovanje</a:t>
            </a:r>
            <a:endParaRPr lang="en-GB" sz="3200" dirty="0">
              <a:solidFill>
                <a:srgbClr val="003399"/>
              </a:solidFill>
              <a:effectLst>
                <a:outerShdw blurRad="38100" dist="38100" dir="2700000" algn="tl">
                  <a:srgbClr val="C0C0C0"/>
                </a:outerShdw>
              </a:effectLst>
            </a:endParaRPr>
          </a:p>
        </p:txBody>
      </p:sp>
      <p:sp>
        <p:nvSpPr>
          <p:cNvPr id="133131" name="Text Box 11">
            <a:extLst>
              <a:ext uri="{FF2B5EF4-FFF2-40B4-BE49-F238E27FC236}">
                <a16:creationId xmlns:a16="http://schemas.microsoft.com/office/drawing/2014/main" id="{BBCE8CAF-EA68-4C7F-A8DB-A6EBFD691195}"/>
              </a:ext>
            </a:extLst>
          </p:cNvPr>
          <p:cNvSpPr txBox="1">
            <a:spLocks noChangeArrowheads="1"/>
          </p:cNvSpPr>
          <p:nvPr/>
        </p:nvSpPr>
        <p:spPr bwMode="auto">
          <a:xfrm>
            <a:off x="1600200" y="4495800"/>
            <a:ext cx="1676400" cy="579438"/>
          </a:xfrm>
          <a:prstGeom prst="rect">
            <a:avLst/>
          </a:prstGeom>
          <a:noFill/>
          <a:ln w="12700">
            <a:noFill/>
            <a:miter lim="800000"/>
            <a:headEnd type="none" w="sm" len="sm"/>
            <a:tailEnd type="none" w="sm" len="sm"/>
          </a:ln>
          <a:effectLst/>
        </p:spPr>
        <p:txBody>
          <a:bodyPr>
            <a:spAutoFit/>
          </a:bodyPr>
          <a:lstStyle/>
          <a:p>
            <a:pPr>
              <a:spcBef>
                <a:spcPct val="50000"/>
              </a:spcBef>
              <a:defRPr/>
            </a:pPr>
            <a:r>
              <a:rPr lang="hr-HR" sz="2800" dirty="0">
                <a:solidFill>
                  <a:srgbClr val="003399"/>
                </a:solidFill>
                <a:effectLst>
                  <a:outerShdw blurRad="38100" dist="38100" dir="2700000" algn="tl">
                    <a:srgbClr val="C0C0C0"/>
                  </a:outerShdw>
                </a:effectLst>
              </a:rPr>
              <a:t>Smješta</a:t>
            </a:r>
            <a:r>
              <a:rPr lang="hr-HR" sz="3200" dirty="0">
                <a:solidFill>
                  <a:srgbClr val="003399"/>
                </a:solidFill>
                <a:effectLst>
                  <a:outerShdw blurRad="38100" dist="38100" dir="2700000" algn="tl">
                    <a:srgbClr val="C0C0C0"/>
                  </a:outerShdw>
                </a:effectLst>
              </a:rPr>
              <a:t>j</a:t>
            </a:r>
            <a:endParaRPr lang="en-GB" sz="3200" dirty="0">
              <a:solidFill>
                <a:srgbClr val="003399"/>
              </a:solidFill>
              <a:effectLst>
                <a:outerShdw blurRad="38100" dist="38100" dir="2700000" algn="tl">
                  <a:srgbClr val="C0C0C0"/>
                </a:outerShdw>
              </a:effectLst>
            </a:endParaRPr>
          </a:p>
        </p:txBody>
      </p:sp>
    </p:spTree>
    <p:extLst>
      <p:ext uri="{BB962C8B-B14F-4D97-AF65-F5344CB8AC3E}">
        <p14:creationId xmlns:p14="http://schemas.microsoft.com/office/powerpoint/2010/main" val="8480152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27"/>
                                        </p:tgtEl>
                                        <p:attrNameLst>
                                          <p:attrName>style.visibility</p:attrName>
                                        </p:attrNameLst>
                                      </p:cBhvr>
                                      <p:to>
                                        <p:strVal val="visible"/>
                                      </p:to>
                                    </p:set>
                                    <p:anim calcmode="lin" valueType="num">
                                      <p:cBhvr additive="base">
                                        <p:cTn id="7" dur="500" fill="hold"/>
                                        <p:tgtEl>
                                          <p:spTgt spid="133127"/>
                                        </p:tgtEl>
                                        <p:attrNameLst>
                                          <p:attrName>ppt_x</p:attrName>
                                        </p:attrNameLst>
                                      </p:cBhvr>
                                      <p:tavLst>
                                        <p:tav tm="0">
                                          <p:val>
                                            <p:strVal val="0-#ppt_w/2"/>
                                          </p:val>
                                        </p:tav>
                                        <p:tav tm="100000">
                                          <p:val>
                                            <p:strVal val="#ppt_x"/>
                                          </p:val>
                                        </p:tav>
                                      </p:tavLst>
                                    </p:anim>
                                    <p:anim calcmode="lin" valueType="num">
                                      <p:cBhvr additive="base">
                                        <p:cTn id="8" dur="500" fill="hold"/>
                                        <p:tgtEl>
                                          <p:spTgt spid="1331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3122"/>
                                        </p:tgtEl>
                                        <p:attrNameLst>
                                          <p:attrName>style.visibility</p:attrName>
                                        </p:attrNameLst>
                                      </p:cBhvr>
                                      <p:to>
                                        <p:strVal val="visible"/>
                                      </p:to>
                                    </p:set>
                                    <p:anim calcmode="lin" valueType="num">
                                      <p:cBhvr additive="base">
                                        <p:cTn id="12" dur="500" fill="hold"/>
                                        <p:tgtEl>
                                          <p:spTgt spid="133122"/>
                                        </p:tgtEl>
                                        <p:attrNameLst>
                                          <p:attrName>ppt_x</p:attrName>
                                        </p:attrNameLst>
                                      </p:cBhvr>
                                      <p:tavLst>
                                        <p:tav tm="0">
                                          <p:val>
                                            <p:strVal val="0-#ppt_w/2"/>
                                          </p:val>
                                        </p:tav>
                                        <p:tav tm="100000">
                                          <p:val>
                                            <p:strVal val="#ppt_x"/>
                                          </p:val>
                                        </p:tav>
                                      </p:tavLst>
                                    </p:anim>
                                    <p:anim calcmode="lin" valueType="num">
                                      <p:cBhvr additive="base">
                                        <p:cTn id="13" dur="500" fill="hold"/>
                                        <p:tgtEl>
                                          <p:spTgt spid="13312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33123"/>
                                        </p:tgtEl>
                                        <p:attrNameLst>
                                          <p:attrName>style.visibility</p:attrName>
                                        </p:attrNameLst>
                                      </p:cBhvr>
                                      <p:to>
                                        <p:strVal val="visible"/>
                                      </p:to>
                                    </p:set>
                                    <p:anim calcmode="lin" valueType="num">
                                      <p:cBhvr additive="base">
                                        <p:cTn id="17" dur="500" fill="hold"/>
                                        <p:tgtEl>
                                          <p:spTgt spid="133123"/>
                                        </p:tgtEl>
                                        <p:attrNameLst>
                                          <p:attrName>ppt_x</p:attrName>
                                        </p:attrNameLst>
                                      </p:cBhvr>
                                      <p:tavLst>
                                        <p:tav tm="0">
                                          <p:val>
                                            <p:strVal val="0-#ppt_w/2"/>
                                          </p:val>
                                        </p:tav>
                                        <p:tav tm="100000">
                                          <p:val>
                                            <p:strVal val="#ppt_x"/>
                                          </p:val>
                                        </p:tav>
                                      </p:tavLst>
                                    </p:anim>
                                    <p:anim calcmode="lin" valueType="num">
                                      <p:cBhvr additive="base">
                                        <p:cTn id="18" dur="500" fill="hold"/>
                                        <p:tgtEl>
                                          <p:spTgt spid="133123"/>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33125"/>
                                        </p:tgtEl>
                                        <p:attrNameLst>
                                          <p:attrName>style.visibility</p:attrName>
                                        </p:attrNameLst>
                                      </p:cBhvr>
                                      <p:to>
                                        <p:strVal val="visible"/>
                                      </p:to>
                                    </p:set>
                                    <p:anim calcmode="lin" valueType="num">
                                      <p:cBhvr additive="base">
                                        <p:cTn id="22" dur="500" fill="hold"/>
                                        <p:tgtEl>
                                          <p:spTgt spid="133125"/>
                                        </p:tgtEl>
                                        <p:attrNameLst>
                                          <p:attrName>ppt_x</p:attrName>
                                        </p:attrNameLst>
                                      </p:cBhvr>
                                      <p:tavLst>
                                        <p:tav tm="0">
                                          <p:val>
                                            <p:strVal val="0-#ppt_w/2"/>
                                          </p:val>
                                        </p:tav>
                                        <p:tav tm="100000">
                                          <p:val>
                                            <p:strVal val="#ppt_x"/>
                                          </p:val>
                                        </p:tav>
                                      </p:tavLst>
                                    </p:anim>
                                    <p:anim calcmode="lin" valueType="num">
                                      <p:cBhvr additive="base">
                                        <p:cTn id="23" dur="500" fill="hold"/>
                                        <p:tgtEl>
                                          <p:spTgt spid="133125"/>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3130"/>
                                        </p:tgtEl>
                                        <p:attrNameLst>
                                          <p:attrName>style.visibility</p:attrName>
                                        </p:attrNameLst>
                                      </p:cBhvr>
                                      <p:to>
                                        <p:strVal val="visible"/>
                                      </p:to>
                                    </p:set>
                                    <p:anim calcmode="lin" valueType="num">
                                      <p:cBhvr additive="base">
                                        <p:cTn id="28" dur="500" fill="hold"/>
                                        <p:tgtEl>
                                          <p:spTgt spid="133130"/>
                                        </p:tgtEl>
                                        <p:attrNameLst>
                                          <p:attrName>ppt_x</p:attrName>
                                        </p:attrNameLst>
                                      </p:cBhvr>
                                      <p:tavLst>
                                        <p:tav tm="0">
                                          <p:val>
                                            <p:strVal val="0-#ppt_w/2"/>
                                          </p:val>
                                        </p:tav>
                                        <p:tav tm="100000">
                                          <p:val>
                                            <p:strVal val="#ppt_x"/>
                                          </p:val>
                                        </p:tav>
                                      </p:tavLst>
                                    </p:anim>
                                    <p:anim calcmode="lin" valueType="num">
                                      <p:cBhvr additive="base">
                                        <p:cTn id="29" dur="500" fill="hold"/>
                                        <p:tgtEl>
                                          <p:spTgt spid="133130"/>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500"/>
                            </p:stCondLst>
                            <p:childTnLst>
                              <p:par>
                                <p:cTn id="31" presetID="2" presetClass="entr" presetSubtype="8" fill="hold" grpId="0" nodeType="afterEffect">
                                  <p:stCondLst>
                                    <p:cond delay="0"/>
                                  </p:stCondLst>
                                  <p:childTnLst>
                                    <p:set>
                                      <p:cBhvr>
                                        <p:cTn id="32" dur="1" fill="hold">
                                          <p:stCondLst>
                                            <p:cond delay="0"/>
                                          </p:stCondLst>
                                        </p:cTn>
                                        <p:tgtEl>
                                          <p:spTgt spid="133129"/>
                                        </p:tgtEl>
                                        <p:attrNameLst>
                                          <p:attrName>style.visibility</p:attrName>
                                        </p:attrNameLst>
                                      </p:cBhvr>
                                      <p:to>
                                        <p:strVal val="visible"/>
                                      </p:to>
                                    </p:set>
                                    <p:anim calcmode="lin" valueType="num">
                                      <p:cBhvr additive="base">
                                        <p:cTn id="33" dur="500" fill="hold"/>
                                        <p:tgtEl>
                                          <p:spTgt spid="133129"/>
                                        </p:tgtEl>
                                        <p:attrNameLst>
                                          <p:attrName>ppt_x</p:attrName>
                                        </p:attrNameLst>
                                      </p:cBhvr>
                                      <p:tavLst>
                                        <p:tav tm="0">
                                          <p:val>
                                            <p:strVal val="0-#ppt_w/2"/>
                                          </p:val>
                                        </p:tav>
                                        <p:tav tm="100000">
                                          <p:val>
                                            <p:strVal val="#ppt_x"/>
                                          </p:val>
                                        </p:tav>
                                      </p:tavLst>
                                    </p:anim>
                                    <p:anim calcmode="lin" valueType="num">
                                      <p:cBhvr additive="base">
                                        <p:cTn id="34" dur="500" fill="hold"/>
                                        <p:tgtEl>
                                          <p:spTgt spid="133129"/>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1000"/>
                            </p:stCondLst>
                            <p:childTnLst>
                              <p:par>
                                <p:cTn id="36" presetID="2" presetClass="entr" presetSubtype="8" fill="hold" grpId="0" nodeType="afterEffect">
                                  <p:stCondLst>
                                    <p:cond delay="0"/>
                                  </p:stCondLst>
                                  <p:childTnLst>
                                    <p:set>
                                      <p:cBhvr>
                                        <p:cTn id="37" dur="1" fill="hold">
                                          <p:stCondLst>
                                            <p:cond delay="0"/>
                                          </p:stCondLst>
                                        </p:cTn>
                                        <p:tgtEl>
                                          <p:spTgt spid="133124"/>
                                        </p:tgtEl>
                                        <p:attrNameLst>
                                          <p:attrName>style.visibility</p:attrName>
                                        </p:attrNameLst>
                                      </p:cBhvr>
                                      <p:to>
                                        <p:strVal val="visible"/>
                                      </p:to>
                                    </p:set>
                                    <p:anim calcmode="lin" valueType="num">
                                      <p:cBhvr additive="base">
                                        <p:cTn id="38" dur="500" fill="hold"/>
                                        <p:tgtEl>
                                          <p:spTgt spid="133124"/>
                                        </p:tgtEl>
                                        <p:attrNameLst>
                                          <p:attrName>ppt_x</p:attrName>
                                        </p:attrNameLst>
                                      </p:cBhvr>
                                      <p:tavLst>
                                        <p:tav tm="0">
                                          <p:val>
                                            <p:strVal val="0-#ppt_w/2"/>
                                          </p:val>
                                        </p:tav>
                                        <p:tav tm="100000">
                                          <p:val>
                                            <p:strVal val="#ppt_x"/>
                                          </p:val>
                                        </p:tav>
                                      </p:tavLst>
                                    </p:anim>
                                    <p:anim calcmode="lin" valueType="num">
                                      <p:cBhvr additive="base">
                                        <p:cTn id="39" dur="500" fill="hold"/>
                                        <p:tgtEl>
                                          <p:spTgt spid="133124"/>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33131"/>
                                        </p:tgtEl>
                                        <p:attrNameLst>
                                          <p:attrName>style.visibility</p:attrName>
                                        </p:attrNameLst>
                                      </p:cBhvr>
                                      <p:to>
                                        <p:strVal val="visible"/>
                                      </p:to>
                                    </p:set>
                                    <p:anim calcmode="lin" valueType="num">
                                      <p:cBhvr additive="base">
                                        <p:cTn id="44" dur="500" fill="hold"/>
                                        <p:tgtEl>
                                          <p:spTgt spid="133131"/>
                                        </p:tgtEl>
                                        <p:attrNameLst>
                                          <p:attrName>ppt_x</p:attrName>
                                        </p:attrNameLst>
                                      </p:cBhvr>
                                      <p:tavLst>
                                        <p:tav tm="0">
                                          <p:val>
                                            <p:strVal val="0-#ppt_w/2"/>
                                          </p:val>
                                        </p:tav>
                                        <p:tav tm="100000">
                                          <p:val>
                                            <p:strVal val="#ppt_x"/>
                                          </p:val>
                                        </p:tav>
                                      </p:tavLst>
                                    </p:anim>
                                    <p:anim calcmode="lin" valueType="num">
                                      <p:cBhvr additive="base">
                                        <p:cTn id="45" dur="500" fill="hold"/>
                                        <p:tgtEl>
                                          <p:spTgt spid="133131"/>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500"/>
                            </p:stCondLst>
                            <p:childTnLst>
                              <p:par>
                                <p:cTn id="47" presetID="2" presetClass="entr" presetSubtype="8" fill="hold" grpId="0" nodeType="afterEffect">
                                  <p:stCondLst>
                                    <p:cond delay="0"/>
                                  </p:stCondLst>
                                  <p:childTnLst>
                                    <p:set>
                                      <p:cBhvr>
                                        <p:cTn id="48" dur="1" fill="hold">
                                          <p:stCondLst>
                                            <p:cond delay="0"/>
                                          </p:stCondLst>
                                        </p:cTn>
                                        <p:tgtEl>
                                          <p:spTgt spid="133126"/>
                                        </p:tgtEl>
                                        <p:attrNameLst>
                                          <p:attrName>style.visibility</p:attrName>
                                        </p:attrNameLst>
                                      </p:cBhvr>
                                      <p:to>
                                        <p:strVal val="visible"/>
                                      </p:to>
                                    </p:set>
                                    <p:anim calcmode="lin" valueType="num">
                                      <p:cBhvr additive="base">
                                        <p:cTn id="49" dur="500" fill="hold"/>
                                        <p:tgtEl>
                                          <p:spTgt spid="133126"/>
                                        </p:tgtEl>
                                        <p:attrNameLst>
                                          <p:attrName>ppt_x</p:attrName>
                                        </p:attrNameLst>
                                      </p:cBhvr>
                                      <p:tavLst>
                                        <p:tav tm="0">
                                          <p:val>
                                            <p:strVal val="0-#ppt_w/2"/>
                                          </p:val>
                                        </p:tav>
                                        <p:tav tm="100000">
                                          <p:val>
                                            <p:strVal val="#ppt_x"/>
                                          </p:val>
                                        </p:tav>
                                      </p:tavLst>
                                    </p:anim>
                                    <p:anim calcmode="lin" valueType="num">
                                      <p:cBhvr additive="base">
                                        <p:cTn id="50" dur="500" fill="hold"/>
                                        <p:tgtEl>
                                          <p:spTgt spid="133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autoUpdateAnimBg="0"/>
      <p:bldP spid="133123" grpId="0" animBg="1" autoUpdateAnimBg="0"/>
      <p:bldP spid="133124" grpId="0" animBg="1" autoUpdateAnimBg="0"/>
      <p:bldP spid="133125" grpId="0" animBg="1" autoUpdateAnimBg="0"/>
      <p:bldP spid="133126" grpId="0" animBg="1" autoUpdateAnimBg="0"/>
      <p:bldP spid="133127" grpId="0" animBg="1" autoUpdateAnimBg="0"/>
      <p:bldP spid="133129" grpId="0" animBg="1" autoUpdateAnimBg="0"/>
      <p:bldP spid="133130" grpId="0" autoUpdateAnimBg="0"/>
      <p:bldP spid="13313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2E214B3C-50EF-4FDC-9E5F-3ECD8D71FEC0}"/>
              </a:ext>
            </a:extLst>
          </p:cNvPr>
          <p:cNvSpPr>
            <a:spLocks noGrp="1"/>
          </p:cNvSpPr>
          <p:nvPr>
            <p:ph type="title"/>
          </p:nvPr>
        </p:nvSpPr>
        <p:spPr>
          <a:xfrm>
            <a:off x="612775" y="228600"/>
            <a:ext cx="8153400" cy="990600"/>
          </a:xfrm>
        </p:spPr>
        <p:txBody>
          <a:bodyPr/>
          <a:lstStyle/>
          <a:p>
            <a:r>
              <a:rPr lang="hr-HR" altLang="sr-Latn-RS"/>
              <a:t>Casemangment evidence base usluga</a:t>
            </a:r>
          </a:p>
        </p:txBody>
      </p:sp>
      <p:sp>
        <p:nvSpPr>
          <p:cNvPr id="30723" name="Content Placeholder 2">
            <a:extLst>
              <a:ext uri="{FF2B5EF4-FFF2-40B4-BE49-F238E27FC236}">
                <a16:creationId xmlns:a16="http://schemas.microsoft.com/office/drawing/2014/main" id="{CD5C4775-F584-46B2-B5D5-74B7D7CC7B20}"/>
              </a:ext>
            </a:extLst>
          </p:cNvPr>
          <p:cNvSpPr>
            <a:spLocks noGrp="1"/>
          </p:cNvSpPr>
          <p:nvPr>
            <p:ph sz="quarter" idx="1"/>
          </p:nvPr>
        </p:nvSpPr>
        <p:spPr>
          <a:xfrm>
            <a:off x="612775" y="1600200"/>
            <a:ext cx="8153400" cy="4495800"/>
          </a:xfrm>
        </p:spPr>
        <p:txBody>
          <a:bodyPr/>
          <a:lstStyle/>
          <a:p>
            <a:pPr eaLnBrk="1" hangingPunct="1"/>
            <a:r>
              <a:rPr lang="hr-HR" altLang="sr-Latn-RS" sz="2400"/>
              <a:t>Casemanagment je  razvijen  kao </a:t>
            </a:r>
            <a:r>
              <a:rPr lang="hr-HR" altLang="sr-Latn-RS" sz="2400">
                <a:solidFill>
                  <a:srgbClr val="FF0000"/>
                </a:solidFill>
              </a:rPr>
              <a:t>alternativa  hospitalnom liječenju. </a:t>
            </a:r>
          </a:p>
          <a:p>
            <a:pPr eaLnBrk="1" hangingPunct="1"/>
            <a:r>
              <a:rPr lang="hr-HR" altLang="sr-Latn-RS" sz="2400"/>
              <a:t>Ova  oblik psihijatrijskog liječenja pomaže velikom broju osoba  </a:t>
            </a:r>
            <a:r>
              <a:rPr lang="hr-HR" altLang="sr-Latn-RS" sz="2400">
                <a:solidFill>
                  <a:srgbClr val="FF0000"/>
                </a:solidFill>
              </a:rPr>
              <a:t>da žive u zajednici </a:t>
            </a:r>
            <a:r>
              <a:rPr lang="hr-HR" altLang="sr-Latn-RS" sz="2400"/>
              <a:t>, povećaju kvalitetu života,  </a:t>
            </a:r>
            <a:r>
              <a:rPr lang="hr-HR" altLang="sr-Latn-RS" sz="2400">
                <a:solidFill>
                  <a:srgbClr val="FF0000"/>
                </a:solidFill>
              </a:rPr>
              <a:t>povećaju sposobnosti za samostalni život </a:t>
            </a:r>
            <a:r>
              <a:rPr lang="hr-HR" altLang="sr-Latn-RS" sz="2400"/>
              <a:t>i  rad i  napreduju prema </a:t>
            </a:r>
            <a:r>
              <a:rPr lang="hr-HR" altLang="sr-Latn-RS" sz="2400">
                <a:solidFill>
                  <a:srgbClr val="FF0000"/>
                </a:solidFill>
              </a:rPr>
              <a:t>oporavku</a:t>
            </a:r>
            <a:r>
              <a:rPr lang="hr-HR" altLang="sr-Latn-RS" sz="2400"/>
              <a:t>.</a:t>
            </a:r>
          </a:p>
          <a:p>
            <a:pPr eaLnBrk="1" hangingPunct="1"/>
            <a:r>
              <a:rPr lang="hr-HR" altLang="sr-Latn-RS" sz="2400"/>
              <a:t>Što je  psihičko stanje pacijenta teže i  što je manje suradljiv to će mu više trebati  case managment</a:t>
            </a:r>
          </a:p>
          <a:p>
            <a:pPr eaLnBrk="1" hangingPunct="1"/>
            <a:r>
              <a:rPr lang="hr-HR" altLang="sr-Latn-RS" sz="2400"/>
              <a:t> Bez ove usluge mnogi pacijenti su izloženi </a:t>
            </a:r>
            <a:r>
              <a:rPr lang="hr-HR" altLang="sr-Latn-RS" sz="2400">
                <a:solidFill>
                  <a:srgbClr val="FF0000"/>
                </a:solidFill>
              </a:rPr>
              <a:t>učestalim hospitalizacijama, odbijanju liječenja i socijalnoj isključenosti  i teško se oporavljaju</a:t>
            </a:r>
            <a:endParaRPr lang="hr-HR" altLang="sr-Latn-RS" sz="2800">
              <a:solidFill>
                <a:srgbClr val="FF0000"/>
              </a:solidFill>
            </a:endParaRPr>
          </a:p>
          <a:p>
            <a:endParaRPr lang="hr-HR" altLang="sr-Latn-RS" sz="2800"/>
          </a:p>
        </p:txBody>
      </p:sp>
    </p:spTree>
    <p:extLst>
      <p:ext uri="{BB962C8B-B14F-4D97-AF65-F5344CB8AC3E}">
        <p14:creationId xmlns:p14="http://schemas.microsoft.com/office/powerpoint/2010/main" val="1053530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D215B8CF-B328-4674-9C51-8542E7A8E079}"/>
              </a:ext>
            </a:extLst>
          </p:cNvPr>
          <p:cNvSpPr>
            <a:spLocks noGrp="1"/>
          </p:cNvSpPr>
          <p:nvPr>
            <p:ph type="title"/>
          </p:nvPr>
        </p:nvSpPr>
        <p:spPr/>
        <p:txBody>
          <a:bodyPr/>
          <a:lstStyle/>
          <a:p>
            <a:endParaRPr lang="hr-HR" altLang="sr-Latn-RS"/>
          </a:p>
        </p:txBody>
      </p:sp>
      <p:pic>
        <p:nvPicPr>
          <p:cNvPr id="52227" name="Picture 5" descr="C:\Users\sladjana\AppData\Local\Microsoft\Windows\Temporary Internet Files\Content.Outlook\IETO29G3\Slika 2 (2).jpg">
            <a:extLst>
              <a:ext uri="{FF2B5EF4-FFF2-40B4-BE49-F238E27FC236}">
                <a16:creationId xmlns:a16="http://schemas.microsoft.com/office/drawing/2014/main" id="{9FECE465-E337-436B-8481-C908B9484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57200"/>
            <a:ext cx="42672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Content Placeholder 5">
            <a:extLst>
              <a:ext uri="{FF2B5EF4-FFF2-40B4-BE49-F238E27FC236}">
                <a16:creationId xmlns:a16="http://schemas.microsoft.com/office/drawing/2014/main" id="{873F59DA-39AE-470C-9CCC-1DC9D933E069}"/>
              </a:ext>
            </a:extLst>
          </p:cNvPr>
          <p:cNvSpPr>
            <a:spLocks noGrp="1"/>
          </p:cNvSpPr>
          <p:nvPr>
            <p:ph idx="1"/>
          </p:nvPr>
        </p:nvSpPr>
        <p:spPr/>
        <p:txBody>
          <a:bodyPr/>
          <a:lstStyle/>
          <a:p>
            <a:endParaRPr lang="hr-HR" altLang="sr-Latn-RS"/>
          </a:p>
        </p:txBody>
      </p:sp>
      <p:pic>
        <p:nvPicPr>
          <p:cNvPr id="52229" name="Picture 6" descr="C:\Users\sladjana\AppData\Local\Microsoft\Windows\Temporary Internet Files\Content.Outlook\IETO29G3\Slika 1 (2).jpg">
            <a:extLst>
              <a:ext uri="{FF2B5EF4-FFF2-40B4-BE49-F238E27FC236}">
                <a16:creationId xmlns:a16="http://schemas.microsoft.com/office/drawing/2014/main" id="{7C20829F-4DEB-4562-AAB9-A8F6BCE35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57200"/>
            <a:ext cx="424815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003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a:extLst>
              <a:ext uri="{FF2B5EF4-FFF2-40B4-BE49-F238E27FC236}">
                <a16:creationId xmlns:a16="http://schemas.microsoft.com/office/drawing/2014/main" id="{BC03B2A1-E76E-4A85-A91E-73672A56B7AF}"/>
              </a:ext>
            </a:extLst>
          </p:cNvPr>
          <p:cNvSpPr>
            <a:spLocks noGrp="1" noChangeArrowheads="1"/>
          </p:cNvSpPr>
          <p:nvPr>
            <p:ph type="title"/>
          </p:nvPr>
        </p:nvSpPr>
        <p:spPr/>
        <p:txBody>
          <a:bodyPr>
            <a:normAutofit/>
          </a:bodyPr>
          <a:lstStyle/>
          <a:p>
            <a:pPr eaLnBrk="1" hangingPunct="1"/>
            <a:r>
              <a:rPr lang="hr-HR" altLang="sr-Latn-RS" sz="3200" dirty="0">
                <a:solidFill>
                  <a:srgbClr val="FF0000"/>
                </a:solidFill>
              </a:rPr>
              <a:t>Zdravi stilovi života poboljšavaju fizičko i mentalno zdravlje</a:t>
            </a:r>
            <a:endParaRPr lang="en-US" altLang="sr-Latn-RS" sz="3200" dirty="0">
              <a:solidFill>
                <a:srgbClr val="FF0000"/>
              </a:solidFill>
            </a:endParaRPr>
          </a:p>
        </p:txBody>
      </p:sp>
      <p:graphicFrame>
        <p:nvGraphicFramePr>
          <p:cNvPr id="1026" name="Object 3">
            <a:extLst>
              <a:ext uri="{FF2B5EF4-FFF2-40B4-BE49-F238E27FC236}">
                <a16:creationId xmlns:a16="http://schemas.microsoft.com/office/drawing/2014/main" id="{A793129C-A215-413C-80FC-418D49ADCD94}"/>
              </a:ext>
            </a:extLst>
          </p:cNvPr>
          <p:cNvGraphicFramePr>
            <a:graphicFrameLocks noGrp="1" noChangeAspect="1"/>
          </p:cNvGraphicFramePr>
          <p:nvPr>
            <p:ph sz="half" idx="1"/>
          </p:nvPr>
        </p:nvGraphicFramePr>
        <p:xfrm>
          <a:off x="1905000" y="2057400"/>
          <a:ext cx="2865438" cy="4265613"/>
        </p:xfrm>
        <a:graphic>
          <a:graphicData uri="http://schemas.openxmlformats.org/presentationml/2006/ole">
            <mc:AlternateContent xmlns:mc="http://schemas.openxmlformats.org/markup-compatibility/2006">
              <mc:Choice xmlns:v="urn:schemas-microsoft-com:vml" Requires="v">
                <p:oleObj spid="_x0000_s17510" name="Photo Editor Photo" r:id="rId3" imgW="7780952" imgH="10295238" progId="MSPhotoEd.3">
                  <p:embed/>
                </p:oleObj>
              </mc:Choice>
              <mc:Fallback>
                <p:oleObj name="Photo Editor Photo" r:id="rId3" imgW="7780952" imgH="10295238" progId="MSPhotoEd.3">
                  <p:embed/>
                  <p:pic>
                    <p:nvPicPr>
                      <p:cNvPr id="1026" name="Object 3">
                        <a:extLst>
                          <a:ext uri="{FF2B5EF4-FFF2-40B4-BE49-F238E27FC236}">
                            <a16:creationId xmlns:a16="http://schemas.microsoft.com/office/drawing/2014/main" id="{A793129C-A215-413C-80FC-418D49ADC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057400"/>
                        <a:ext cx="2865438" cy="426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a:extLst>
              <a:ext uri="{FF2B5EF4-FFF2-40B4-BE49-F238E27FC236}">
                <a16:creationId xmlns:a16="http://schemas.microsoft.com/office/drawing/2014/main" id="{9DB8E3FD-8D20-4962-819F-85A190D68B56}"/>
              </a:ext>
            </a:extLst>
          </p:cNvPr>
          <p:cNvGraphicFramePr>
            <a:graphicFrameLocks noGrp="1" noChangeAspect="1"/>
          </p:cNvGraphicFramePr>
          <p:nvPr>
            <p:ph sz="half" idx="2"/>
          </p:nvPr>
        </p:nvGraphicFramePr>
        <p:xfrm>
          <a:off x="4648200" y="1676400"/>
          <a:ext cx="2868613" cy="4265613"/>
        </p:xfrm>
        <a:graphic>
          <a:graphicData uri="http://schemas.openxmlformats.org/presentationml/2006/ole">
            <mc:AlternateContent xmlns:mc="http://schemas.openxmlformats.org/markup-compatibility/2006">
              <mc:Choice xmlns:v="urn:schemas-microsoft-com:vml" Requires="v">
                <p:oleObj spid="_x0000_s17511" name="Photo Editor Photo" r:id="rId5" imgW="7819048" imgH="10333333" progId="MSPhotoEd.3">
                  <p:embed/>
                </p:oleObj>
              </mc:Choice>
              <mc:Fallback>
                <p:oleObj name="Photo Editor Photo" r:id="rId5" imgW="7819048" imgH="10333333" progId="MSPhotoEd.3">
                  <p:embed/>
                  <p:pic>
                    <p:nvPicPr>
                      <p:cNvPr id="1027" name="Object 4">
                        <a:extLst>
                          <a:ext uri="{FF2B5EF4-FFF2-40B4-BE49-F238E27FC236}">
                            <a16:creationId xmlns:a16="http://schemas.microsoft.com/office/drawing/2014/main" id="{9DB8E3FD-8D20-4962-819F-85A190D68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676400"/>
                        <a:ext cx="2868613" cy="426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1260112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5C73DA8-9049-4617-B546-C42DBC83AAD5}"/>
              </a:ext>
            </a:extLst>
          </p:cNvPr>
          <p:cNvSpPr>
            <a:spLocks noGrp="1"/>
          </p:cNvSpPr>
          <p:nvPr>
            <p:ph type="title"/>
          </p:nvPr>
        </p:nvSpPr>
        <p:spPr/>
        <p:txBody>
          <a:bodyPr>
            <a:noAutofit/>
          </a:bodyPr>
          <a:lstStyle/>
          <a:p>
            <a:r>
              <a:rPr lang="hr-HR" altLang="sr-Latn-RS" sz="2800" dirty="0" err="1"/>
              <a:t>Psihoedukacija</a:t>
            </a:r>
            <a:r>
              <a:rPr lang="hr-HR" altLang="sr-Latn-RS" sz="2800" dirty="0"/>
              <a:t> u kulturi oporavka nasuprot kulture kroničnosti</a:t>
            </a:r>
          </a:p>
        </p:txBody>
      </p:sp>
      <p:sp>
        <p:nvSpPr>
          <p:cNvPr id="14339" name="Content Placeholder 3">
            <a:extLst>
              <a:ext uri="{FF2B5EF4-FFF2-40B4-BE49-F238E27FC236}">
                <a16:creationId xmlns:a16="http://schemas.microsoft.com/office/drawing/2014/main" id="{C17C7DF6-3CF6-445B-B76E-FAB2B29371D7}"/>
              </a:ext>
            </a:extLst>
          </p:cNvPr>
          <p:cNvSpPr>
            <a:spLocks noGrp="1"/>
          </p:cNvSpPr>
          <p:nvPr>
            <p:ph sz="half" idx="2"/>
          </p:nvPr>
        </p:nvSpPr>
        <p:spPr/>
        <p:txBody>
          <a:bodyPr>
            <a:normAutofit fontScale="62500" lnSpcReduction="20000"/>
          </a:bodyPr>
          <a:lstStyle/>
          <a:p>
            <a:pPr>
              <a:buFont typeface="Monotype Sorts" pitchFamily="2" charset="2"/>
              <a:buNone/>
            </a:pPr>
            <a:r>
              <a:rPr lang="hr-HR" altLang="sr-Latn-RS" sz="2400" dirty="0"/>
              <a:t>  </a:t>
            </a:r>
            <a:r>
              <a:rPr lang="hr-HR" altLang="sr-Latn-RS" sz="1800" dirty="0"/>
              <a:t>1</a:t>
            </a:r>
            <a:r>
              <a:rPr lang="hr-HR" altLang="sr-Latn-RS" sz="2200" dirty="0"/>
              <a:t>. </a:t>
            </a:r>
            <a:r>
              <a:rPr lang="hr-HR" altLang="sr-Latn-RS" sz="2200" dirty="0" err="1"/>
              <a:t>psihobiosocijalni</a:t>
            </a:r>
            <a:r>
              <a:rPr lang="hr-HR" altLang="sr-Latn-RS" sz="2200" dirty="0"/>
              <a:t> model razumijevanja bolesti i  liječenja: </a:t>
            </a:r>
            <a:r>
              <a:rPr lang="hr-HR" altLang="sr-Latn-RS" sz="2200" dirty="0">
                <a:solidFill>
                  <a:srgbClr val="FF0000"/>
                </a:solidFill>
              </a:rPr>
              <a:t>zaštitni i rizični faktori, psihološko razumijevanje simptoma </a:t>
            </a:r>
            <a:r>
              <a:rPr lang="hr-HR" altLang="sr-Latn-RS" sz="2200" dirty="0"/>
              <a:t>(psihoterapijski aspekt, </a:t>
            </a:r>
            <a:r>
              <a:rPr lang="hr-HR" altLang="sr-Latn-RS" sz="2200" dirty="0" err="1"/>
              <a:t>metakognitivni</a:t>
            </a:r>
            <a:r>
              <a:rPr lang="hr-HR" altLang="sr-Latn-RS" sz="2200" dirty="0"/>
              <a:t> trening)</a:t>
            </a:r>
          </a:p>
          <a:p>
            <a:pPr>
              <a:buFont typeface="Monotype Sorts" pitchFamily="2" charset="2"/>
              <a:buNone/>
            </a:pPr>
            <a:r>
              <a:rPr lang="hr-HR" altLang="sr-Latn-RS" sz="2200" dirty="0"/>
              <a:t>    2. informacije s porukom </a:t>
            </a:r>
            <a:r>
              <a:rPr lang="hr-HR" altLang="sr-Latn-RS" sz="2200" dirty="0">
                <a:solidFill>
                  <a:srgbClr val="FF0000"/>
                </a:solidFill>
              </a:rPr>
              <a:t>optimizma i nade </a:t>
            </a:r>
            <a:r>
              <a:rPr lang="hr-HR" altLang="sr-Latn-RS" sz="2200" dirty="0"/>
              <a:t>oslobođene od stigme</a:t>
            </a:r>
          </a:p>
          <a:p>
            <a:pPr>
              <a:buFont typeface="Monotype Sorts" pitchFamily="2" charset="2"/>
              <a:buNone/>
            </a:pPr>
            <a:r>
              <a:rPr lang="hr-HR" altLang="sr-Latn-RS" sz="2200" dirty="0"/>
              <a:t>     3. program </a:t>
            </a:r>
            <a:r>
              <a:rPr lang="hr-HR" altLang="sr-Latn-RS" sz="2200" dirty="0">
                <a:solidFill>
                  <a:srgbClr val="FF0000"/>
                </a:solidFill>
              </a:rPr>
              <a:t>prevencije recidiva</a:t>
            </a:r>
          </a:p>
          <a:p>
            <a:pPr>
              <a:buFont typeface="Monotype Sorts" pitchFamily="2" charset="2"/>
              <a:buNone/>
            </a:pPr>
            <a:r>
              <a:rPr lang="hr-HR" altLang="sr-Latn-RS" sz="2200" dirty="0"/>
              <a:t>     4. program prevencije </a:t>
            </a:r>
            <a:r>
              <a:rPr lang="hr-HR" altLang="sr-Latn-RS" sz="2200" dirty="0" err="1">
                <a:solidFill>
                  <a:srgbClr val="FF0000"/>
                </a:solidFill>
              </a:rPr>
              <a:t>samostigmatizacije</a:t>
            </a:r>
            <a:r>
              <a:rPr lang="hr-HR" altLang="sr-Latn-RS" sz="2200" dirty="0"/>
              <a:t> i postupanja s  diskriminacijom</a:t>
            </a:r>
          </a:p>
          <a:p>
            <a:pPr>
              <a:buFont typeface="Monotype Sorts" pitchFamily="2" charset="2"/>
              <a:buNone/>
            </a:pPr>
            <a:endParaRPr lang="hr-HR" altLang="sr-Latn-RS" sz="1600" dirty="0">
              <a:solidFill>
                <a:srgbClr val="FF0000"/>
              </a:solidFill>
            </a:endParaRPr>
          </a:p>
          <a:p>
            <a:pPr>
              <a:buFont typeface="Monotype Sorts" pitchFamily="2" charset="2"/>
              <a:buNone/>
            </a:pPr>
            <a:r>
              <a:rPr lang="hr-HR" altLang="sr-Latn-RS" sz="2000" dirty="0"/>
              <a:t> </a:t>
            </a:r>
          </a:p>
          <a:p>
            <a:pPr>
              <a:buFont typeface="Monotype Sorts" pitchFamily="2" charset="2"/>
              <a:buNone/>
            </a:pPr>
            <a:r>
              <a:rPr lang="hr-HR" altLang="sr-Latn-RS" sz="2000" dirty="0"/>
              <a:t>  </a:t>
            </a:r>
          </a:p>
        </p:txBody>
      </p:sp>
      <p:pic>
        <p:nvPicPr>
          <p:cNvPr id="14340" name="Picture 2" descr="C:\Users\SvitanjeII\Pictures\Samsung\_20111114_13170809.jpg">
            <a:extLst>
              <a:ext uri="{FF2B5EF4-FFF2-40B4-BE49-F238E27FC236}">
                <a16:creationId xmlns:a16="http://schemas.microsoft.com/office/drawing/2014/main" id="{DC3A6646-5197-4FFF-8504-5E3C96EC22C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4493" t="9575" r="14493" b="12766"/>
          <a:stretch>
            <a:fillRect/>
          </a:stretch>
        </p:blipFill>
        <p:spPr>
          <a:xfrm>
            <a:off x="1143000" y="1905000"/>
            <a:ext cx="2657475" cy="4114800"/>
          </a:xfrm>
          <a:noFill/>
        </p:spPr>
      </p:pic>
    </p:spTree>
    <p:extLst>
      <p:ext uri="{BB962C8B-B14F-4D97-AF65-F5344CB8AC3E}">
        <p14:creationId xmlns:p14="http://schemas.microsoft.com/office/powerpoint/2010/main" val="898868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BD08A0-494A-4E20-9E7F-5F451A14C7C5}"/>
              </a:ext>
            </a:extLst>
          </p:cNvPr>
          <p:cNvSpPr>
            <a:spLocks noGrp="1"/>
          </p:cNvSpPr>
          <p:nvPr>
            <p:ph type="title"/>
          </p:nvPr>
        </p:nvSpPr>
        <p:spPr/>
        <p:txBody>
          <a:bodyPr/>
          <a:lstStyle/>
          <a:p>
            <a:r>
              <a:rPr lang="hr-HR" dirty="0"/>
              <a:t>       Rad sa stigmom </a:t>
            </a:r>
          </a:p>
        </p:txBody>
      </p:sp>
      <p:sp>
        <p:nvSpPr>
          <p:cNvPr id="3" name="Rezervirano mjesto teksta 2">
            <a:extLst>
              <a:ext uri="{FF2B5EF4-FFF2-40B4-BE49-F238E27FC236}">
                <a16:creationId xmlns:a16="http://schemas.microsoft.com/office/drawing/2014/main" id="{4C6795AF-1363-4372-AAC2-161D0FA70256}"/>
              </a:ext>
            </a:extLst>
          </p:cNvPr>
          <p:cNvSpPr>
            <a:spLocks noGrp="1"/>
          </p:cNvSpPr>
          <p:nvPr>
            <p:ph type="body" idx="1"/>
          </p:nvPr>
        </p:nvSpPr>
        <p:spPr/>
        <p:txBody>
          <a:bodyPr/>
          <a:lstStyle/>
          <a:p>
            <a:r>
              <a:rPr lang="hr-HR" dirty="0"/>
              <a:t>Program za rad s pacijentima</a:t>
            </a:r>
          </a:p>
        </p:txBody>
      </p:sp>
      <p:sp>
        <p:nvSpPr>
          <p:cNvPr id="5" name="Rezervirano mjesto teksta 4">
            <a:extLst>
              <a:ext uri="{FF2B5EF4-FFF2-40B4-BE49-F238E27FC236}">
                <a16:creationId xmlns:a16="http://schemas.microsoft.com/office/drawing/2014/main" id="{172D75ED-E05D-44C0-9E72-1D0320DB52D3}"/>
              </a:ext>
            </a:extLst>
          </p:cNvPr>
          <p:cNvSpPr>
            <a:spLocks noGrp="1"/>
          </p:cNvSpPr>
          <p:nvPr>
            <p:ph type="body" sz="quarter" idx="3"/>
          </p:nvPr>
        </p:nvSpPr>
        <p:spPr/>
        <p:txBody>
          <a:bodyPr/>
          <a:lstStyle/>
          <a:p>
            <a:r>
              <a:rPr lang="hr-HR" dirty="0"/>
              <a:t>Sadržaj programa</a:t>
            </a:r>
          </a:p>
        </p:txBody>
      </p:sp>
      <p:sp>
        <p:nvSpPr>
          <p:cNvPr id="6" name="Rezervirano mjesto sadržaja 5">
            <a:extLst>
              <a:ext uri="{FF2B5EF4-FFF2-40B4-BE49-F238E27FC236}">
                <a16:creationId xmlns:a16="http://schemas.microsoft.com/office/drawing/2014/main" id="{E7E49829-E8DD-451B-96C8-EE833CFA9176}"/>
              </a:ext>
            </a:extLst>
          </p:cNvPr>
          <p:cNvSpPr>
            <a:spLocks noGrp="1"/>
          </p:cNvSpPr>
          <p:nvPr>
            <p:ph sz="quarter" idx="4"/>
          </p:nvPr>
        </p:nvSpPr>
        <p:spPr/>
        <p:txBody>
          <a:bodyPr>
            <a:normAutofit lnSpcReduction="10000"/>
          </a:bodyPr>
          <a:lstStyle/>
          <a:p>
            <a:r>
              <a:rPr lang="hr-HR" dirty="0"/>
              <a:t>Program  redukcije </a:t>
            </a:r>
            <a:r>
              <a:rPr lang="hr-HR" dirty="0" err="1"/>
              <a:t>samostigmatizacije</a:t>
            </a:r>
            <a:r>
              <a:rPr lang="hr-HR" dirty="0"/>
              <a:t>  je psihosocijalni postupak koji  uključuje strategije za :</a:t>
            </a:r>
          </a:p>
          <a:p>
            <a:r>
              <a:rPr lang="hr-HR" dirty="0"/>
              <a:t> </a:t>
            </a:r>
            <a:r>
              <a:rPr lang="hr-HR" dirty="0">
                <a:solidFill>
                  <a:srgbClr val="FF0000"/>
                </a:solidFill>
              </a:rPr>
              <a:t>smanjenje </a:t>
            </a:r>
            <a:r>
              <a:rPr lang="hr-HR" dirty="0" err="1">
                <a:solidFill>
                  <a:srgbClr val="FF0000"/>
                </a:solidFill>
              </a:rPr>
              <a:t>samostigmatizacije</a:t>
            </a:r>
            <a:r>
              <a:rPr lang="hr-HR" dirty="0">
                <a:solidFill>
                  <a:srgbClr val="FF0000"/>
                </a:solidFill>
              </a:rPr>
              <a:t> </a:t>
            </a:r>
          </a:p>
          <a:p>
            <a:r>
              <a:rPr lang="hr-HR" dirty="0"/>
              <a:t> </a:t>
            </a:r>
            <a:r>
              <a:rPr lang="hr-HR" dirty="0">
                <a:solidFill>
                  <a:srgbClr val="FF0000"/>
                </a:solidFill>
              </a:rPr>
              <a:t>povećanje kapaciteta za suočavanjem sa stigmom i diskriminacijom</a:t>
            </a:r>
            <a:r>
              <a:rPr lang="hr-HR" dirty="0"/>
              <a:t>.</a:t>
            </a:r>
          </a:p>
        </p:txBody>
      </p:sp>
      <p:pic>
        <p:nvPicPr>
          <p:cNvPr id="7" name="Rezervirano mjesto sadržaja 3">
            <a:extLst>
              <a:ext uri="{FF2B5EF4-FFF2-40B4-BE49-F238E27FC236}">
                <a16:creationId xmlns:a16="http://schemas.microsoft.com/office/drawing/2014/main" id="{68C69C99-7794-43AC-BD63-51B23545AF50}"/>
              </a:ext>
            </a:extLst>
          </p:cNvPr>
          <p:cNvPicPr>
            <a:picLocks noGrp="1" noChangeAspect="1"/>
          </p:cNvPicPr>
          <p:nvPr>
            <p:ph sz="half" idx="2"/>
          </p:nvPr>
        </p:nvPicPr>
        <p:blipFill>
          <a:blip r:embed="rId2"/>
          <a:stretch>
            <a:fillRect/>
          </a:stretch>
        </p:blipFill>
        <p:spPr>
          <a:xfrm>
            <a:off x="1047687" y="2736850"/>
            <a:ext cx="2214688" cy="3305175"/>
          </a:xfrm>
          <a:prstGeom prst="rect">
            <a:avLst/>
          </a:prstGeom>
        </p:spPr>
      </p:pic>
    </p:spTree>
    <p:extLst>
      <p:ext uri="{BB962C8B-B14F-4D97-AF65-F5344CB8AC3E}">
        <p14:creationId xmlns:p14="http://schemas.microsoft.com/office/powerpoint/2010/main" val="3279399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3E35E1-DF1A-4CC2-A11D-A96E04F4F44E}"/>
              </a:ext>
            </a:extLst>
          </p:cNvPr>
          <p:cNvSpPr>
            <a:spLocks noGrp="1"/>
          </p:cNvSpPr>
          <p:nvPr>
            <p:ph type="title"/>
          </p:nvPr>
        </p:nvSpPr>
        <p:spPr/>
        <p:txBody>
          <a:bodyPr/>
          <a:lstStyle/>
          <a:p>
            <a:r>
              <a:rPr lang="hr-HR" dirty="0"/>
              <a:t>STIGMA:PREVENCIJA SAMOSTIGMATIZACIJE</a:t>
            </a:r>
          </a:p>
        </p:txBody>
      </p:sp>
      <p:pic>
        <p:nvPicPr>
          <p:cNvPr id="4" name="Rezervirano mjesto sadržaja 3">
            <a:extLst>
              <a:ext uri="{FF2B5EF4-FFF2-40B4-BE49-F238E27FC236}">
                <a16:creationId xmlns:a16="http://schemas.microsoft.com/office/drawing/2014/main" id="{2183AFD9-A4FA-458D-BAAA-DE1C2ACE5BA1}"/>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2111" y="2160588"/>
            <a:ext cx="5063391" cy="3881437"/>
          </a:xfrm>
          <a:prstGeom prst="rect">
            <a:avLst/>
          </a:prstGeom>
          <a:noFill/>
          <a:ln>
            <a:noFill/>
          </a:ln>
        </p:spPr>
      </p:pic>
    </p:spTree>
    <p:extLst>
      <p:ext uri="{BB962C8B-B14F-4D97-AF65-F5344CB8AC3E}">
        <p14:creationId xmlns:p14="http://schemas.microsoft.com/office/powerpoint/2010/main" val="1670681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105A0164-5B0B-4933-84B1-5DA287BA5F8C}"/>
              </a:ext>
            </a:extLst>
          </p:cNvPr>
          <p:cNvSpPr>
            <a:spLocks noGrp="1"/>
          </p:cNvSpPr>
          <p:nvPr>
            <p:ph type="title"/>
          </p:nvPr>
        </p:nvSpPr>
        <p:spPr/>
        <p:txBody>
          <a:bodyPr>
            <a:normAutofit fontScale="90000"/>
          </a:bodyPr>
          <a:lstStyle/>
          <a:p>
            <a:r>
              <a:rPr lang="hr-HR" altLang="sr-Latn-RS" dirty="0"/>
              <a:t>       </a:t>
            </a:r>
            <a:r>
              <a:rPr lang="hr-HR" altLang="sr-Latn-RS" sz="3100" dirty="0"/>
              <a:t>Borba protiv stigme</a:t>
            </a:r>
            <a:br>
              <a:rPr lang="hr-HR" altLang="sr-Latn-RS" sz="3100" dirty="0"/>
            </a:br>
            <a:r>
              <a:rPr lang="hr-HR" altLang="sr-Latn-RS" sz="3100" dirty="0"/>
              <a:t>Potreba za nacionalnim programom</a:t>
            </a:r>
            <a:endParaRPr lang="hr-HR" altLang="sr-Latn-RS" dirty="0"/>
          </a:p>
        </p:txBody>
      </p:sp>
      <p:pic>
        <p:nvPicPr>
          <p:cNvPr id="54275" name="Picture 2" descr="C:\Users\sladjana\Pictures\2010_5_30\CCI19112011_00000.bmp">
            <a:extLst>
              <a:ext uri="{FF2B5EF4-FFF2-40B4-BE49-F238E27FC236}">
                <a16:creationId xmlns:a16="http://schemas.microsoft.com/office/drawing/2014/main" id="{2D686CE3-7CEC-448A-846A-9418579CD2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752600"/>
            <a:ext cx="2968625" cy="4114800"/>
          </a:xfrm>
          <a:noFill/>
        </p:spPr>
      </p:pic>
      <p:sp>
        <p:nvSpPr>
          <p:cNvPr id="54276" name="Rectangle 6">
            <a:extLst>
              <a:ext uri="{FF2B5EF4-FFF2-40B4-BE49-F238E27FC236}">
                <a16:creationId xmlns:a16="http://schemas.microsoft.com/office/drawing/2014/main" id="{2EC784C6-536F-4BEE-98CE-5232EF6C1377}"/>
              </a:ext>
            </a:extLst>
          </p:cNvPr>
          <p:cNvSpPr>
            <a:spLocks noChangeArrowheads="1"/>
          </p:cNvSpPr>
          <p:nvPr/>
        </p:nvSpPr>
        <p:spPr bwMode="auto">
          <a:xfrm>
            <a:off x="4572000" y="1905000"/>
            <a:ext cx="4572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 typeface="Arial" panose="020B0604020202020204" pitchFamily="34" charset="0"/>
              <a:buChar char="•"/>
            </a:pPr>
            <a:endParaRPr lang="hr-HR" altLang="sr-Latn-RS" sz="2800" dirty="0"/>
          </a:p>
          <a:p>
            <a:pPr>
              <a:buFont typeface="Arial" panose="020B0604020202020204" pitchFamily="34" charset="0"/>
              <a:buChar char="•"/>
            </a:pPr>
            <a:r>
              <a:rPr lang="hr-HR" altLang="sr-Latn-RS" sz="2800" dirty="0"/>
              <a:t>Edukacija-točne činjenice o bolesti i mogućnosti oporavka</a:t>
            </a:r>
          </a:p>
          <a:p>
            <a:pPr>
              <a:buFont typeface="Arial" panose="020B0604020202020204" pitchFamily="34" charset="0"/>
              <a:buChar char="•"/>
            </a:pPr>
            <a:r>
              <a:rPr lang="hr-HR" altLang="sr-Latn-RS" sz="2800" dirty="0"/>
              <a:t>Kontakt- spoznaja činjenica + iskustvo</a:t>
            </a:r>
          </a:p>
          <a:p>
            <a:pPr>
              <a:buFont typeface="Arial" panose="020B0604020202020204" pitchFamily="34" charset="0"/>
              <a:buChar char="•"/>
            </a:pPr>
            <a:r>
              <a:rPr lang="hr-HR" altLang="sr-Latn-RS" sz="2800" dirty="0"/>
              <a:t>Protest- djelovanje na savjest i zabrane</a:t>
            </a:r>
          </a:p>
        </p:txBody>
      </p:sp>
    </p:spTree>
    <p:extLst>
      <p:ext uri="{BB962C8B-B14F-4D97-AF65-F5344CB8AC3E}">
        <p14:creationId xmlns:p14="http://schemas.microsoft.com/office/powerpoint/2010/main" val="849023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81A78CD-040C-48E2-9B51-9B3BC5B46E33}"/>
              </a:ext>
            </a:extLst>
          </p:cNvPr>
          <p:cNvSpPr>
            <a:spLocks noGrp="1"/>
          </p:cNvSpPr>
          <p:nvPr>
            <p:ph type="title"/>
          </p:nvPr>
        </p:nvSpPr>
        <p:spPr/>
        <p:txBody>
          <a:bodyPr>
            <a:normAutofit fontScale="90000"/>
          </a:bodyPr>
          <a:lstStyle/>
          <a:p>
            <a:r>
              <a:rPr lang="hr-HR" dirty="0"/>
              <a:t>Preporuke WHO: Programi borbe protiv stigme i diskriminacije</a:t>
            </a:r>
          </a:p>
        </p:txBody>
      </p:sp>
      <p:sp>
        <p:nvSpPr>
          <p:cNvPr id="3" name="Rezervirano mjesto sadržaja 2">
            <a:extLst>
              <a:ext uri="{FF2B5EF4-FFF2-40B4-BE49-F238E27FC236}">
                <a16:creationId xmlns:a16="http://schemas.microsoft.com/office/drawing/2014/main" id="{855293DB-B5D6-4712-80F9-0D9114A5CF37}"/>
              </a:ext>
            </a:extLst>
          </p:cNvPr>
          <p:cNvSpPr>
            <a:spLocks noGrp="1"/>
          </p:cNvSpPr>
          <p:nvPr>
            <p:ph idx="1"/>
          </p:nvPr>
        </p:nvSpPr>
        <p:spPr/>
        <p:txBody>
          <a:bodyPr>
            <a:normAutofit fontScale="55000" lnSpcReduction="20000"/>
          </a:bodyPr>
          <a:lstStyle/>
          <a:p>
            <a:pPr lvl="0"/>
            <a:endParaRPr lang="hr-HR" dirty="0"/>
          </a:p>
          <a:p>
            <a:pPr lvl="0"/>
            <a:r>
              <a:rPr lang="hr-HR" b="1" dirty="0"/>
              <a:t>Program treba biti kontinuiran, </a:t>
            </a:r>
            <a:r>
              <a:rPr lang="hr-HR" dirty="0"/>
              <a:t>a ne kampanja. On bi trebao postati rutinski dio zdravstvenih , socijalnih i obrazovnih  službi. Pokazalo se da se promjene koje se postižu kampanjom gube vrlo brzo nakon prestanka kampanje</a:t>
            </a:r>
          </a:p>
          <a:p>
            <a:pPr lvl="0"/>
            <a:r>
              <a:rPr lang="hr-HR" b="1" dirty="0"/>
              <a:t>Program mora imati važnost u sredini u kojoj se provodi i mora biti uspješan</a:t>
            </a:r>
            <a:r>
              <a:rPr lang="hr-HR" dirty="0"/>
              <a:t>, što znači da sredina mora biti zainteresirana za provođenje programa i da program mora imati rezultate, </a:t>
            </a:r>
            <a:r>
              <a:rPr lang="hr-HR" b="1" dirty="0"/>
              <a:t>primjerice provođenje programa u školi moraju podržati nastavnici, školske uprave, ministarstva, a rezultati moraju biti vidljivi poput porasta znanja i/ili promjene stavova-</a:t>
            </a:r>
          </a:p>
          <a:p>
            <a:pPr lvl="0"/>
            <a:r>
              <a:rPr lang="hr-HR" dirty="0"/>
              <a:t>Program treba </a:t>
            </a:r>
            <a:r>
              <a:rPr lang="hr-HR" b="1" dirty="0"/>
              <a:t>biti povezan s  problemima koje doživljavaju  oboljeli i članovi njihove obitelji</a:t>
            </a:r>
            <a:r>
              <a:rPr lang="hr-HR" dirty="0"/>
              <a:t>, tako da se program planira na temelju prioriteta koje su naveli oboljeli i članovi njihove  obitelji, primjerice problem u zapošljavanju I diskriminacija na poslu.</a:t>
            </a:r>
          </a:p>
          <a:p>
            <a:pPr lvl="0"/>
            <a:r>
              <a:rPr lang="hr-HR" dirty="0"/>
              <a:t> Program treba biti rezultat  </a:t>
            </a:r>
            <a:r>
              <a:rPr lang="hr-HR" b="1" dirty="0"/>
              <a:t>timskog rada  više službi</a:t>
            </a:r>
            <a:r>
              <a:rPr lang="hr-HR" dirty="0"/>
              <a:t>, ne samo zdravstvene i treba uključiti osobe koje su izložene stigmi.</a:t>
            </a:r>
          </a:p>
          <a:p>
            <a:pPr lvl="0"/>
            <a:r>
              <a:rPr lang="hr-HR" dirty="0"/>
              <a:t> Program treba aktivno </a:t>
            </a:r>
            <a:r>
              <a:rPr lang="hr-HR" b="1" dirty="0"/>
              <a:t>uključiti oboljele I članove njihove obitelji</a:t>
            </a:r>
            <a:r>
              <a:rPr lang="hr-HR" dirty="0"/>
              <a:t>.</a:t>
            </a:r>
          </a:p>
          <a:p>
            <a:pPr lvl="0"/>
            <a:r>
              <a:rPr lang="hr-HR" dirty="0"/>
              <a:t>Model koji se primjenjuje  mora biti razumljiv i </a:t>
            </a:r>
            <a:r>
              <a:rPr lang="hr-HR" b="1" dirty="0"/>
              <a:t>uključiti instrumente za evaluaciju </a:t>
            </a:r>
            <a:r>
              <a:rPr lang="hr-HR" dirty="0"/>
              <a:t>koje mjere poboljšanje znanja, stavova , doživljaja smanjena  i stvaranog  smanjenja diskriminacije.</a:t>
            </a:r>
          </a:p>
          <a:p>
            <a:pPr lvl="0"/>
            <a:r>
              <a:rPr lang="hr-HR" dirty="0"/>
              <a:t>Program treba ugraditi metode  protiv sagorijevanja provoditelja programa.</a:t>
            </a:r>
          </a:p>
          <a:p>
            <a:pPr lvl="0"/>
            <a:r>
              <a:rPr lang="hr-HR" b="1" dirty="0"/>
              <a:t>Program se treba provoditi na nacionalnoj razini.</a:t>
            </a:r>
          </a:p>
          <a:p>
            <a:pPr marL="0" indent="0">
              <a:buNone/>
            </a:pPr>
            <a:r>
              <a:rPr lang="hr-HR" b="1" dirty="0"/>
              <a:t> </a:t>
            </a:r>
          </a:p>
          <a:p>
            <a:endParaRPr lang="hr-HR" dirty="0"/>
          </a:p>
        </p:txBody>
      </p:sp>
    </p:spTree>
    <p:extLst>
      <p:ext uri="{BB962C8B-B14F-4D97-AF65-F5344CB8AC3E}">
        <p14:creationId xmlns:p14="http://schemas.microsoft.com/office/powerpoint/2010/main" val="59271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08B3DF4-335D-4CC8-B187-BF9E01016D79}"/>
              </a:ext>
            </a:extLst>
          </p:cNvPr>
          <p:cNvSpPr>
            <a:spLocks noGrp="1" noChangeArrowheads="1"/>
          </p:cNvSpPr>
          <p:nvPr>
            <p:ph type="title"/>
          </p:nvPr>
        </p:nvSpPr>
        <p:spPr>
          <a:xfrm>
            <a:off x="457200" y="152400"/>
            <a:ext cx="8458200" cy="1752600"/>
          </a:xfrm>
        </p:spPr>
        <p:txBody>
          <a:bodyPr/>
          <a:lstStyle/>
          <a:p>
            <a:r>
              <a:rPr lang="hr-HR" altLang="sr-Latn-RS" sz="1800" b="1"/>
              <a:t>                                REZULTATI  REHABILITACIJE-OPORAVAK</a:t>
            </a:r>
            <a:br>
              <a:rPr lang="en-US" altLang="sr-Latn-RS" sz="1800" b="1"/>
            </a:br>
            <a:br>
              <a:rPr lang="en-US" altLang="sr-Latn-RS" sz="1800" b="1"/>
            </a:br>
            <a:r>
              <a:rPr lang="hr-HR" altLang="sr-Latn-RS" sz="1800" b="1"/>
              <a:t>          Program je uključio  80 osoba, rezultati upućuju na značajno poboljšanje      kvalitete života mjereno standardnim skalama i zadovoljstvom korisnika  za većinu korisnika</a:t>
            </a:r>
            <a:endParaRPr lang="en-US" altLang="sr-Latn-RS" sz="1800"/>
          </a:p>
        </p:txBody>
      </p:sp>
      <p:sp>
        <p:nvSpPr>
          <p:cNvPr id="80899" name="Rectangle 3">
            <a:extLst>
              <a:ext uri="{FF2B5EF4-FFF2-40B4-BE49-F238E27FC236}">
                <a16:creationId xmlns:a16="http://schemas.microsoft.com/office/drawing/2014/main" id="{A8C480E5-3BA4-4E4A-9CE4-28CA7995F76B}"/>
              </a:ext>
            </a:extLst>
          </p:cNvPr>
          <p:cNvSpPr>
            <a:spLocks noGrp="1" noChangeArrowheads="1"/>
          </p:cNvSpPr>
          <p:nvPr>
            <p:ph type="body" idx="1"/>
          </p:nvPr>
        </p:nvSpPr>
        <p:spPr>
          <a:xfrm>
            <a:off x="457200" y="2133600"/>
            <a:ext cx="8001000" cy="3992563"/>
          </a:xfrm>
        </p:spPr>
        <p:txBody>
          <a:bodyPr/>
          <a:lstStyle/>
          <a:p>
            <a:pPr algn="ctr">
              <a:buFontTx/>
              <a:buNone/>
            </a:pPr>
            <a:r>
              <a:rPr lang="hr-HR" altLang="sr-Latn-RS"/>
              <a:t>.</a:t>
            </a:r>
            <a:endParaRPr lang="en-US" altLang="sr-Latn-RS"/>
          </a:p>
        </p:txBody>
      </p:sp>
      <p:pic>
        <p:nvPicPr>
          <p:cNvPr id="80900" name="Picture 4" descr="mirjana_za_poster">
            <a:extLst>
              <a:ext uri="{FF2B5EF4-FFF2-40B4-BE49-F238E27FC236}">
                <a16:creationId xmlns:a16="http://schemas.microsoft.com/office/drawing/2014/main" id="{3E78C946-5050-4BAB-894A-279B70DEB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133600"/>
            <a:ext cx="23622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5">
            <a:extLst>
              <a:ext uri="{FF2B5EF4-FFF2-40B4-BE49-F238E27FC236}">
                <a16:creationId xmlns:a16="http://schemas.microsoft.com/office/drawing/2014/main" id="{92B4757F-2CBA-4119-AD78-7DBE29569803}"/>
              </a:ext>
            </a:extLst>
          </p:cNvPr>
          <p:cNvSpPr>
            <a:spLocks noChangeArrowheads="1"/>
          </p:cNvSpPr>
          <p:nvPr/>
        </p:nvSpPr>
        <p:spPr bwMode="auto">
          <a:xfrm>
            <a:off x="381000" y="1828800"/>
            <a:ext cx="89916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1"/>
            <a:r>
              <a:rPr lang="en-US" altLang="zh-CN" sz="1600">
                <a:ea typeface="SimSun" panose="02010600030101010101" pitchFamily="2" charset="-122"/>
              </a:rPr>
              <a:t>Mirjana. 37</a:t>
            </a:r>
            <a:r>
              <a:rPr lang="hr-HR" altLang="zh-CN" sz="1600">
                <a:ea typeface="SimSun" panose="02010600030101010101" pitchFamily="2" charset="-122"/>
              </a:rPr>
              <a:t> godina </a:t>
            </a:r>
            <a:r>
              <a:rPr lang="en-US" altLang="zh-CN" sz="1600">
                <a:ea typeface="SimSun" panose="02010600030101010101" pitchFamily="2" charset="-122"/>
              </a:rPr>
              <a:t>,</a:t>
            </a:r>
            <a:r>
              <a:rPr lang="hr-HR" altLang="zh-CN" sz="1600">
                <a:ea typeface="SimSun" panose="02010600030101010101" pitchFamily="2" charset="-122"/>
              </a:rPr>
              <a:t>dijagnoza shizofrenija liječi se 17 godina </a:t>
            </a:r>
          </a:p>
          <a:p>
            <a:pPr lvl="1"/>
            <a:r>
              <a:rPr lang="en-US" altLang="zh-CN" sz="1600">
                <a:ea typeface="SimSun" panose="02010600030101010101" pitchFamily="2" charset="-122"/>
              </a:rPr>
              <a:t> </a:t>
            </a:r>
            <a:r>
              <a:rPr lang="hr-HR" altLang="zh-CN" sz="1600">
                <a:ea typeface="SimSun" panose="02010600030101010101" pitchFamily="2" charset="-122"/>
              </a:rPr>
              <a:t>suradljiva u liječenju, uzima lijekove i</a:t>
            </a:r>
          </a:p>
          <a:p>
            <a:pPr lvl="1"/>
            <a:r>
              <a:rPr lang="hr-HR" altLang="zh-CN" sz="1600">
                <a:ea typeface="SimSun" panose="02010600030101010101" pitchFamily="2" charset="-122"/>
              </a:rPr>
              <a:t>redovita je u posjetama psihijatru 1x mj,</a:t>
            </a:r>
          </a:p>
          <a:p>
            <a:pPr lvl="1"/>
            <a:endParaRPr lang="hr-HR" altLang="zh-CN" sz="1600">
              <a:ea typeface="SimSun" panose="02010600030101010101" pitchFamily="2" charset="-122"/>
            </a:endParaRPr>
          </a:p>
          <a:p>
            <a:pPr lvl="1"/>
            <a:r>
              <a:rPr lang="hr-HR" altLang="zh-CN" sz="1600">
                <a:ea typeface="SimSun" panose="02010600030101010101" pitchFamily="2" charset="-122"/>
              </a:rPr>
              <a:t>Umirovljena u  dobi od 25 godina jer </a:t>
            </a:r>
          </a:p>
          <a:p>
            <a:pPr lvl="1"/>
            <a:r>
              <a:rPr lang="hr-HR" altLang="zh-CN" sz="1600">
                <a:ea typeface="SimSun" panose="02010600030101010101" pitchFamily="2" charset="-122"/>
              </a:rPr>
              <a:t>Nije imala priliku za rehabilitiaciju</a:t>
            </a:r>
            <a:endParaRPr lang="en-US" altLang="zh-CN" sz="1600">
              <a:ea typeface="SimSun" panose="02010600030101010101" pitchFamily="2" charset="-122"/>
            </a:endParaRPr>
          </a:p>
          <a:p>
            <a:pPr lvl="1"/>
            <a:endParaRPr lang="hr-HR" altLang="zh-CN" sz="1600"/>
          </a:p>
          <a:p>
            <a:pPr lvl="1"/>
            <a:endParaRPr lang="hr-HR" altLang="zh-CN" sz="1600"/>
          </a:p>
          <a:p>
            <a:pPr lvl="1"/>
            <a:endParaRPr lang="hr-HR" altLang="zh-CN" sz="1600"/>
          </a:p>
          <a:p>
            <a:pPr lvl="1"/>
            <a:endParaRPr lang="hr-HR" altLang="zh-CN" sz="1600"/>
          </a:p>
          <a:p>
            <a:pPr lvl="1"/>
            <a:endParaRPr lang="hr-HR" altLang="zh-CN" sz="1600"/>
          </a:p>
          <a:p>
            <a:pPr lvl="1"/>
            <a:endParaRPr lang="hr-HR" altLang="zh-CN" sz="1600"/>
          </a:p>
          <a:p>
            <a:pPr lvl="1"/>
            <a:endParaRPr lang="hr-HR" altLang="zh-CN" sz="1600"/>
          </a:p>
          <a:p>
            <a:pPr lvl="1"/>
            <a:r>
              <a:rPr lang="hr-HR" altLang="zh-CN" sz="1600">
                <a:ea typeface="SimSun" panose="02010600030101010101" pitchFamily="2" charset="-122"/>
              </a:rPr>
              <a:t>Već  10 godina nema  halucinacije i deluzije  ali  ima poteškoća o brizi o sebi, pasivna je ovisna</a:t>
            </a:r>
          </a:p>
          <a:p>
            <a:pPr lvl="1"/>
            <a:r>
              <a:rPr lang="hr-HR" altLang="zh-CN" sz="1600">
                <a:ea typeface="SimSun" panose="02010600030101010101" pitchFamily="2" charset="-122"/>
              </a:rPr>
              <a:t> o majci, majka se  boji tko će se brinuti  o Mirjani   nakon njene smrti.</a:t>
            </a:r>
          </a:p>
          <a:p>
            <a:pPr lvl="1"/>
            <a:r>
              <a:rPr lang="hr-HR" altLang="sr-Latn-RS" sz="1600">
                <a:ea typeface="SimSun" panose="02010600030101010101" pitchFamily="2" charset="-122"/>
              </a:rPr>
              <a:t>Nakon programa rehabilitacije od godine dana oporavljena, pomaže u kućanstvu, preuzima inicijativu </a:t>
            </a:r>
          </a:p>
          <a:p>
            <a:pPr lvl="1"/>
            <a:r>
              <a:rPr lang="hr-HR" altLang="sr-Latn-RS" sz="1600">
                <a:ea typeface="SimSun" panose="02010600030101010101" pitchFamily="2" charset="-122"/>
              </a:rPr>
              <a:t>kada je majka bolesna , radi u kafeteriji Svitanja, svaki dan 4 sata.</a:t>
            </a:r>
            <a:endParaRPr lang="en-US" altLang="sr-Latn-RS" sz="1600"/>
          </a:p>
        </p:txBody>
      </p:sp>
      <p:pic>
        <p:nvPicPr>
          <p:cNvPr id="80902" name="Picture 6">
            <a:extLst>
              <a:ext uri="{FF2B5EF4-FFF2-40B4-BE49-F238E27FC236}">
                <a16:creationId xmlns:a16="http://schemas.microsoft.com/office/drawing/2014/main" id="{1CCDCBC5-4606-45E6-BC80-436D5EF5F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1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Rectangle 7">
            <a:extLst>
              <a:ext uri="{FF2B5EF4-FFF2-40B4-BE49-F238E27FC236}">
                <a16:creationId xmlns:a16="http://schemas.microsoft.com/office/drawing/2014/main" id="{3C1A1E9F-88F1-4C6F-BC78-F7E83718B85A}"/>
              </a:ext>
            </a:extLst>
          </p:cNvPr>
          <p:cNvSpPr>
            <a:spLocks noChangeArrowheads="1"/>
          </p:cNvSpPr>
          <p:nvPr/>
        </p:nvSpPr>
        <p:spPr bwMode="auto">
          <a:xfrm>
            <a:off x="0" y="6583363"/>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hr-HR" altLang="zh-CN" sz="1200"/>
              <a:t>The World Bank</a:t>
            </a:r>
            <a:endParaRPr lang="en-US" altLang="sr-Latn-RS" sz="1200"/>
          </a:p>
        </p:txBody>
      </p:sp>
      <p:pic>
        <p:nvPicPr>
          <p:cNvPr id="80904" name="Picture 8" descr="Ministarstvo zdravstva i socijalne skrbi">
            <a:extLst>
              <a:ext uri="{FF2B5EF4-FFF2-40B4-BE49-F238E27FC236}">
                <a16:creationId xmlns:a16="http://schemas.microsoft.com/office/drawing/2014/main" id="{AF17F39E-ED16-4EDF-BD9F-0F509110C2E5}"/>
              </a:ext>
            </a:extLst>
          </p:cNvPr>
          <p:cNvPicPr>
            <a:picLocks noChangeAspect="1" noChangeArrowheads="1"/>
          </p:cNvPicPr>
          <p:nvPr/>
        </p:nvPicPr>
        <p:blipFill>
          <a:blip r:embed="rId5">
            <a:lum bright="-14000" contrast="18000"/>
            <a:extLst>
              <a:ext uri="{28A0092B-C50C-407E-A947-70E740481C1C}">
                <a14:useLocalDpi xmlns:a14="http://schemas.microsoft.com/office/drawing/2010/main" val="0"/>
              </a:ext>
            </a:extLst>
          </a:blip>
          <a:srcRect/>
          <a:stretch>
            <a:fillRect/>
          </a:stretch>
        </p:blipFill>
        <p:spPr bwMode="auto">
          <a:xfrm>
            <a:off x="1828800" y="6019800"/>
            <a:ext cx="5943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9">
            <a:extLst>
              <a:ext uri="{FF2B5EF4-FFF2-40B4-BE49-F238E27FC236}">
                <a16:creationId xmlns:a16="http://schemas.microsoft.com/office/drawing/2014/main" id="{1DC200F9-8FDD-44E8-9866-44597627ED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3113" y="6096000"/>
            <a:ext cx="7508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4" descr="P1010082">
            <a:extLst>
              <a:ext uri="{FF2B5EF4-FFF2-40B4-BE49-F238E27FC236}">
                <a16:creationId xmlns:a16="http://schemas.microsoft.com/office/drawing/2014/main" id="{6FE7E74A-4DDF-43F9-B280-2602F5473E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1981200"/>
            <a:ext cx="17811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06151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A6ABA8B-D1C7-4886-A6E6-75CF5E455007}"/>
              </a:ext>
            </a:extLst>
          </p:cNvPr>
          <p:cNvSpPr>
            <a:spLocks noGrp="1"/>
          </p:cNvSpPr>
          <p:nvPr>
            <p:ph type="title"/>
          </p:nvPr>
        </p:nvSpPr>
        <p:spPr>
          <a:xfrm>
            <a:off x="612775" y="228600"/>
            <a:ext cx="8153400" cy="990600"/>
          </a:xfrm>
        </p:spPr>
        <p:txBody>
          <a:bodyPr>
            <a:normAutofit fontScale="90000"/>
          </a:bodyPr>
          <a:lstStyle/>
          <a:p>
            <a:r>
              <a:rPr lang="hr-HR" altLang="sr-Latn-RS" dirty="0"/>
              <a:t>WHO akcioni plan za mentalno zdravlje    2012-2020</a:t>
            </a:r>
          </a:p>
        </p:txBody>
      </p:sp>
      <p:sp>
        <p:nvSpPr>
          <p:cNvPr id="12291" name="Content Placeholder 2">
            <a:extLst>
              <a:ext uri="{FF2B5EF4-FFF2-40B4-BE49-F238E27FC236}">
                <a16:creationId xmlns:a16="http://schemas.microsoft.com/office/drawing/2014/main" id="{AD1A9B79-1A0F-43AA-BB3B-2868E8B1B3DD}"/>
              </a:ext>
            </a:extLst>
          </p:cNvPr>
          <p:cNvSpPr>
            <a:spLocks noGrp="1"/>
          </p:cNvSpPr>
          <p:nvPr>
            <p:ph sz="quarter" idx="1"/>
          </p:nvPr>
        </p:nvSpPr>
        <p:spPr>
          <a:xfrm>
            <a:off x="612775" y="1600200"/>
            <a:ext cx="8153400" cy="4495800"/>
          </a:xfrm>
        </p:spPr>
        <p:txBody>
          <a:bodyPr>
            <a:normAutofit fontScale="85000" lnSpcReduction="20000"/>
          </a:bodyPr>
          <a:lstStyle/>
          <a:p>
            <a:r>
              <a:rPr lang="hr-HR" altLang="sr-Latn-RS" sz="2000" dirty="0"/>
              <a:t>P</a:t>
            </a:r>
            <a:r>
              <a:rPr lang="en-GB" altLang="sr-Latn-RS" sz="2000" dirty="0" err="1"/>
              <a:t>rimjenu</a:t>
            </a:r>
            <a:r>
              <a:rPr lang="en-GB" altLang="sr-Latn-RS" sz="2000" dirty="0"/>
              <a:t> </a:t>
            </a:r>
            <a:r>
              <a:rPr lang="en-GB" altLang="sr-Latn-RS" sz="2000" b="1" dirty="0" err="1">
                <a:solidFill>
                  <a:srgbClr val="FF0000"/>
                </a:solidFill>
              </a:rPr>
              <a:t>principa</a:t>
            </a:r>
            <a:r>
              <a:rPr lang="en-GB" altLang="sr-Latn-RS" sz="2000" b="1" dirty="0">
                <a:solidFill>
                  <a:srgbClr val="FF0000"/>
                </a:solidFill>
              </a:rPr>
              <a:t> </a:t>
            </a:r>
            <a:r>
              <a:rPr lang="en-GB" altLang="sr-Latn-RS" sz="2000" b="1" dirty="0" err="1">
                <a:solidFill>
                  <a:srgbClr val="FF0000"/>
                </a:solidFill>
              </a:rPr>
              <a:t>oporavka</a:t>
            </a:r>
            <a:r>
              <a:rPr lang="en-GB" altLang="sr-Latn-RS" sz="2000" dirty="0"/>
              <a:t>, </a:t>
            </a:r>
            <a:r>
              <a:rPr lang="en-GB" altLang="sr-Latn-RS" sz="2000" dirty="0" err="1"/>
              <a:t>socijalne</a:t>
            </a:r>
            <a:r>
              <a:rPr lang="en-GB" altLang="sr-Latn-RS" sz="2000" dirty="0"/>
              <a:t> </a:t>
            </a:r>
            <a:r>
              <a:rPr lang="en-GB" altLang="sr-Latn-RS" sz="2000" dirty="0" err="1"/>
              <a:t>uključenosti</a:t>
            </a:r>
            <a:r>
              <a:rPr lang="hr-HR" altLang="sr-Latn-RS" sz="2000" dirty="0"/>
              <a:t> multidisciplinarnog i </a:t>
            </a:r>
            <a:r>
              <a:rPr lang="hr-HR" altLang="sr-Latn-RS" sz="2000" dirty="0" err="1"/>
              <a:t>multisektorskog</a:t>
            </a:r>
            <a:r>
              <a:rPr lang="hr-HR" altLang="sr-Latn-RS" sz="2000" dirty="0"/>
              <a:t>  pristupa;  </a:t>
            </a:r>
          </a:p>
          <a:p>
            <a:r>
              <a:rPr lang="hr-HR" altLang="sr-Latn-RS" sz="2000" dirty="0"/>
              <a:t>Skrb za mentalno zdravlje </a:t>
            </a:r>
            <a:r>
              <a:rPr lang="hr-HR" altLang="sr-Latn-RS" sz="2000" b="1" dirty="0"/>
              <a:t>u  </a:t>
            </a:r>
            <a:r>
              <a:rPr lang="hr-HR" altLang="sr-Latn-RS" sz="2000" b="1" dirty="0">
                <a:solidFill>
                  <a:srgbClr val="FF0000"/>
                </a:solidFill>
              </a:rPr>
              <a:t>najmanje ograničavajućim uvjetima </a:t>
            </a:r>
            <a:r>
              <a:rPr lang="hr-HR" altLang="sr-Latn-RS" sz="2000" dirty="0"/>
              <a:t>s najmanje  ograničenja  privatnog života.;  </a:t>
            </a:r>
          </a:p>
          <a:p>
            <a:r>
              <a:rPr lang="hr-HR" altLang="sr-Latn-RS" sz="2000" b="1" dirty="0"/>
              <a:t> </a:t>
            </a:r>
            <a:r>
              <a:rPr lang="en-GB" altLang="sr-Latn-RS" sz="2000" b="1" dirty="0" err="1"/>
              <a:t>uspostavljanje</a:t>
            </a:r>
            <a:r>
              <a:rPr lang="en-GB" altLang="sr-Latn-RS" sz="2000" b="1" dirty="0"/>
              <a:t>  </a:t>
            </a:r>
            <a:r>
              <a:rPr lang="en-GB" altLang="sr-Latn-RS" sz="2000" b="1" dirty="0" err="1">
                <a:solidFill>
                  <a:srgbClr val="FF0000"/>
                </a:solidFill>
              </a:rPr>
              <a:t>timova</a:t>
            </a:r>
            <a:r>
              <a:rPr lang="en-GB" altLang="sr-Latn-RS" sz="2000" b="1" dirty="0">
                <a:solidFill>
                  <a:srgbClr val="FF0000"/>
                </a:solidFill>
              </a:rPr>
              <a:t> </a:t>
            </a:r>
            <a:r>
              <a:rPr lang="en-GB" altLang="sr-Latn-RS" sz="2000" b="1" dirty="0" err="1">
                <a:solidFill>
                  <a:srgbClr val="FF0000"/>
                </a:solidFill>
              </a:rPr>
              <a:t>za</a:t>
            </a:r>
            <a:r>
              <a:rPr lang="en-GB" altLang="sr-Latn-RS" sz="2000" b="1" dirty="0">
                <a:solidFill>
                  <a:srgbClr val="FF0000"/>
                </a:solidFill>
              </a:rPr>
              <a:t> </a:t>
            </a:r>
            <a:r>
              <a:rPr lang="en-GB" altLang="sr-Latn-RS" sz="2000" b="1" dirty="0" err="1">
                <a:solidFill>
                  <a:srgbClr val="FF0000"/>
                </a:solidFill>
              </a:rPr>
              <a:t>mentalno</a:t>
            </a:r>
            <a:r>
              <a:rPr lang="en-GB" altLang="sr-Latn-RS" sz="2000" b="1" dirty="0">
                <a:solidFill>
                  <a:srgbClr val="FF0000"/>
                </a:solidFill>
              </a:rPr>
              <a:t>  </a:t>
            </a:r>
            <a:r>
              <a:rPr lang="en-GB" altLang="sr-Latn-RS" sz="2000" b="1" dirty="0" err="1">
                <a:solidFill>
                  <a:srgbClr val="FF0000"/>
                </a:solidFill>
              </a:rPr>
              <a:t>zdravlje</a:t>
            </a:r>
            <a:r>
              <a:rPr lang="en-GB" altLang="sr-Latn-RS" sz="2000" b="1" dirty="0">
                <a:solidFill>
                  <a:srgbClr val="FF0000"/>
                </a:solidFill>
              </a:rPr>
              <a:t> u </a:t>
            </a:r>
            <a:r>
              <a:rPr lang="en-GB" altLang="sr-Latn-RS" sz="2000" b="1" dirty="0" err="1">
                <a:solidFill>
                  <a:srgbClr val="FF0000"/>
                </a:solidFill>
              </a:rPr>
              <a:t>zajednic</a:t>
            </a:r>
            <a:r>
              <a:rPr lang="en-GB" altLang="sr-Latn-RS" sz="2000" b="1" dirty="0" err="1"/>
              <a:t>i</a:t>
            </a:r>
            <a:r>
              <a:rPr lang="en-GB" altLang="sr-Latn-RS" sz="2000" dirty="0"/>
              <a:t>; </a:t>
            </a:r>
            <a:endParaRPr lang="hr-HR" altLang="sr-Latn-RS" sz="2000" dirty="0"/>
          </a:p>
          <a:p>
            <a:r>
              <a:rPr lang="en-GB" altLang="sr-Latn-RS" sz="2000" dirty="0"/>
              <a:t> </a:t>
            </a:r>
            <a:r>
              <a:rPr lang="en-GB" altLang="sr-Latn-RS" sz="2000" b="1" dirty="0" err="1">
                <a:solidFill>
                  <a:srgbClr val="FF0000"/>
                </a:solidFill>
              </a:rPr>
              <a:t>brzu</a:t>
            </a:r>
            <a:r>
              <a:rPr lang="en-GB" altLang="sr-Latn-RS" sz="2000" b="1" dirty="0">
                <a:solidFill>
                  <a:srgbClr val="FF0000"/>
                </a:solidFill>
              </a:rPr>
              <a:t> </a:t>
            </a:r>
            <a:r>
              <a:rPr lang="en-GB" altLang="sr-Latn-RS" sz="2000" b="1" dirty="0" err="1">
                <a:solidFill>
                  <a:srgbClr val="FF0000"/>
                </a:solidFill>
              </a:rPr>
              <a:t>dostupnost</a:t>
            </a:r>
            <a:r>
              <a:rPr lang="en-GB" altLang="sr-Latn-RS" sz="2000" b="1" dirty="0">
                <a:solidFill>
                  <a:srgbClr val="FF0000"/>
                </a:solidFill>
              </a:rPr>
              <a:t> </a:t>
            </a:r>
            <a:r>
              <a:rPr lang="en-GB" altLang="sr-Latn-RS" sz="2000" b="1" dirty="0" err="1">
                <a:solidFill>
                  <a:srgbClr val="FF0000"/>
                </a:solidFill>
              </a:rPr>
              <a:t>hitne</a:t>
            </a:r>
            <a:r>
              <a:rPr lang="en-GB" altLang="sr-Latn-RS" sz="2000" b="1" dirty="0">
                <a:solidFill>
                  <a:srgbClr val="FF0000"/>
                </a:solidFill>
              </a:rPr>
              <a:t> </a:t>
            </a:r>
            <a:r>
              <a:rPr lang="en-GB" altLang="sr-Latn-RS" sz="2000" b="1" dirty="0" err="1">
                <a:solidFill>
                  <a:srgbClr val="FF0000"/>
                </a:solidFill>
              </a:rPr>
              <a:t>procjene</a:t>
            </a:r>
            <a:r>
              <a:rPr lang="en-GB" altLang="sr-Latn-RS" sz="2000" b="1" dirty="0">
                <a:solidFill>
                  <a:srgbClr val="FF0000"/>
                </a:solidFill>
              </a:rPr>
              <a:t> u </a:t>
            </a:r>
            <a:r>
              <a:rPr lang="en-GB" altLang="sr-Latn-RS" sz="2000" b="1" dirty="0" err="1">
                <a:solidFill>
                  <a:srgbClr val="FF0000"/>
                </a:solidFill>
              </a:rPr>
              <a:t>zajednici</a:t>
            </a:r>
            <a:r>
              <a:rPr lang="en-GB" altLang="sr-Latn-RS" sz="2000" dirty="0"/>
              <a:t>; </a:t>
            </a:r>
            <a:endParaRPr lang="hr-HR" altLang="sr-Latn-RS" sz="2000" dirty="0"/>
          </a:p>
          <a:p>
            <a:r>
              <a:rPr lang="en-GB" altLang="sr-Latn-RS" sz="2000" dirty="0" err="1"/>
              <a:t>Dostupnost</a:t>
            </a:r>
            <a:r>
              <a:rPr lang="en-GB" altLang="sr-Latn-RS" sz="2000" dirty="0"/>
              <a:t> </a:t>
            </a:r>
            <a:r>
              <a:rPr lang="en-GB" altLang="sr-Latn-RS" sz="2000" dirty="0" err="1">
                <a:solidFill>
                  <a:srgbClr val="FF0000"/>
                </a:solidFill>
              </a:rPr>
              <a:t>različitih</a:t>
            </a:r>
            <a:r>
              <a:rPr lang="en-GB" altLang="sr-Latn-RS" sz="2000" dirty="0">
                <a:solidFill>
                  <a:srgbClr val="FF0000"/>
                </a:solidFill>
              </a:rPr>
              <a:t>  </a:t>
            </a:r>
            <a:r>
              <a:rPr lang="en-GB" altLang="sr-Latn-RS" sz="2000" dirty="0" err="1">
                <a:solidFill>
                  <a:srgbClr val="FF0000"/>
                </a:solidFill>
              </a:rPr>
              <a:t>službi</a:t>
            </a:r>
            <a:r>
              <a:rPr lang="en-GB" altLang="sr-Latn-RS" sz="2000" dirty="0">
                <a:solidFill>
                  <a:srgbClr val="FF0000"/>
                </a:solidFill>
              </a:rPr>
              <a:t>  </a:t>
            </a:r>
            <a:r>
              <a:rPr lang="en-GB" altLang="sr-Latn-RS" sz="2000" dirty="0" err="1">
                <a:solidFill>
                  <a:srgbClr val="FF0000"/>
                </a:solidFill>
              </a:rPr>
              <a:t>i</a:t>
            </a:r>
            <a:r>
              <a:rPr lang="en-GB" altLang="sr-Latn-RS" sz="2000" dirty="0">
                <a:solidFill>
                  <a:srgbClr val="FF0000"/>
                </a:solidFill>
              </a:rPr>
              <a:t> </a:t>
            </a:r>
            <a:r>
              <a:rPr lang="en-GB" altLang="sr-Latn-RS" sz="2000" dirty="0" err="1">
                <a:solidFill>
                  <a:srgbClr val="FF0000"/>
                </a:solidFill>
              </a:rPr>
              <a:t>usluga</a:t>
            </a:r>
            <a:r>
              <a:rPr lang="en-GB" altLang="sr-Latn-RS" sz="2000" dirty="0">
                <a:solidFill>
                  <a:srgbClr val="FF0000"/>
                </a:solidFill>
              </a:rPr>
              <a:t>  </a:t>
            </a:r>
            <a:r>
              <a:rPr lang="en-GB" altLang="sr-Latn-RS" sz="2000" dirty="0" err="1">
                <a:solidFill>
                  <a:srgbClr val="FF0000"/>
                </a:solidFill>
              </a:rPr>
              <a:t>za</a:t>
            </a:r>
            <a:r>
              <a:rPr lang="en-GB" altLang="sr-Latn-RS" sz="2000" dirty="0">
                <a:solidFill>
                  <a:srgbClr val="FF0000"/>
                </a:solidFill>
              </a:rPr>
              <a:t> </a:t>
            </a:r>
            <a:r>
              <a:rPr lang="en-GB" altLang="sr-Latn-RS" sz="2000" dirty="0" err="1">
                <a:solidFill>
                  <a:srgbClr val="FF0000"/>
                </a:solidFill>
              </a:rPr>
              <a:t>mentalno</a:t>
            </a:r>
            <a:r>
              <a:rPr lang="en-GB" altLang="sr-Latn-RS" sz="2000" dirty="0">
                <a:solidFill>
                  <a:srgbClr val="FF0000"/>
                </a:solidFill>
              </a:rPr>
              <a:t> </a:t>
            </a:r>
            <a:r>
              <a:rPr lang="en-GB" altLang="sr-Latn-RS" sz="2000" dirty="0" err="1">
                <a:solidFill>
                  <a:srgbClr val="FF0000"/>
                </a:solidFill>
              </a:rPr>
              <a:t>zdravlje</a:t>
            </a:r>
            <a:r>
              <a:rPr lang="en-GB" altLang="sr-Latn-RS" sz="2000" dirty="0">
                <a:solidFill>
                  <a:srgbClr val="FF0000"/>
                </a:solidFill>
              </a:rPr>
              <a:t> u </a:t>
            </a:r>
            <a:r>
              <a:rPr lang="en-GB" altLang="sr-Latn-RS" sz="2000" dirty="0" err="1">
                <a:solidFill>
                  <a:srgbClr val="FF0000"/>
                </a:solidFill>
              </a:rPr>
              <a:t>zajednici</a:t>
            </a:r>
            <a:r>
              <a:rPr lang="en-GB" altLang="sr-Latn-RS" sz="2000" dirty="0">
                <a:solidFill>
                  <a:srgbClr val="FF0000"/>
                </a:solidFill>
              </a:rPr>
              <a:t> </a:t>
            </a:r>
            <a:r>
              <a:rPr lang="en-GB" altLang="sr-Latn-RS" sz="2000" dirty="0"/>
              <a:t>; </a:t>
            </a:r>
            <a:endParaRPr lang="hr-HR" altLang="sr-Latn-RS" sz="2000" dirty="0"/>
          </a:p>
          <a:p>
            <a:r>
              <a:rPr lang="en-GB" altLang="sr-Latn-RS" sz="2000" b="1" dirty="0" err="1">
                <a:solidFill>
                  <a:srgbClr val="FF0000"/>
                </a:solidFill>
              </a:rPr>
              <a:t>Kratko</a:t>
            </a:r>
            <a:r>
              <a:rPr lang="en-GB" altLang="sr-Latn-RS" sz="2000" b="1" dirty="0">
                <a:solidFill>
                  <a:srgbClr val="FF0000"/>
                </a:solidFill>
              </a:rPr>
              <a:t> </a:t>
            </a:r>
            <a:r>
              <a:rPr lang="en-GB" altLang="sr-Latn-RS" sz="2000" b="1" dirty="0" err="1">
                <a:solidFill>
                  <a:srgbClr val="FF0000"/>
                </a:solidFill>
              </a:rPr>
              <a:t>bolničko</a:t>
            </a:r>
            <a:r>
              <a:rPr lang="en-GB" altLang="sr-Latn-RS" sz="2000" b="1" dirty="0">
                <a:solidFill>
                  <a:srgbClr val="FF0000"/>
                </a:solidFill>
              </a:rPr>
              <a:t> </a:t>
            </a:r>
            <a:r>
              <a:rPr lang="en-GB" altLang="sr-Latn-RS" sz="2000" b="1" dirty="0" err="1">
                <a:solidFill>
                  <a:srgbClr val="FF0000"/>
                </a:solidFill>
              </a:rPr>
              <a:t>liječenje</a:t>
            </a:r>
            <a:r>
              <a:rPr lang="en-GB" altLang="sr-Latn-RS" sz="2000" b="1" dirty="0">
                <a:solidFill>
                  <a:srgbClr val="FF0000"/>
                </a:solidFill>
              </a:rPr>
              <a:t> s </a:t>
            </a:r>
            <a:r>
              <a:rPr lang="en-GB" altLang="sr-Latn-RS" sz="2000" b="1" dirty="0" err="1">
                <a:solidFill>
                  <a:srgbClr val="FF0000"/>
                </a:solidFill>
              </a:rPr>
              <a:t>planom</a:t>
            </a:r>
            <a:r>
              <a:rPr lang="en-GB" altLang="sr-Latn-RS" sz="2000" b="1" dirty="0">
                <a:solidFill>
                  <a:srgbClr val="FF0000"/>
                </a:solidFill>
              </a:rPr>
              <a:t> </a:t>
            </a:r>
            <a:r>
              <a:rPr lang="en-GB" altLang="sr-Latn-RS" sz="2000" b="1" dirty="0" err="1">
                <a:solidFill>
                  <a:srgbClr val="FF0000"/>
                </a:solidFill>
              </a:rPr>
              <a:t>nastavka</a:t>
            </a:r>
            <a:r>
              <a:rPr lang="en-GB" altLang="sr-Latn-RS" sz="2000" b="1" dirty="0">
                <a:solidFill>
                  <a:srgbClr val="FF0000"/>
                </a:solidFill>
              </a:rPr>
              <a:t> </a:t>
            </a:r>
            <a:r>
              <a:rPr lang="en-GB" altLang="sr-Latn-RS" sz="2000" b="1" dirty="0" err="1">
                <a:solidFill>
                  <a:srgbClr val="FF0000"/>
                </a:solidFill>
              </a:rPr>
              <a:t>skrbi</a:t>
            </a:r>
            <a:r>
              <a:rPr lang="en-GB" altLang="sr-Latn-RS" sz="2000" b="1" dirty="0">
                <a:solidFill>
                  <a:srgbClr val="FF0000"/>
                </a:solidFill>
              </a:rPr>
              <a:t> u </a:t>
            </a:r>
            <a:r>
              <a:rPr lang="en-GB" altLang="sr-Latn-RS" sz="2000" b="1" dirty="0" err="1">
                <a:solidFill>
                  <a:srgbClr val="FF0000"/>
                </a:solidFill>
              </a:rPr>
              <a:t>zajednici</a:t>
            </a:r>
            <a:r>
              <a:rPr lang="en-GB" altLang="sr-Latn-RS" sz="2000" dirty="0">
                <a:solidFill>
                  <a:srgbClr val="FF0000"/>
                </a:solidFill>
              </a:rPr>
              <a:t> </a:t>
            </a:r>
            <a:r>
              <a:rPr lang="en-GB" altLang="sr-Latn-RS" sz="2000" dirty="0"/>
              <a:t>; </a:t>
            </a:r>
            <a:endParaRPr lang="hr-HR" altLang="sr-Latn-RS" sz="2000" dirty="0"/>
          </a:p>
          <a:p>
            <a:r>
              <a:rPr lang="en-GB" altLang="sr-Latn-RS" sz="2000" dirty="0"/>
              <a:t> </a:t>
            </a:r>
            <a:r>
              <a:rPr lang="en-GB" altLang="sr-Latn-RS" sz="2000" dirty="0" err="1"/>
              <a:t>Povećanje</a:t>
            </a:r>
            <a:r>
              <a:rPr lang="en-GB" altLang="sr-Latn-RS" sz="2000" dirty="0"/>
              <a:t> </a:t>
            </a:r>
            <a:r>
              <a:rPr lang="en-GB" altLang="sr-Latn-RS" sz="2000" b="1" dirty="0" err="1"/>
              <a:t>efikasnosti</a:t>
            </a:r>
            <a:r>
              <a:rPr lang="en-GB" altLang="sr-Latn-RS" sz="2000" b="1" dirty="0"/>
              <a:t> </a:t>
            </a:r>
            <a:r>
              <a:rPr lang="en-GB" altLang="sr-Latn-RS" sz="2000" b="1" dirty="0" err="1"/>
              <a:t>liječenja</a:t>
            </a:r>
            <a:r>
              <a:rPr lang="en-GB" altLang="sr-Latn-RS" sz="2000" b="1" dirty="0"/>
              <a:t> </a:t>
            </a:r>
            <a:r>
              <a:rPr lang="en-GB" altLang="sr-Latn-RS" sz="2000" dirty="0" err="1"/>
              <a:t>putem</a:t>
            </a:r>
            <a:r>
              <a:rPr lang="en-GB" altLang="sr-Latn-RS" sz="2000" dirty="0"/>
              <a:t> </a:t>
            </a:r>
            <a:r>
              <a:rPr lang="en-GB" altLang="sr-Latn-RS" sz="2000" dirty="0" err="1"/>
              <a:t>primjene</a:t>
            </a:r>
            <a:r>
              <a:rPr lang="en-GB" altLang="sr-Latn-RS" sz="2000" dirty="0"/>
              <a:t> </a:t>
            </a:r>
            <a:r>
              <a:rPr lang="en-GB" altLang="sr-Latn-RS" sz="2000" b="1" dirty="0">
                <a:solidFill>
                  <a:srgbClr val="FF0000"/>
                </a:solidFill>
              </a:rPr>
              <a:t>evidence base </a:t>
            </a:r>
            <a:r>
              <a:rPr lang="en-GB" altLang="sr-Latn-RS" sz="2000" b="1" dirty="0" err="1">
                <a:solidFill>
                  <a:srgbClr val="FF0000"/>
                </a:solidFill>
              </a:rPr>
              <a:t>metod</a:t>
            </a:r>
            <a:r>
              <a:rPr lang="en-GB" altLang="sr-Latn-RS" sz="2000" b="1" dirty="0" err="1"/>
              <a:t>a</a:t>
            </a:r>
            <a:r>
              <a:rPr lang="en-GB" altLang="sr-Latn-RS" sz="2000" b="1" dirty="0"/>
              <a:t> </a:t>
            </a:r>
            <a:r>
              <a:rPr lang="en-GB" altLang="sr-Latn-RS" sz="2000" dirty="0" err="1"/>
              <a:t>i</a:t>
            </a:r>
            <a:r>
              <a:rPr lang="en-GB" altLang="sr-Latn-RS" sz="2000" dirty="0"/>
              <a:t> </a:t>
            </a:r>
            <a:r>
              <a:rPr lang="en-GB" altLang="sr-Latn-RS" sz="2000" dirty="0" err="1"/>
              <a:t>edukacije</a:t>
            </a:r>
            <a:r>
              <a:rPr lang="en-GB" altLang="sr-Latn-RS" sz="2000" dirty="0"/>
              <a:t> </a:t>
            </a:r>
            <a:r>
              <a:rPr lang="hr-HR" altLang="sr-Latn-RS" sz="2000" dirty="0"/>
              <a:t> </a:t>
            </a:r>
          </a:p>
          <a:p>
            <a:r>
              <a:rPr lang="hr-HR" altLang="sr-Latn-RS" sz="2000" b="1" dirty="0">
                <a:solidFill>
                  <a:srgbClr val="7030A0"/>
                </a:solidFill>
              </a:rPr>
              <a:t>Smanjenje</a:t>
            </a:r>
            <a:r>
              <a:rPr lang="en-GB" altLang="sr-Latn-RS" sz="2000" b="1" dirty="0">
                <a:solidFill>
                  <a:srgbClr val="7030A0"/>
                </a:solidFill>
              </a:rPr>
              <a:t> </a:t>
            </a:r>
            <a:r>
              <a:rPr lang="en-GB" altLang="sr-Latn-RS" sz="2000" b="1" dirty="0" err="1">
                <a:solidFill>
                  <a:srgbClr val="7030A0"/>
                </a:solidFill>
              </a:rPr>
              <a:t>učestalosti</a:t>
            </a:r>
            <a:r>
              <a:rPr lang="en-GB" altLang="sr-Latn-RS" sz="2000" b="1" dirty="0">
                <a:solidFill>
                  <a:srgbClr val="7030A0"/>
                </a:solidFill>
              </a:rPr>
              <a:t> </a:t>
            </a:r>
            <a:r>
              <a:rPr lang="en-GB" altLang="sr-Latn-RS" sz="2000" b="1" dirty="0" err="1">
                <a:solidFill>
                  <a:srgbClr val="7030A0"/>
                </a:solidFill>
              </a:rPr>
              <a:t>hospitalizacija</a:t>
            </a:r>
            <a:r>
              <a:rPr lang="hr-HR" altLang="sr-Latn-RS" sz="2000" b="1" dirty="0">
                <a:solidFill>
                  <a:srgbClr val="7030A0"/>
                </a:solidFill>
              </a:rPr>
              <a:t> koje nastaju </a:t>
            </a:r>
            <a:r>
              <a:rPr lang="en-GB" altLang="sr-Latn-RS" sz="2000" b="1" dirty="0">
                <a:solidFill>
                  <a:srgbClr val="7030A0"/>
                </a:solidFill>
              </a:rPr>
              <a:t> </a:t>
            </a:r>
            <a:r>
              <a:rPr lang="en-GB" altLang="sr-Latn-RS" sz="2000" b="1" dirty="0" err="1">
                <a:solidFill>
                  <a:srgbClr val="7030A0"/>
                </a:solidFill>
              </a:rPr>
              <a:t>zbog</a:t>
            </a:r>
            <a:r>
              <a:rPr lang="en-GB" altLang="sr-Latn-RS" sz="2000" b="1" dirty="0">
                <a:solidFill>
                  <a:srgbClr val="7030A0"/>
                </a:solidFill>
              </a:rPr>
              <a:t> </a:t>
            </a:r>
            <a:r>
              <a:rPr lang="en-GB" altLang="sr-Latn-RS" sz="2000" b="1" dirty="0" err="1">
                <a:solidFill>
                  <a:srgbClr val="7030A0"/>
                </a:solidFill>
              </a:rPr>
              <a:t>nedostatka</a:t>
            </a:r>
            <a:r>
              <a:rPr lang="en-GB" altLang="sr-Latn-RS" sz="2000" b="1" dirty="0">
                <a:solidFill>
                  <a:srgbClr val="7030A0"/>
                </a:solidFill>
              </a:rPr>
              <a:t> </a:t>
            </a:r>
            <a:r>
              <a:rPr lang="en-GB" altLang="sr-Latn-RS" sz="2000" b="1" dirty="0" err="1">
                <a:solidFill>
                  <a:srgbClr val="7030A0"/>
                </a:solidFill>
              </a:rPr>
              <a:t>skrb</a:t>
            </a:r>
            <a:r>
              <a:rPr lang="hr-HR" altLang="sr-Latn-RS" sz="2000" b="1" dirty="0">
                <a:solidFill>
                  <a:srgbClr val="7030A0"/>
                </a:solidFill>
              </a:rPr>
              <a:t>/USLUGA </a:t>
            </a:r>
            <a:r>
              <a:rPr lang="en-GB" altLang="sr-Latn-RS" sz="2000" b="1" dirty="0">
                <a:solidFill>
                  <a:srgbClr val="7030A0"/>
                </a:solidFill>
              </a:rPr>
              <a:t> u </a:t>
            </a:r>
            <a:r>
              <a:rPr lang="en-GB" altLang="sr-Latn-RS" sz="2000" b="1" dirty="0" err="1">
                <a:solidFill>
                  <a:srgbClr val="7030A0"/>
                </a:solidFill>
              </a:rPr>
              <a:t>zajednici</a:t>
            </a:r>
            <a:r>
              <a:rPr lang="hr-HR" altLang="sr-Latn-RS" sz="2000" b="1" dirty="0">
                <a:solidFill>
                  <a:srgbClr val="7030A0"/>
                </a:solidFill>
              </a:rPr>
              <a:t>-</a:t>
            </a:r>
            <a:endParaRPr lang="hr-HR" altLang="sr-Latn-RS" dirty="0">
              <a:solidFill>
                <a:srgbClr val="7030A0"/>
              </a:solidFill>
            </a:endParaRPr>
          </a:p>
          <a:p>
            <a:endParaRPr lang="hr-HR" altLang="sr-Latn-RS" sz="2800" dirty="0"/>
          </a:p>
          <a:p>
            <a:pPr>
              <a:buFont typeface="Wingdings" panose="05000000000000000000" pitchFamily="2" charset="2"/>
              <a:buNone/>
            </a:pPr>
            <a:r>
              <a:rPr lang="hr-HR" altLang="sr-Latn-RS" sz="3600" b="1" dirty="0"/>
              <a:t>   </a:t>
            </a:r>
          </a:p>
        </p:txBody>
      </p:sp>
    </p:spTree>
    <p:extLst>
      <p:ext uri="{BB962C8B-B14F-4D97-AF65-F5344CB8AC3E}">
        <p14:creationId xmlns:p14="http://schemas.microsoft.com/office/powerpoint/2010/main" val="2056554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A99742-52C6-4028-A3EF-D19DCD149E0E}"/>
              </a:ext>
            </a:extLst>
          </p:cNvPr>
          <p:cNvSpPr>
            <a:spLocks noGrp="1"/>
          </p:cNvSpPr>
          <p:nvPr>
            <p:ph type="title"/>
          </p:nvPr>
        </p:nvSpPr>
        <p:spPr/>
        <p:txBody>
          <a:bodyPr/>
          <a:lstStyle/>
          <a:p>
            <a:r>
              <a:rPr lang="hr-HR" dirty="0"/>
              <a:t>Program rehabilitacije</a:t>
            </a:r>
          </a:p>
        </p:txBody>
      </p:sp>
      <p:pic>
        <p:nvPicPr>
          <p:cNvPr id="5" name="Rezervirano mjesto sadržaja 4">
            <a:extLst>
              <a:ext uri="{FF2B5EF4-FFF2-40B4-BE49-F238E27FC236}">
                <a16:creationId xmlns:a16="http://schemas.microsoft.com/office/drawing/2014/main" id="{96C82C08-0E47-497C-BB95-0185F8E831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229339"/>
            <a:ext cx="6348413" cy="3743935"/>
          </a:xfrm>
        </p:spPr>
      </p:pic>
    </p:spTree>
    <p:extLst>
      <p:ext uri="{BB962C8B-B14F-4D97-AF65-F5344CB8AC3E}">
        <p14:creationId xmlns:p14="http://schemas.microsoft.com/office/powerpoint/2010/main" val="4054614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67FFB4C-70AE-4CAC-BBBF-E95638630159}"/>
              </a:ext>
            </a:extLst>
          </p:cNvPr>
          <p:cNvSpPr>
            <a:spLocks noGrp="1"/>
          </p:cNvSpPr>
          <p:nvPr>
            <p:ph type="title"/>
          </p:nvPr>
        </p:nvSpPr>
        <p:spPr>
          <a:xfrm>
            <a:off x="612775" y="228600"/>
            <a:ext cx="8153400" cy="990600"/>
          </a:xfrm>
        </p:spPr>
        <p:txBody>
          <a:bodyPr/>
          <a:lstStyle/>
          <a:p>
            <a:r>
              <a:rPr lang="hr-HR" altLang="sr-Latn-RS" dirty="0"/>
              <a:t>         Mobilni tim za SMI </a:t>
            </a:r>
          </a:p>
        </p:txBody>
      </p:sp>
      <p:sp>
        <p:nvSpPr>
          <p:cNvPr id="21507" name="Content Placeholder 2">
            <a:extLst>
              <a:ext uri="{FF2B5EF4-FFF2-40B4-BE49-F238E27FC236}">
                <a16:creationId xmlns:a16="http://schemas.microsoft.com/office/drawing/2014/main" id="{90A47534-4A8E-48B0-A6D6-4B4DC3F0F8B2}"/>
              </a:ext>
            </a:extLst>
          </p:cNvPr>
          <p:cNvSpPr>
            <a:spLocks noGrp="1"/>
          </p:cNvSpPr>
          <p:nvPr>
            <p:ph sz="quarter" idx="1"/>
          </p:nvPr>
        </p:nvSpPr>
        <p:spPr>
          <a:xfrm>
            <a:off x="612775" y="1600200"/>
            <a:ext cx="8153400" cy="4495800"/>
          </a:xfrm>
        </p:spPr>
        <p:txBody>
          <a:bodyPr>
            <a:normAutofit fontScale="92500" lnSpcReduction="20000"/>
          </a:bodyPr>
          <a:lstStyle/>
          <a:p>
            <a:r>
              <a:rPr lang="hr-HR" altLang="sr-Latn-RS" sz="2800" dirty="0"/>
              <a:t>Pacijent ima </a:t>
            </a:r>
            <a:r>
              <a:rPr lang="hr-HR" altLang="sr-Latn-RS" sz="2800" b="1" dirty="0"/>
              <a:t>teži  mentalni poremećaj (SMI) </a:t>
            </a:r>
            <a:r>
              <a:rPr lang="hr-HR" altLang="sr-Latn-RS" sz="2800" dirty="0"/>
              <a:t>koji zahtijeva  liječenje, a da se pritom ne nalazi u remisiji- dg: </a:t>
            </a:r>
            <a:r>
              <a:rPr lang="hr-HR" altLang="sr-Latn-RS" sz="2800" dirty="0">
                <a:solidFill>
                  <a:srgbClr val="FF0000"/>
                </a:solidFill>
              </a:rPr>
              <a:t>psihoza s učestalim hospitalizacijama, nesuradljivost u liječenju ,druge dijagnoze</a:t>
            </a:r>
          </a:p>
          <a:p>
            <a:r>
              <a:rPr lang="hr-HR" altLang="sr-Latn-RS" sz="2800" dirty="0"/>
              <a:t>Pacijent  ima ozbiljna ograničenja u dnevnom i  socijalnom </a:t>
            </a:r>
            <a:r>
              <a:rPr lang="hr-HR" altLang="sr-Latn-RS" sz="2800" b="1" dirty="0"/>
              <a:t>funkcioniranju</a:t>
            </a:r>
          </a:p>
          <a:p>
            <a:r>
              <a:rPr lang="hr-HR" altLang="sr-Latn-RS" sz="2800" dirty="0"/>
              <a:t>Mentalni poremećaj uzrokuje psihološka i/ili fizička </a:t>
            </a:r>
            <a:r>
              <a:rPr lang="hr-HR" altLang="sr-Latn-RS" sz="2800" b="1" dirty="0"/>
              <a:t>ograničenja</a:t>
            </a:r>
          </a:p>
          <a:p>
            <a:r>
              <a:rPr lang="hr-HR" altLang="sr-Latn-RS" sz="2800" dirty="0"/>
              <a:t>Radi se o kroničnoj bolesti</a:t>
            </a:r>
          </a:p>
          <a:p>
            <a:r>
              <a:rPr lang="hr-HR" altLang="sr-Latn-RS" sz="2800" dirty="0"/>
              <a:t>Postoji indikacija za  </a:t>
            </a:r>
            <a:r>
              <a:rPr lang="hr-HR" altLang="sr-Latn-RS" sz="2800" b="1" dirty="0"/>
              <a:t>koordiniranu mrežu stručnjaka</a:t>
            </a:r>
            <a:r>
              <a:rPr lang="hr-HR" altLang="sr-Latn-RS" sz="2800" dirty="0"/>
              <a:t>.</a:t>
            </a:r>
          </a:p>
          <a:p>
            <a:endParaRPr lang="hr-HR" altLang="sr-Latn-RS" sz="2800" dirty="0"/>
          </a:p>
        </p:txBody>
      </p:sp>
    </p:spTree>
    <p:extLst>
      <p:ext uri="{BB962C8B-B14F-4D97-AF65-F5344CB8AC3E}">
        <p14:creationId xmlns:p14="http://schemas.microsoft.com/office/powerpoint/2010/main" val="2408221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Oval 2">
            <a:extLst>
              <a:ext uri="{FF2B5EF4-FFF2-40B4-BE49-F238E27FC236}">
                <a16:creationId xmlns:a16="http://schemas.microsoft.com/office/drawing/2014/main" id="{8F44F1CE-62DE-413B-91EF-67F4C0BCE8B2}"/>
              </a:ext>
            </a:extLst>
          </p:cNvPr>
          <p:cNvSpPr>
            <a:spLocks noChangeArrowheads="1"/>
          </p:cNvSpPr>
          <p:nvPr/>
        </p:nvSpPr>
        <p:spPr bwMode="auto">
          <a:xfrm>
            <a:off x="3597275" y="1322388"/>
            <a:ext cx="3124200" cy="1600200"/>
          </a:xfrm>
          <a:prstGeom prst="ellipse">
            <a:avLst/>
          </a:prstGeom>
          <a:solidFill>
            <a:srgbClr val="E9C067"/>
          </a:solidFill>
          <a:ln w="9525">
            <a:solidFill>
              <a:schemeClr val="tx1"/>
            </a:solidFill>
            <a:round/>
            <a:headEnd/>
            <a:tailE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9pPr>
          </a:lstStyle>
          <a:p>
            <a:pPr algn="ctr" eaLnBrk="1" hangingPunct="1">
              <a:spcBef>
                <a:spcPct val="0"/>
              </a:spcBef>
              <a:buClrTx/>
              <a:buSzTx/>
              <a:buFontTx/>
              <a:buNone/>
            </a:pPr>
            <a:r>
              <a:rPr lang="hr-HR" altLang="sr-Latn-RS" sz="1800" b="1">
                <a:latin typeface="Arial" panose="020B0604020202020204" pitchFamily="34" charset="0"/>
              </a:rPr>
              <a:t>Bolničko</a:t>
            </a:r>
            <a:r>
              <a:rPr lang="en-GB" altLang="sr-Latn-RS" sz="1800" b="1">
                <a:latin typeface="Arial" panose="020B0604020202020204" pitchFamily="34" charset="0"/>
              </a:rPr>
              <a:t> </a:t>
            </a:r>
          </a:p>
          <a:p>
            <a:pPr algn="ctr" eaLnBrk="1" hangingPunct="1">
              <a:spcBef>
                <a:spcPct val="0"/>
              </a:spcBef>
              <a:buClrTx/>
              <a:buSzTx/>
              <a:buFontTx/>
              <a:buNone/>
            </a:pPr>
            <a:r>
              <a:rPr lang="hr-HR" altLang="sr-Latn-RS" sz="1800" b="1">
                <a:latin typeface="Arial" panose="020B0604020202020204" pitchFamily="34" charset="0"/>
              </a:rPr>
              <a:t>liječenje</a:t>
            </a:r>
            <a:r>
              <a:rPr lang="en-GB" altLang="sr-Latn-RS" sz="1800" b="1">
                <a:latin typeface="Arial" panose="020B0604020202020204" pitchFamily="34" charset="0"/>
              </a:rPr>
              <a:t> </a:t>
            </a:r>
          </a:p>
          <a:p>
            <a:pPr algn="ctr" eaLnBrk="1" hangingPunct="1">
              <a:spcBef>
                <a:spcPct val="0"/>
              </a:spcBef>
              <a:buClrTx/>
              <a:buSzTx/>
              <a:buFontTx/>
              <a:buNone/>
            </a:pPr>
            <a:endParaRPr lang="en-GB" altLang="sr-Latn-RS" sz="1800" b="1">
              <a:latin typeface="Arial" panose="020B0604020202020204" pitchFamily="34" charset="0"/>
            </a:endParaRPr>
          </a:p>
        </p:txBody>
      </p:sp>
      <p:sp>
        <p:nvSpPr>
          <p:cNvPr id="133123" name="Oval 3">
            <a:extLst>
              <a:ext uri="{FF2B5EF4-FFF2-40B4-BE49-F238E27FC236}">
                <a16:creationId xmlns:a16="http://schemas.microsoft.com/office/drawing/2014/main" id="{B2A5C8B0-C778-41BF-ABCF-252FD3BBF138}"/>
              </a:ext>
            </a:extLst>
          </p:cNvPr>
          <p:cNvSpPr>
            <a:spLocks noChangeArrowheads="1"/>
          </p:cNvSpPr>
          <p:nvPr/>
        </p:nvSpPr>
        <p:spPr bwMode="auto">
          <a:xfrm>
            <a:off x="6248400" y="2743200"/>
            <a:ext cx="2438400" cy="1600200"/>
          </a:xfrm>
          <a:prstGeom prst="ellipse">
            <a:avLst/>
          </a:prstGeom>
          <a:solidFill>
            <a:srgbClr val="DC8ADC"/>
          </a:solidFill>
          <a:ln w="9525">
            <a:solidFill>
              <a:schemeClr val="tx1"/>
            </a:solidFill>
            <a:round/>
            <a:headEnd/>
            <a:tailE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9pPr>
          </a:lstStyle>
          <a:p>
            <a:pPr algn="ctr" eaLnBrk="1" hangingPunct="1">
              <a:spcBef>
                <a:spcPct val="0"/>
              </a:spcBef>
              <a:buClrTx/>
              <a:buSzTx/>
              <a:buFontTx/>
              <a:buNone/>
            </a:pPr>
            <a:endParaRPr lang="en-GB" altLang="sr-Latn-RS" sz="1800" b="1">
              <a:latin typeface="Arial" panose="020B0604020202020204" pitchFamily="34" charset="0"/>
            </a:endParaRPr>
          </a:p>
          <a:p>
            <a:pPr algn="ctr" eaLnBrk="1" hangingPunct="1">
              <a:spcBef>
                <a:spcPct val="0"/>
              </a:spcBef>
              <a:buClrTx/>
              <a:buSzTx/>
              <a:buFontTx/>
              <a:buNone/>
            </a:pPr>
            <a:r>
              <a:rPr lang="en-GB" altLang="sr-Latn-RS" sz="1800" b="1">
                <a:latin typeface="Arial" panose="020B0604020202020204" pitchFamily="34" charset="0"/>
              </a:rPr>
              <a:t>Soc</a:t>
            </a:r>
            <a:r>
              <a:rPr lang="hr-HR" altLang="sr-Latn-RS" sz="1800" b="1">
                <a:latin typeface="Arial" panose="020B0604020202020204" pitchFamily="34" charset="0"/>
              </a:rPr>
              <a:t>ijalna skrb</a:t>
            </a:r>
            <a:endParaRPr lang="en-GB" altLang="sr-Latn-RS" sz="1800" b="1">
              <a:latin typeface="Arial" panose="020B0604020202020204" pitchFamily="34" charset="0"/>
            </a:endParaRPr>
          </a:p>
        </p:txBody>
      </p:sp>
      <p:sp>
        <p:nvSpPr>
          <p:cNvPr id="133124" name="Oval 4">
            <a:extLst>
              <a:ext uri="{FF2B5EF4-FFF2-40B4-BE49-F238E27FC236}">
                <a16:creationId xmlns:a16="http://schemas.microsoft.com/office/drawing/2014/main" id="{12BAE8F3-9375-411B-BD34-CFF90FA837E1}"/>
              </a:ext>
            </a:extLst>
          </p:cNvPr>
          <p:cNvSpPr>
            <a:spLocks noChangeArrowheads="1"/>
          </p:cNvSpPr>
          <p:nvPr/>
        </p:nvSpPr>
        <p:spPr bwMode="auto">
          <a:xfrm>
            <a:off x="684213" y="4286250"/>
            <a:ext cx="2819400" cy="1219200"/>
          </a:xfrm>
          <a:prstGeom prst="ellipse">
            <a:avLst/>
          </a:prstGeom>
          <a:solidFill>
            <a:srgbClr val="FFCC00"/>
          </a:solidFill>
          <a:ln w="9525">
            <a:solidFill>
              <a:schemeClr val="tx1"/>
            </a:solidFill>
            <a:round/>
            <a:headEnd/>
            <a:tailE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9pPr>
          </a:lstStyle>
          <a:p>
            <a:pPr algn="ctr" eaLnBrk="1" hangingPunct="1">
              <a:spcBef>
                <a:spcPct val="0"/>
              </a:spcBef>
              <a:buClrTx/>
              <a:buSzTx/>
              <a:buFontTx/>
              <a:buNone/>
            </a:pPr>
            <a:endParaRPr lang="en-GB" altLang="sr-Latn-RS" sz="1800" b="1">
              <a:latin typeface="Arial" panose="020B0604020202020204" pitchFamily="34" charset="0"/>
            </a:endParaRPr>
          </a:p>
        </p:txBody>
      </p:sp>
      <p:sp>
        <p:nvSpPr>
          <p:cNvPr id="133125" name="Oval 5">
            <a:extLst>
              <a:ext uri="{FF2B5EF4-FFF2-40B4-BE49-F238E27FC236}">
                <a16:creationId xmlns:a16="http://schemas.microsoft.com/office/drawing/2014/main" id="{CDBEC15F-67CD-4335-A90C-617C85959356}"/>
              </a:ext>
            </a:extLst>
          </p:cNvPr>
          <p:cNvSpPr>
            <a:spLocks noChangeArrowheads="1"/>
          </p:cNvSpPr>
          <p:nvPr/>
        </p:nvSpPr>
        <p:spPr bwMode="auto">
          <a:xfrm>
            <a:off x="5943600" y="4267200"/>
            <a:ext cx="3200400" cy="1524000"/>
          </a:xfrm>
          <a:prstGeom prst="ellipse">
            <a:avLst/>
          </a:prstGeom>
          <a:solidFill>
            <a:srgbClr val="FC9988"/>
          </a:solidFill>
          <a:ln w="9525">
            <a:solidFill>
              <a:schemeClr val="tx1"/>
            </a:solidFill>
            <a:round/>
            <a:headEnd/>
            <a:tailE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9pPr>
          </a:lstStyle>
          <a:p>
            <a:pPr algn="ctr" eaLnBrk="1" hangingPunct="1">
              <a:lnSpc>
                <a:spcPct val="70000"/>
              </a:lnSpc>
              <a:spcBef>
                <a:spcPct val="10000"/>
              </a:spcBef>
              <a:buClrTx/>
              <a:buSzTx/>
              <a:buFontTx/>
              <a:buNone/>
            </a:pPr>
            <a:endParaRPr lang="en-GB" altLang="sr-Latn-RS" sz="1800" b="1">
              <a:latin typeface="Arial" panose="020B0604020202020204" pitchFamily="34" charset="0"/>
            </a:endParaRPr>
          </a:p>
          <a:p>
            <a:pPr algn="ctr" eaLnBrk="1" hangingPunct="1">
              <a:spcBef>
                <a:spcPct val="0"/>
              </a:spcBef>
              <a:buClrTx/>
              <a:buSzTx/>
              <a:buFontTx/>
              <a:buNone/>
            </a:pPr>
            <a:endParaRPr lang="en-GB" altLang="sr-Latn-RS" sz="1800" b="1">
              <a:latin typeface="Arial" panose="020B0604020202020204" pitchFamily="34" charset="0"/>
            </a:endParaRPr>
          </a:p>
          <a:p>
            <a:pPr algn="ctr" eaLnBrk="1" hangingPunct="1">
              <a:spcBef>
                <a:spcPct val="0"/>
              </a:spcBef>
              <a:buClrTx/>
              <a:buSzTx/>
              <a:buFontTx/>
              <a:buNone/>
            </a:pPr>
            <a:endParaRPr lang="en-GB" altLang="sr-Latn-RS" sz="1800" b="1">
              <a:latin typeface="Arial" panose="020B0604020202020204" pitchFamily="34" charset="0"/>
            </a:endParaRPr>
          </a:p>
        </p:txBody>
      </p:sp>
      <p:sp>
        <p:nvSpPr>
          <p:cNvPr id="133126" name="Oval 6">
            <a:extLst>
              <a:ext uri="{FF2B5EF4-FFF2-40B4-BE49-F238E27FC236}">
                <a16:creationId xmlns:a16="http://schemas.microsoft.com/office/drawing/2014/main" id="{BF853C9B-4CC1-4462-B903-B10353E06C85}"/>
              </a:ext>
            </a:extLst>
          </p:cNvPr>
          <p:cNvSpPr>
            <a:spLocks noChangeArrowheads="1"/>
          </p:cNvSpPr>
          <p:nvPr/>
        </p:nvSpPr>
        <p:spPr bwMode="auto">
          <a:xfrm>
            <a:off x="785813" y="2590800"/>
            <a:ext cx="2617787" cy="1790700"/>
          </a:xfrm>
          <a:prstGeom prst="ellipse">
            <a:avLst/>
          </a:prstGeom>
          <a:solidFill>
            <a:srgbClr val="FF9900"/>
          </a:solidFill>
          <a:ln w="9525">
            <a:solidFill>
              <a:srgbClr val="000000"/>
            </a:solidFill>
            <a:round/>
            <a:headEnd/>
            <a:tailE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9pPr>
          </a:lstStyle>
          <a:p>
            <a:pPr algn="ctr" eaLnBrk="1" hangingPunct="1">
              <a:spcBef>
                <a:spcPct val="0"/>
              </a:spcBef>
              <a:buClrTx/>
              <a:buSzTx/>
              <a:buFontTx/>
              <a:buNone/>
            </a:pPr>
            <a:r>
              <a:rPr lang="hr-HR" altLang="sr-Latn-RS" sz="1800" b="1">
                <a:latin typeface="Arial" panose="020B0604020202020204" pitchFamily="34" charset="0"/>
              </a:rPr>
              <a:t>Rehabilitacija</a:t>
            </a:r>
            <a:endParaRPr lang="en-GB" altLang="sr-Latn-RS" sz="1800" b="1">
              <a:latin typeface="Arial" panose="020B0604020202020204" pitchFamily="34" charset="0"/>
            </a:endParaRPr>
          </a:p>
          <a:p>
            <a:pPr algn="ctr" eaLnBrk="1" hangingPunct="1">
              <a:spcBef>
                <a:spcPct val="0"/>
              </a:spcBef>
              <a:buClrTx/>
              <a:buSzTx/>
              <a:buFontTx/>
              <a:buNone/>
            </a:pPr>
            <a:r>
              <a:rPr lang="hr-HR" altLang="sr-Latn-RS" sz="1800" b="1">
                <a:latin typeface="Arial" panose="020B0604020202020204" pitchFamily="34" charset="0"/>
              </a:rPr>
              <a:t>Psihoterapija</a:t>
            </a:r>
            <a:endParaRPr lang="en-GB" altLang="sr-Latn-RS" sz="1800" b="1">
              <a:latin typeface="Arial" panose="020B0604020202020204" pitchFamily="34" charset="0"/>
            </a:endParaRPr>
          </a:p>
          <a:p>
            <a:pPr algn="ctr" eaLnBrk="1" hangingPunct="1">
              <a:spcBef>
                <a:spcPct val="0"/>
              </a:spcBef>
              <a:buClrTx/>
              <a:buSzTx/>
              <a:buFontTx/>
              <a:buNone/>
            </a:pPr>
            <a:r>
              <a:rPr lang="hr-HR" altLang="sr-Latn-RS" sz="1800" b="1">
                <a:latin typeface="Arial" panose="020B0604020202020204" pitchFamily="34" charset="0"/>
              </a:rPr>
              <a:t>Ambul. psih.liječenje</a:t>
            </a:r>
            <a:endParaRPr lang="en-GB" altLang="sr-Latn-RS" sz="1800" b="1">
              <a:latin typeface="Arial" panose="020B0604020202020204" pitchFamily="34" charset="0"/>
            </a:endParaRPr>
          </a:p>
        </p:txBody>
      </p:sp>
      <p:sp>
        <p:nvSpPr>
          <p:cNvPr id="133127" name="Oval 7">
            <a:extLst>
              <a:ext uri="{FF2B5EF4-FFF2-40B4-BE49-F238E27FC236}">
                <a16:creationId xmlns:a16="http://schemas.microsoft.com/office/drawing/2014/main" id="{98166949-E66C-4A36-9387-D4F26C5F46F1}"/>
              </a:ext>
            </a:extLst>
          </p:cNvPr>
          <p:cNvSpPr>
            <a:spLocks noChangeArrowheads="1"/>
          </p:cNvSpPr>
          <p:nvPr/>
        </p:nvSpPr>
        <p:spPr bwMode="auto">
          <a:xfrm>
            <a:off x="787400" y="1704975"/>
            <a:ext cx="3429000" cy="1371600"/>
          </a:xfrm>
          <a:prstGeom prst="ellipse">
            <a:avLst/>
          </a:prstGeom>
          <a:solidFill>
            <a:srgbClr val="87E387"/>
          </a:solidFill>
          <a:ln w="9525">
            <a:solidFill>
              <a:schemeClr val="tx1"/>
            </a:solidFill>
            <a:round/>
            <a:headEnd/>
            <a:tailE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9pPr>
          </a:lstStyle>
          <a:p>
            <a:pPr algn="ctr" eaLnBrk="1" hangingPunct="1">
              <a:spcBef>
                <a:spcPct val="0"/>
              </a:spcBef>
              <a:buClrTx/>
              <a:buSzTx/>
              <a:buFontTx/>
              <a:buNone/>
            </a:pPr>
            <a:r>
              <a:rPr lang="hr-HR" altLang="sr-Latn-RS" sz="1800" b="1">
                <a:latin typeface="Arial" panose="020B0604020202020204" pitchFamily="34" charset="0"/>
              </a:rPr>
              <a:t>Obiteljski liječnik</a:t>
            </a:r>
            <a:endParaRPr lang="en-GB" altLang="sr-Latn-RS" sz="1800" b="1">
              <a:latin typeface="Arial" panose="020B0604020202020204" pitchFamily="34" charset="0"/>
            </a:endParaRPr>
          </a:p>
        </p:txBody>
      </p:sp>
      <p:sp>
        <p:nvSpPr>
          <p:cNvPr id="133128" name="AutoShape 8">
            <a:extLst>
              <a:ext uri="{FF2B5EF4-FFF2-40B4-BE49-F238E27FC236}">
                <a16:creationId xmlns:a16="http://schemas.microsoft.com/office/drawing/2014/main" id="{B3BD94CD-A730-43AF-ACAF-E656A36718C1}"/>
              </a:ext>
            </a:extLst>
          </p:cNvPr>
          <p:cNvSpPr>
            <a:spLocks noChangeArrowheads="1"/>
          </p:cNvSpPr>
          <p:nvPr/>
        </p:nvSpPr>
        <p:spPr bwMode="auto">
          <a:xfrm>
            <a:off x="2997200" y="2733675"/>
            <a:ext cx="3657600" cy="1428750"/>
          </a:xfrm>
          <a:prstGeom prst="cube">
            <a:avLst>
              <a:gd name="adj" fmla="val 25000"/>
            </a:avLst>
          </a:prstGeom>
          <a:solidFill>
            <a:srgbClr val="FF6D52"/>
          </a:solidFill>
          <a:ln w="9525">
            <a:solidFill>
              <a:schemeClr val="tx1"/>
            </a:solidFill>
            <a:miter lim="800000"/>
            <a:headEnd/>
            <a:tailEnd/>
          </a:ln>
          <a:effectLst/>
        </p:spPr>
        <p:txBody>
          <a:bodyPr wrap="none" anchor="ctr"/>
          <a:lstStyle/>
          <a:p>
            <a:pPr algn="ctr" eaLnBrk="1" hangingPunct="1">
              <a:defRPr/>
            </a:pPr>
            <a:r>
              <a:rPr lang="hr-HR" sz="3200" b="1" dirty="0">
                <a:solidFill>
                  <a:srgbClr val="0000FF"/>
                </a:solidFill>
                <a:effectLst>
                  <a:outerShdw blurRad="38100" dist="38100" dir="2700000" algn="tl">
                    <a:srgbClr val="000000"/>
                  </a:outerShdw>
                </a:effectLst>
                <a:latin typeface="Arial" charset="0"/>
                <a:cs typeface="Arial" charset="0"/>
              </a:rPr>
              <a:t>Mobilni tim </a:t>
            </a:r>
            <a:endParaRPr lang="en-GB" b="1" dirty="0">
              <a:latin typeface="Arial" charset="0"/>
              <a:cs typeface="Arial" charset="0"/>
            </a:endParaRPr>
          </a:p>
        </p:txBody>
      </p:sp>
      <p:sp>
        <p:nvSpPr>
          <p:cNvPr id="133129" name="Oval 9">
            <a:extLst>
              <a:ext uri="{FF2B5EF4-FFF2-40B4-BE49-F238E27FC236}">
                <a16:creationId xmlns:a16="http://schemas.microsoft.com/office/drawing/2014/main" id="{D53CC364-0503-4D51-A912-4CD5C495BE63}"/>
              </a:ext>
            </a:extLst>
          </p:cNvPr>
          <p:cNvSpPr>
            <a:spLocks noChangeArrowheads="1"/>
          </p:cNvSpPr>
          <p:nvPr/>
        </p:nvSpPr>
        <p:spPr bwMode="auto">
          <a:xfrm>
            <a:off x="2908300" y="3886200"/>
            <a:ext cx="2590800" cy="1371600"/>
          </a:xfrm>
          <a:prstGeom prst="ellipse">
            <a:avLst/>
          </a:prstGeom>
          <a:solidFill>
            <a:srgbClr val="A4CC92"/>
          </a:solidFill>
          <a:ln w="9525">
            <a:solidFill>
              <a:schemeClr val="tx1"/>
            </a:solidFill>
            <a:round/>
            <a:headEnd/>
            <a:tailE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9pPr>
          </a:lstStyle>
          <a:p>
            <a:pPr algn="ctr" eaLnBrk="1" hangingPunct="1">
              <a:spcBef>
                <a:spcPct val="0"/>
              </a:spcBef>
              <a:buClrTx/>
              <a:buSzTx/>
              <a:buFontTx/>
              <a:buNone/>
            </a:pPr>
            <a:r>
              <a:rPr lang="en-GB" altLang="sr-Latn-RS" sz="1800" b="1">
                <a:latin typeface="Arial" panose="020B0604020202020204" pitchFamily="34" charset="0"/>
              </a:rPr>
              <a:t>D</a:t>
            </a:r>
            <a:r>
              <a:rPr lang="hr-HR" altLang="sr-Latn-RS" sz="1800" b="1">
                <a:latin typeface="Arial" panose="020B0604020202020204" pitchFamily="34" charset="0"/>
              </a:rPr>
              <a:t>nevni centar</a:t>
            </a:r>
            <a:endParaRPr lang="en-GB" altLang="sr-Latn-RS" sz="1800" b="1">
              <a:latin typeface="Arial" panose="020B0604020202020204" pitchFamily="34" charset="0"/>
            </a:endParaRPr>
          </a:p>
        </p:txBody>
      </p:sp>
      <p:sp>
        <p:nvSpPr>
          <p:cNvPr id="133130" name="Text Box 10">
            <a:extLst>
              <a:ext uri="{FF2B5EF4-FFF2-40B4-BE49-F238E27FC236}">
                <a16:creationId xmlns:a16="http://schemas.microsoft.com/office/drawing/2014/main" id="{84E1365A-C8B5-4EE2-8F7B-8EC88AC9FF32}"/>
              </a:ext>
            </a:extLst>
          </p:cNvPr>
          <p:cNvSpPr txBox="1">
            <a:spLocks noChangeArrowheads="1"/>
          </p:cNvSpPr>
          <p:nvPr/>
        </p:nvSpPr>
        <p:spPr bwMode="auto">
          <a:xfrm>
            <a:off x="6542088" y="4495800"/>
            <a:ext cx="2362200" cy="954088"/>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hr-HR" sz="2800" dirty="0">
                <a:effectLst>
                  <a:outerShdw blurRad="38100" dist="38100" dir="2700000" algn="tl">
                    <a:srgbClr val="C0C0C0"/>
                  </a:outerShdw>
                </a:effectLst>
                <a:latin typeface="Arial" charset="0"/>
                <a:cs typeface="Arial" charset="0"/>
              </a:rPr>
              <a:t>Posao i obrazovanje</a:t>
            </a:r>
            <a:endParaRPr lang="en-GB" sz="3200" dirty="0">
              <a:solidFill>
                <a:srgbClr val="003399"/>
              </a:solidFill>
              <a:effectLst>
                <a:outerShdw blurRad="38100" dist="38100" dir="2700000" algn="tl">
                  <a:srgbClr val="C0C0C0"/>
                </a:outerShdw>
              </a:effectLst>
              <a:latin typeface="Arial" charset="0"/>
              <a:cs typeface="Arial" charset="0"/>
            </a:endParaRPr>
          </a:p>
        </p:txBody>
      </p:sp>
      <p:sp>
        <p:nvSpPr>
          <p:cNvPr id="133131" name="Text Box 11">
            <a:extLst>
              <a:ext uri="{FF2B5EF4-FFF2-40B4-BE49-F238E27FC236}">
                <a16:creationId xmlns:a16="http://schemas.microsoft.com/office/drawing/2014/main" id="{28AD17CF-E949-43C4-8461-482A1E73A80E}"/>
              </a:ext>
            </a:extLst>
          </p:cNvPr>
          <p:cNvSpPr txBox="1">
            <a:spLocks noChangeArrowheads="1"/>
          </p:cNvSpPr>
          <p:nvPr/>
        </p:nvSpPr>
        <p:spPr bwMode="auto">
          <a:xfrm>
            <a:off x="1600200" y="4495800"/>
            <a:ext cx="1676400" cy="523875"/>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hr-HR" sz="2800" dirty="0">
                <a:solidFill>
                  <a:srgbClr val="003399"/>
                </a:solidFill>
                <a:effectLst>
                  <a:outerShdw blurRad="38100" dist="38100" dir="2700000" algn="tl">
                    <a:srgbClr val="C0C0C0"/>
                  </a:outerShdw>
                </a:effectLst>
                <a:latin typeface="Arial" charset="0"/>
                <a:cs typeface="Arial" charset="0"/>
              </a:rPr>
              <a:t>Smještaj</a:t>
            </a:r>
            <a:endParaRPr lang="en-GB" sz="2800" dirty="0">
              <a:solidFill>
                <a:srgbClr val="003399"/>
              </a:solidFill>
              <a:effectLst>
                <a:outerShdw blurRad="38100" dist="38100" dir="2700000" algn="tl">
                  <a:srgbClr val="C0C0C0"/>
                </a:outerShdw>
              </a:effectLst>
              <a:latin typeface="Arial" charset="0"/>
              <a:cs typeface="Arial" charset="0"/>
            </a:endParaRPr>
          </a:p>
        </p:txBody>
      </p:sp>
      <p:sp>
        <p:nvSpPr>
          <p:cNvPr id="12" name="Oval 2">
            <a:extLst>
              <a:ext uri="{FF2B5EF4-FFF2-40B4-BE49-F238E27FC236}">
                <a16:creationId xmlns:a16="http://schemas.microsoft.com/office/drawing/2014/main" id="{B5A880E8-DC7F-4004-99E6-0CC4A3352BB7}"/>
              </a:ext>
            </a:extLst>
          </p:cNvPr>
          <p:cNvSpPr>
            <a:spLocks noChangeArrowheads="1"/>
          </p:cNvSpPr>
          <p:nvPr/>
        </p:nvSpPr>
        <p:spPr bwMode="auto">
          <a:xfrm>
            <a:off x="6073775" y="1609725"/>
            <a:ext cx="3124200" cy="1600200"/>
          </a:xfrm>
          <a:prstGeom prst="ellipse">
            <a:avLst/>
          </a:prstGeom>
          <a:solidFill>
            <a:srgbClr val="E9C067"/>
          </a:solidFill>
          <a:ln w="9525">
            <a:solidFill>
              <a:schemeClr val="tx1"/>
            </a:solidFill>
            <a:round/>
            <a:headEnd/>
            <a:tailE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9pPr>
          </a:lstStyle>
          <a:p>
            <a:pPr algn="ctr" eaLnBrk="1" hangingPunct="1">
              <a:spcBef>
                <a:spcPct val="0"/>
              </a:spcBef>
              <a:buClrTx/>
              <a:buSzTx/>
              <a:buFontTx/>
              <a:buNone/>
            </a:pPr>
            <a:r>
              <a:rPr lang="hr-HR" altLang="sr-Latn-RS" sz="1800" b="1">
                <a:latin typeface="Arial" panose="020B0604020202020204" pitchFamily="34" charset="0"/>
              </a:rPr>
              <a:t>Rad s obitelji</a:t>
            </a:r>
            <a:endParaRPr lang="en-GB" altLang="sr-Latn-RS" sz="1800" b="1">
              <a:latin typeface="Arial" panose="020B0604020202020204" pitchFamily="34" charset="0"/>
            </a:endParaRPr>
          </a:p>
        </p:txBody>
      </p:sp>
      <p:sp>
        <p:nvSpPr>
          <p:cNvPr id="13" name="Oval 9">
            <a:extLst>
              <a:ext uri="{FF2B5EF4-FFF2-40B4-BE49-F238E27FC236}">
                <a16:creationId xmlns:a16="http://schemas.microsoft.com/office/drawing/2014/main" id="{7C82DB7A-D15B-4C30-BC6B-9CD8C23C2E27}"/>
              </a:ext>
            </a:extLst>
          </p:cNvPr>
          <p:cNvSpPr>
            <a:spLocks noChangeArrowheads="1"/>
          </p:cNvSpPr>
          <p:nvPr/>
        </p:nvSpPr>
        <p:spPr bwMode="auto">
          <a:xfrm>
            <a:off x="4217988" y="4695825"/>
            <a:ext cx="2590800" cy="1371600"/>
          </a:xfrm>
          <a:prstGeom prst="ellipse">
            <a:avLst/>
          </a:prstGeom>
          <a:solidFill>
            <a:srgbClr val="A4CC92"/>
          </a:solidFill>
          <a:ln w="9525">
            <a:solidFill>
              <a:schemeClr val="tx1"/>
            </a:solidFill>
            <a:round/>
            <a:headEnd/>
            <a:tailE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9pPr>
          </a:lstStyle>
          <a:p>
            <a:pPr algn="ctr" eaLnBrk="1" hangingPunct="1">
              <a:spcBef>
                <a:spcPct val="0"/>
              </a:spcBef>
              <a:buClrTx/>
              <a:buSzTx/>
              <a:buFontTx/>
              <a:buNone/>
            </a:pPr>
            <a:r>
              <a:rPr lang="hr-HR" altLang="sr-Latn-RS" sz="1800" b="1">
                <a:latin typeface="Arial" panose="020B0604020202020204" pitchFamily="34" charset="0"/>
              </a:rPr>
              <a:t>Socijalno uključivanje</a:t>
            </a:r>
          </a:p>
          <a:p>
            <a:pPr algn="ctr" eaLnBrk="1" hangingPunct="1">
              <a:spcBef>
                <a:spcPct val="0"/>
              </a:spcBef>
              <a:buClrTx/>
              <a:buSzTx/>
              <a:buFontTx/>
              <a:buNone/>
            </a:pPr>
            <a:r>
              <a:rPr lang="hr-HR" altLang="sr-Latn-RS" sz="1800" b="1">
                <a:latin typeface="Arial" panose="020B0604020202020204" pitchFamily="34" charset="0"/>
              </a:rPr>
              <a:t>Slobodno vrijeme</a:t>
            </a:r>
            <a:endParaRPr lang="en-GB" altLang="sr-Latn-RS" sz="1800" b="1">
              <a:latin typeface="Arial" panose="020B0604020202020204" pitchFamily="34" charset="0"/>
            </a:endParaRPr>
          </a:p>
        </p:txBody>
      </p:sp>
      <p:sp>
        <p:nvSpPr>
          <p:cNvPr id="14" name="Oval 9">
            <a:extLst>
              <a:ext uri="{FF2B5EF4-FFF2-40B4-BE49-F238E27FC236}">
                <a16:creationId xmlns:a16="http://schemas.microsoft.com/office/drawing/2014/main" id="{7300BCC1-3156-400D-AC58-8DAD6FE3EB61}"/>
              </a:ext>
            </a:extLst>
          </p:cNvPr>
          <p:cNvSpPr>
            <a:spLocks noChangeArrowheads="1"/>
          </p:cNvSpPr>
          <p:nvPr/>
        </p:nvSpPr>
        <p:spPr bwMode="auto">
          <a:xfrm flipH="1">
            <a:off x="914400" y="5053013"/>
            <a:ext cx="3657600" cy="1371600"/>
          </a:xfrm>
          <a:prstGeom prst="ellipse">
            <a:avLst/>
          </a:prstGeom>
          <a:solidFill>
            <a:srgbClr val="A4CC92"/>
          </a:solidFill>
          <a:ln w="9525">
            <a:solidFill>
              <a:schemeClr val="tx1"/>
            </a:solidFill>
            <a:round/>
            <a:headEnd/>
            <a:tailE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defRPr>
            </a:lvl9pPr>
          </a:lstStyle>
          <a:p>
            <a:pPr algn="ctr" eaLnBrk="1" hangingPunct="1">
              <a:spcBef>
                <a:spcPct val="0"/>
              </a:spcBef>
              <a:buClrTx/>
              <a:buSzTx/>
              <a:buFontTx/>
              <a:buNone/>
            </a:pPr>
            <a:r>
              <a:rPr lang="hr-HR" altLang="sr-Latn-RS" sz="1800" b="1">
                <a:latin typeface="Arial" panose="020B0604020202020204" pitchFamily="34" charset="0"/>
              </a:rPr>
              <a:t>Udruge</a:t>
            </a:r>
            <a:endParaRPr lang="en-GB" altLang="sr-Latn-RS" sz="1800" b="1">
              <a:latin typeface="Arial" panose="020B0604020202020204" pitchFamily="34" charset="0"/>
            </a:endParaRPr>
          </a:p>
        </p:txBody>
      </p:sp>
    </p:spTree>
    <p:extLst>
      <p:ext uri="{BB962C8B-B14F-4D97-AF65-F5344CB8AC3E}">
        <p14:creationId xmlns:p14="http://schemas.microsoft.com/office/powerpoint/2010/main" val="4267597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27"/>
                                        </p:tgtEl>
                                        <p:attrNameLst>
                                          <p:attrName>style.visibility</p:attrName>
                                        </p:attrNameLst>
                                      </p:cBhvr>
                                      <p:to>
                                        <p:strVal val="visible"/>
                                      </p:to>
                                    </p:set>
                                    <p:anim calcmode="lin" valueType="num">
                                      <p:cBhvr additive="base">
                                        <p:cTn id="7" dur="500" fill="hold"/>
                                        <p:tgtEl>
                                          <p:spTgt spid="133127"/>
                                        </p:tgtEl>
                                        <p:attrNameLst>
                                          <p:attrName>ppt_x</p:attrName>
                                        </p:attrNameLst>
                                      </p:cBhvr>
                                      <p:tavLst>
                                        <p:tav tm="0">
                                          <p:val>
                                            <p:strVal val="0-#ppt_w/2"/>
                                          </p:val>
                                        </p:tav>
                                        <p:tav tm="100000">
                                          <p:val>
                                            <p:strVal val="#ppt_x"/>
                                          </p:val>
                                        </p:tav>
                                      </p:tavLst>
                                    </p:anim>
                                    <p:anim calcmode="lin" valueType="num">
                                      <p:cBhvr additive="base">
                                        <p:cTn id="8" dur="500" fill="hold"/>
                                        <p:tgtEl>
                                          <p:spTgt spid="1331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3122"/>
                                        </p:tgtEl>
                                        <p:attrNameLst>
                                          <p:attrName>style.visibility</p:attrName>
                                        </p:attrNameLst>
                                      </p:cBhvr>
                                      <p:to>
                                        <p:strVal val="visible"/>
                                      </p:to>
                                    </p:set>
                                    <p:anim calcmode="lin" valueType="num">
                                      <p:cBhvr additive="base">
                                        <p:cTn id="12" dur="500" fill="hold"/>
                                        <p:tgtEl>
                                          <p:spTgt spid="133122"/>
                                        </p:tgtEl>
                                        <p:attrNameLst>
                                          <p:attrName>ppt_x</p:attrName>
                                        </p:attrNameLst>
                                      </p:cBhvr>
                                      <p:tavLst>
                                        <p:tav tm="0">
                                          <p:val>
                                            <p:strVal val="0-#ppt_w/2"/>
                                          </p:val>
                                        </p:tav>
                                        <p:tav tm="100000">
                                          <p:val>
                                            <p:strVal val="#ppt_x"/>
                                          </p:val>
                                        </p:tav>
                                      </p:tavLst>
                                    </p:anim>
                                    <p:anim calcmode="lin" valueType="num">
                                      <p:cBhvr additive="base">
                                        <p:cTn id="13" dur="500" fill="hold"/>
                                        <p:tgtEl>
                                          <p:spTgt spid="13312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33123"/>
                                        </p:tgtEl>
                                        <p:attrNameLst>
                                          <p:attrName>style.visibility</p:attrName>
                                        </p:attrNameLst>
                                      </p:cBhvr>
                                      <p:to>
                                        <p:strVal val="visible"/>
                                      </p:to>
                                    </p:set>
                                    <p:anim calcmode="lin" valueType="num">
                                      <p:cBhvr additive="base">
                                        <p:cTn id="17" dur="500" fill="hold"/>
                                        <p:tgtEl>
                                          <p:spTgt spid="133123"/>
                                        </p:tgtEl>
                                        <p:attrNameLst>
                                          <p:attrName>ppt_x</p:attrName>
                                        </p:attrNameLst>
                                      </p:cBhvr>
                                      <p:tavLst>
                                        <p:tav tm="0">
                                          <p:val>
                                            <p:strVal val="0-#ppt_w/2"/>
                                          </p:val>
                                        </p:tav>
                                        <p:tav tm="100000">
                                          <p:val>
                                            <p:strVal val="#ppt_x"/>
                                          </p:val>
                                        </p:tav>
                                      </p:tavLst>
                                    </p:anim>
                                    <p:anim calcmode="lin" valueType="num">
                                      <p:cBhvr additive="base">
                                        <p:cTn id="18" dur="500" fill="hold"/>
                                        <p:tgtEl>
                                          <p:spTgt spid="133123"/>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33125"/>
                                        </p:tgtEl>
                                        <p:attrNameLst>
                                          <p:attrName>style.visibility</p:attrName>
                                        </p:attrNameLst>
                                      </p:cBhvr>
                                      <p:to>
                                        <p:strVal val="visible"/>
                                      </p:to>
                                    </p:set>
                                    <p:anim calcmode="lin" valueType="num">
                                      <p:cBhvr additive="base">
                                        <p:cTn id="22" dur="500" fill="hold"/>
                                        <p:tgtEl>
                                          <p:spTgt spid="133125"/>
                                        </p:tgtEl>
                                        <p:attrNameLst>
                                          <p:attrName>ppt_x</p:attrName>
                                        </p:attrNameLst>
                                      </p:cBhvr>
                                      <p:tavLst>
                                        <p:tav tm="0">
                                          <p:val>
                                            <p:strVal val="0-#ppt_w/2"/>
                                          </p:val>
                                        </p:tav>
                                        <p:tav tm="100000">
                                          <p:val>
                                            <p:strVal val="#ppt_x"/>
                                          </p:val>
                                        </p:tav>
                                      </p:tavLst>
                                    </p:anim>
                                    <p:anim calcmode="lin" valueType="num">
                                      <p:cBhvr additive="base">
                                        <p:cTn id="23" dur="500" fill="hold"/>
                                        <p:tgtEl>
                                          <p:spTgt spid="133125"/>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3130"/>
                                        </p:tgtEl>
                                        <p:attrNameLst>
                                          <p:attrName>style.visibility</p:attrName>
                                        </p:attrNameLst>
                                      </p:cBhvr>
                                      <p:to>
                                        <p:strVal val="visible"/>
                                      </p:to>
                                    </p:set>
                                    <p:anim calcmode="lin" valueType="num">
                                      <p:cBhvr additive="base">
                                        <p:cTn id="28" dur="500" fill="hold"/>
                                        <p:tgtEl>
                                          <p:spTgt spid="133130"/>
                                        </p:tgtEl>
                                        <p:attrNameLst>
                                          <p:attrName>ppt_x</p:attrName>
                                        </p:attrNameLst>
                                      </p:cBhvr>
                                      <p:tavLst>
                                        <p:tav tm="0">
                                          <p:val>
                                            <p:strVal val="0-#ppt_w/2"/>
                                          </p:val>
                                        </p:tav>
                                        <p:tav tm="100000">
                                          <p:val>
                                            <p:strVal val="#ppt_x"/>
                                          </p:val>
                                        </p:tav>
                                      </p:tavLst>
                                    </p:anim>
                                    <p:anim calcmode="lin" valueType="num">
                                      <p:cBhvr additive="base">
                                        <p:cTn id="29" dur="500" fill="hold"/>
                                        <p:tgtEl>
                                          <p:spTgt spid="133130"/>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500"/>
                            </p:stCondLst>
                            <p:childTnLst>
                              <p:par>
                                <p:cTn id="31" presetID="2" presetClass="entr" presetSubtype="8" fill="hold" grpId="0" nodeType="afterEffect">
                                  <p:stCondLst>
                                    <p:cond delay="0"/>
                                  </p:stCondLst>
                                  <p:childTnLst>
                                    <p:set>
                                      <p:cBhvr>
                                        <p:cTn id="32" dur="1" fill="hold">
                                          <p:stCondLst>
                                            <p:cond delay="0"/>
                                          </p:stCondLst>
                                        </p:cTn>
                                        <p:tgtEl>
                                          <p:spTgt spid="133129"/>
                                        </p:tgtEl>
                                        <p:attrNameLst>
                                          <p:attrName>style.visibility</p:attrName>
                                        </p:attrNameLst>
                                      </p:cBhvr>
                                      <p:to>
                                        <p:strVal val="visible"/>
                                      </p:to>
                                    </p:set>
                                    <p:anim calcmode="lin" valueType="num">
                                      <p:cBhvr additive="base">
                                        <p:cTn id="33" dur="500" fill="hold"/>
                                        <p:tgtEl>
                                          <p:spTgt spid="133129"/>
                                        </p:tgtEl>
                                        <p:attrNameLst>
                                          <p:attrName>ppt_x</p:attrName>
                                        </p:attrNameLst>
                                      </p:cBhvr>
                                      <p:tavLst>
                                        <p:tav tm="0">
                                          <p:val>
                                            <p:strVal val="0-#ppt_w/2"/>
                                          </p:val>
                                        </p:tav>
                                        <p:tav tm="100000">
                                          <p:val>
                                            <p:strVal val="#ppt_x"/>
                                          </p:val>
                                        </p:tav>
                                      </p:tavLst>
                                    </p:anim>
                                    <p:anim calcmode="lin" valueType="num">
                                      <p:cBhvr additive="base">
                                        <p:cTn id="34" dur="500" fill="hold"/>
                                        <p:tgtEl>
                                          <p:spTgt spid="133129"/>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1000"/>
                            </p:stCondLst>
                            <p:childTnLst>
                              <p:par>
                                <p:cTn id="36" presetID="2" presetClass="entr" presetSubtype="8" fill="hold" grpId="0" nodeType="afterEffect">
                                  <p:stCondLst>
                                    <p:cond delay="0"/>
                                  </p:stCondLst>
                                  <p:childTnLst>
                                    <p:set>
                                      <p:cBhvr>
                                        <p:cTn id="37" dur="1" fill="hold">
                                          <p:stCondLst>
                                            <p:cond delay="0"/>
                                          </p:stCondLst>
                                        </p:cTn>
                                        <p:tgtEl>
                                          <p:spTgt spid="133124"/>
                                        </p:tgtEl>
                                        <p:attrNameLst>
                                          <p:attrName>style.visibility</p:attrName>
                                        </p:attrNameLst>
                                      </p:cBhvr>
                                      <p:to>
                                        <p:strVal val="visible"/>
                                      </p:to>
                                    </p:set>
                                    <p:anim calcmode="lin" valueType="num">
                                      <p:cBhvr additive="base">
                                        <p:cTn id="38" dur="500" fill="hold"/>
                                        <p:tgtEl>
                                          <p:spTgt spid="133124"/>
                                        </p:tgtEl>
                                        <p:attrNameLst>
                                          <p:attrName>ppt_x</p:attrName>
                                        </p:attrNameLst>
                                      </p:cBhvr>
                                      <p:tavLst>
                                        <p:tav tm="0">
                                          <p:val>
                                            <p:strVal val="0-#ppt_w/2"/>
                                          </p:val>
                                        </p:tav>
                                        <p:tav tm="100000">
                                          <p:val>
                                            <p:strVal val="#ppt_x"/>
                                          </p:val>
                                        </p:tav>
                                      </p:tavLst>
                                    </p:anim>
                                    <p:anim calcmode="lin" valueType="num">
                                      <p:cBhvr additive="base">
                                        <p:cTn id="39" dur="500" fill="hold"/>
                                        <p:tgtEl>
                                          <p:spTgt spid="133124"/>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33131"/>
                                        </p:tgtEl>
                                        <p:attrNameLst>
                                          <p:attrName>style.visibility</p:attrName>
                                        </p:attrNameLst>
                                      </p:cBhvr>
                                      <p:to>
                                        <p:strVal val="visible"/>
                                      </p:to>
                                    </p:set>
                                    <p:anim calcmode="lin" valueType="num">
                                      <p:cBhvr additive="base">
                                        <p:cTn id="44" dur="500" fill="hold"/>
                                        <p:tgtEl>
                                          <p:spTgt spid="133131"/>
                                        </p:tgtEl>
                                        <p:attrNameLst>
                                          <p:attrName>ppt_x</p:attrName>
                                        </p:attrNameLst>
                                      </p:cBhvr>
                                      <p:tavLst>
                                        <p:tav tm="0">
                                          <p:val>
                                            <p:strVal val="0-#ppt_w/2"/>
                                          </p:val>
                                        </p:tav>
                                        <p:tav tm="100000">
                                          <p:val>
                                            <p:strVal val="#ppt_x"/>
                                          </p:val>
                                        </p:tav>
                                      </p:tavLst>
                                    </p:anim>
                                    <p:anim calcmode="lin" valueType="num">
                                      <p:cBhvr additive="base">
                                        <p:cTn id="45" dur="500" fill="hold"/>
                                        <p:tgtEl>
                                          <p:spTgt spid="133131"/>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500"/>
                            </p:stCondLst>
                            <p:childTnLst>
                              <p:par>
                                <p:cTn id="47" presetID="2" presetClass="entr" presetSubtype="8" fill="hold" grpId="0" nodeType="afterEffect">
                                  <p:stCondLst>
                                    <p:cond delay="0"/>
                                  </p:stCondLst>
                                  <p:childTnLst>
                                    <p:set>
                                      <p:cBhvr>
                                        <p:cTn id="48" dur="1" fill="hold">
                                          <p:stCondLst>
                                            <p:cond delay="0"/>
                                          </p:stCondLst>
                                        </p:cTn>
                                        <p:tgtEl>
                                          <p:spTgt spid="133126"/>
                                        </p:tgtEl>
                                        <p:attrNameLst>
                                          <p:attrName>style.visibility</p:attrName>
                                        </p:attrNameLst>
                                      </p:cBhvr>
                                      <p:to>
                                        <p:strVal val="visible"/>
                                      </p:to>
                                    </p:set>
                                    <p:anim calcmode="lin" valueType="num">
                                      <p:cBhvr additive="base">
                                        <p:cTn id="49" dur="500" fill="hold"/>
                                        <p:tgtEl>
                                          <p:spTgt spid="133126"/>
                                        </p:tgtEl>
                                        <p:attrNameLst>
                                          <p:attrName>ppt_x</p:attrName>
                                        </p:attrNameLst>
                                      </p:cBhvr>
                                      <p:tavLst>
                                        <p:tav tm="0">
                                          <p:val>
                                            <p:strVal val="0-#ppt_w/2"/>
                                          </p:val>
                                        </p:tav>
                                        <p:tav tm="100000">
                                          <p:val>
                                            <p:strVal val="#ppt_x"/>
                                          </p:val>
                                        </p:tav>
                                      </p:tavLst>
                                    </p:anim>
                                    <p:anim calcmode="lin" valueType="num">
                                      <p:cBhvr additive="base">
                                        <p:cTn id="50" dur="500" fill="hold"/>
                                        <p:tgtEl>
                                          <p:spTgt spid="133126"/>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1000"/>
                            </p:stCondLst>
                            <p:childTnLst>
                              <p:par>
                                <p:cTn id="52" presetID="2" presetClass="entr" presetSubtype="8"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0-#ppt_w/2"/>
                                          </p:val>
                                        </p:tav>
                                        <p:tav tm="100000">
                                          <p:val>
                                            <p:strVal val="#ppt_x"/>
                                          </p:val>
                                        </p:tav>
                                      </p:tavLst>
                                    </p:anim>
                                    <p:anim calcmode="lin" valueType="num">
                                      <p:cBhvr additive="base">
                                        <p:cTn id="55" dur="500" fill="hold"/>
                                        <p:tgtEl>
                                          <p:spTgt spid="12"/>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1500"/>
                            </p:stCondLst>
                            <p:childTnLst>
                              <p:par>
                                <p:cTn id="57" presetID="2" presetClass="entr" presetSubtype="8"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0-#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2000"/>
                            </p:stCondLst>
                            <p:childTnLst>
                              <p:par>
                                <p:cTn id="62" presetID="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0-#ppt_w/2"/>
                                          </p:val>
                                        </p:tav>
                                        <p:tav tm="100000">
                                          <p:val>
                                            <p:strVal val="#ppt_x"/>
                                          </p:val>
                                        </p:tav>
                                      </p:tavLst>
                                    </p:anim>
                                    <p:anim calcmode="lin" valueType="num">
                                      <p:cBhvr additive="base">
                                        <p:cTn id="6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autoUpdateAnimBg="0"/>
      <p:bldP spid="133123" grpId="0" animBg="1" autoUpdateAnimBg="0"/>
      <p:bldP spid="133124" grpId="0" animBg="1" autoUpdateAnimBg="0"/>
      <p:bldP spid="133125" grpId="0" animBg="1" autoUpdateAnimBg="0"/>
      <p:bldP spid="133126" grpId="0" animBg="1" autoUpdateAnimBg="0"/>
      <p:bldP spid="133127" grpId="0" animBg="1" autoUpdateAnimBg="0"/>
      <p:bldP spid="133129" grpId="0" animBg="1" autoUpdateAnimBg="0"/>
      <p:bldP spid="133130" grpId="0" autoUpdateAnimBg="0"/>
      <p:bldP spid="133131" grpId="0" autoUpdateAnimBg="0"/>
      <p:bldP spid="12" grpId="0" animBg="1" autoUpdateAnimBg="0"/>
      <p:bldP spid="13" grpId="0" animBg="1" autoUpdateAnimBg="0"/>
      <p:bldP spid="14"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AACF0B8-797B-499E-B85F-209083E32CE0}"/>
              </a:ext>
            </a:extLst>
          </p:cNvPr>
          <p:cNvSpPr>
            <a:spLocks noGrp="1"/>
          </p:cNvSpPr>
          <p:nvPr>
            <p:ph type="title" idx="4294967295"/>
          </p:nvPr>
        </p:nvSpPr>
        <p:spPr>
          <a:xfrm>
            <a:off x="323850" y="274638"/>
            <a:ext cx="8640763" cy="1143000"/>
          </a:xfrm>
        </p:spPr>
        <p:txBody>
          <a:bodyPr>
            <a:normAutofit/>
          </a:bodyPr>
          <a:lstStyle/>
          <a:p>
            <a:pPr eaLnBrk="1" hangingPunct="1"/>
            <a:r>
              <a:rPr lang="hr-HR" altLang="sr-Latn-RS" sz="3200" dirty="0"/>
              <a:t>Suradanja sa  osobama s iskustvom  psihičke</a:t>
            </a:r>
            <a:br>
              <a:rPr lang="hr-HR" altLang="sr-Latn-RS" sz="3200" dirty="0"/>
            </a:br>
            <a:r>
              <a:rPr lang="hr-HR" altLang="sr-Latn-RS" sz="3200" dirty="0"/>
              <a:t>bolesti kao članovima mobilnog tima</a:t>
            </a:r>
            <a:endParaRPr lang="en-US" altLang="sr-Latn-RS" sz="3200" dirty="0"/>
          </a:p>
        </p:txBody>
      </p:sp>
      <p:pic>
        <p:nvPicPr>
          <p:cNvPr id="22531" name="Picture 5" descr="user involvement.jpg">
            <a:extLst>
              <a:ext uri="{FF2B5EF4-FFF2-40B4-BE49-F238E27FC236}">
                <a16:creationId xmlns:a16="http://schemas.microsoft.com/office/drawing/2014/main" id="{AFC4AED0-FA58-44CB-843B-66F368EFA5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84313"/>
            <a:ext cx="345757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ontent Placeholder 7">
            <a:extLst>
              <a:ext uri="{FF2B5EF4-FFF2-40B4-BE49-F238E27FC236}">
                <a16:creationId xmlns:a16="http://schemas.microsoft.com/office/drawing/2014/main" id="{A662D177-464D-4132-B677-69B76A171819}"/>
              </a:ext>
            </a:extLst>
          </p:cNvPr>
          <p:cNvSpPr>
            <a:spLocks noGrp="1"/>
          </p:cNvSpPr>
          <p:nvPr>
            <p:ph idx="4294967295"/>
          </p:nvPr>
        </p:nvSpPr>
        <p:spPr>
          <a:xfrm flipV="1">
            <a:off x="395288" y="6165850"/>
            <a:ext cx="8229600" cy="182563"/>
          </a:xfrm>
        </p:spPr>
        <p:txBody>
          <a:bodyPr>
            <a:normAutofit fontScale="40000" lnSpcReduction="20000"/>
          </a:bodyPr>
          <a:lstStyle/>
          <a:p>
            <a:pPr eaLnBrk="1" hangingPunct="1"/>
            <a:endParaRPr lang="en-GB" altLang="sr-Latn-RS"/>
          </a:p>
        </p:txBody>
      </p:sp>
      <p:sp>
        <p:nvSpPr>
          <p:cNvPr id="22533" name="TextBox 8">
            <a:extLst>
              <a:ext uri="{FF2B5EF4-FFF2-40B4-BE49-F238E27FC236}">
                <a16:creationId xmlns:a16="http://schemas.microsoft.com/office/drawing/2014/main" id="{7A2B02FE-C917-4D2F-9439-63211B33F334}"/>
              </a:ext>
            </a:extLst>
          </p:cNvPr>
          <p:cNvSpPr txBox="1">
            <a:spLocks noChangeArrowheads="1"/>
          </p:cNvSpPr>
          <p:nvPr/>
        </p:nvSpPr>
        <p:spPr bwMode="auto">
          <a:xfrm>
            <a:off x="4500563" y="2060575"/>
            <a:ext cx="44585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hr-HR" altLang="sr-Latn-RS" dirty="0" err="1"/>
              <a:t>Peer</a:t>
            </a:r>
            <a:r>
              <a:rPr lang="hr-HR" altLang="sr-Latn-RS" dirty="0"/>
              <a:t> </a:t>
            </a:r>
            <a:r>
              <a:rPr lang="hr-HR" altLang="sr-Latn-RS" dirty="0" err="1"/>
              <a:t>worker</a:t>
            </a:r>
            <a:r>
              <a:rPr lang="hr-HR" altLang="sr-Latn-RS" dirty="0"/>
              <a:t>- podrška oporavljenih</a:t>
            </a:r>
          </a:p>
          <a:p>
            <a:r>
              <a:rPr lang="hr-HR" altLang="sr-Latn-RS" dirty="0"/>
              <a:t>pacijenata</a:t>
            </a:r>
          </a:p>
          <a:p>
            <a:endParaRPr lang="hr-HR" altLang="sr-Latn-RS" dirty="0"/>
          </a:p>
          <a:p>
            <a:r>
              <a:rPr lang="hr-HR" altLang="sr-Latn-RS" dirty="0" err="1"/>
              <a:t>Wellnes</a:t>
            </a:r>
            <a:r>
              <a:rPr lang="hr-HR" altLang="sr-Latn-RS" dirty="0"/>
              <a:t> </a:t>
            </a:r>
            <a:r>
              <a:rPr lang="hr-HR" altLang="sr-Latn-RS" dirty="0" err="1"/>
              <a:t>recovery</a:t>
            </a:r>
            <a:r>
              <a:rPr lang="hr-HR" altLang="sr-Latn-RS" dirty="0"/>
              <a:t> plan</a:t>
            </a:r>
            <a:r>
              <a:rPr lang="en-GB" altLang="sr-Latn-RS" dirty="0"/>
              <a:t> </a:t>
            </a:r>
            <a:endParaRPr lang="en-US" altLang="sr-Latn-RS" dirty="0"/>
          </a:p>
        </p:txBody>
      </p:sp>
    </p:spTree>
    <p:extLst>
      <p:ext uri="{BB962C8B-B14F-4D97-AF65-F5344CB8AC3E}">
        <p14:creationId xmlns:p14="http://schemas.microsoft.com/office/powerpoint/2010/main" val="306846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D4BB9B-35E0-4FEB-B0BC-B99FB8C34942}"/>
              </a:ext>
            </a:extLst>
          </p:cNvPr>
          <p:cNvSpPr>
            <a:spLocks noGrp="1"/>
          </p:cNvSpPr>
          <p:nvPr>
            <p:ph type="title"/>
          </p:nvPr>
        </p:nvSpPr>
        <p:spPr/>
        <p:txBody>
          <a:bodyPr/>
          <a:lstStyle/>
          <a:p>
            <a:r>
              <a:rPr lang="hr-HR" dirty="0"/>
              <a:t>PEER  WORKER- preporuke u kliničkim smjernicama</a:t>
            </a:r>
          </a:p>
        </p:txBody>
      </p:sp>
      <p:sp>
        <p:nvSpPr>
          <p:cNvPr id="3" name="Rezervirano mjesto sadržaja 2">
            <a:extLst>
              <a:ext uri="{FF2B5EF4-FFF2-40B4-BE49-F238E27FC236}">
                <a16:creationId xmlns:a16="http://schemas.microsoft.com/office/drawing/2014/main" id="{E4110533-09D8-4C0B-8B92-79669F5B4ADB}"/>
              </a:ext>
            </a:extLst>
          </p:cNvPr>
          <p:cNvSpPr>
            <a:spLocks noGrp="1"/>
          </p:cNvSpPr>
          <p:nvPr>
            <p:ph idx="1"/>
          </p:nvPr>
        </p:nvSpPr>
        <p:spPr/>
        <p:txBody>
          <a:bodyPr>
            <a:normAutofit lnSpcReduction="10000"/>
          </a:bodyPr>
          <a:lstStyle/>
          <a:p>
            <a:r>
              <a:rPr lang="hr-HR" dirty="0"/>
              <a:t>Podršku </a:t>
            </a:r>
            <a:r>
              <a:rPr lang="hr-HR" dirty="0" err="1"/>
              <a:t>istovrsnika</a:t>
            </a:r>
            <a:r>
              <a:rPr lang="hr-HR" dirty="0"/>
              <a:t> pružaju za to </a:t>
            </a:r>
            <a:r>
              <a:rPr lang="hr-HR" b="1" dirty="0"/>
              <a:t>educirani </a:t>
            </a:r>
            <a:r>
              <a:rPr lang="hr-HR" b="1" dirty="0" err="1"/>
              <a:t>istovrsnici</a:t>
            </a:r>
            <a:r>
              <a:rPr lang="hr-HR" b="1" dirty="0"/>
              <a:t>, koji su se oporavili od  mentalnog poremećaja</a:t>
            </a:r>
            <a:r>
              <a:rPr lang="hr-HR" dirty="0"/>
              <a:t>, u remisiji su i stabilni su. Educirani </a:t>
            </a:r>
            <a:r>
              <a:rPr lang="hr-HR" dirty="0" err="1"/>
              <a:t>istovrsnici</a:t>
            </a:r>
            <a:r>
              <a:rPr lang="hr-HR" dirty="0"/>
              <a:t> trebaju dobiti potporu od stručnog tima .  </a:t>
            </a:r>
          </a:p>
          <a:p>
            <a:r>
              <a:rPr lang="hr-HR" dirty="0"/>
              <a:t>Programi podrške </a:t>
            </a:r>
            <a:r>
              <a:rPr lang="hr-HR" dirty="0" err="1"/>
              <a:t>istovrsnika</a:t>
            </a:r>
            <a:r>
              <a:rPr lang="hr-HR" dirty="0"/>
              <a:t> i programi samo-pomoći trebaju pružati informacije i savijete, vezano za bolest i liječenje, uključujući lijekove i psihosocijalne metode, savjete za prevenciju ponovne epizode bolesti, o službama liječenja, samopomoći u krizi, traženju profesionalne pomoći, izgradnji socijalne mreže i izradi osobnog plana oporavka (</a:t>
            </a:r>
            <a:r>
              <a:rPr lang="hr-HR" dirty="0" err="1"/>
              <a:t>Pandya</a:t>
            </a:r>
            <a:r>
              <a:rPr lang="hr-HR" dirty="0"/>
              <a:t> A i </a:t>
            </a:r>
            <a:r>
              <a:rPr lang="hr-HR" dirty="0" err="1"/>
              <a:t>JänMyrick</a:t>
            </a:r>
            <a:r>
              <a:rPr lang="hr-HR" dirty="0"/>
              <a:t> K, 2013,Fukui S i sur, 2011). </a:t>
            </a:r>
          </a:p>
          <a:p>
            <a:r>
              <a:rPr lang="hr-HR" b="1" dirty="0"/>
              <a:t> </a:t>
            </a:r>
            <a:endParaRPr lang="hr-HR" dirty="0"/>
          </a:p>
          <a:p>
            <a:endParaRPr lang="hr-HR" dirty="0"/>
          </a:p>
        </p:txBody>
      </p:sp>
    </p:spTree>
    <p:extLst>
      <p:ext uri="{BB962C8B-B14F-4D97-AF65-F5344CB8AC3E}">
        <p14:creationId xmlns:p14="http://schemas.microsoft.com/office/powerpoint/2010/main" val="2325996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B8FCB76E-5AAE-46B5-B7B8-6A704510EBB8}"/>
              </a:ext>
            </a:extLst>
          </p:cNvPr>
          <p:cNvSpPr>
            <a:spLocks noGrp="1"/>
          </p:cNvSpPr>
          <p:nvPr>
            <p:ph type="title"/>
          </p:nvPr>
        </p:nvSpPr>
        <p:spPr/>
        <p:txBody>
          <a:bodyPr>
            <a:normAutofit fontScale="90000"/>
          </a:bodyPr>
          <a:lstStyle/>
          <a:p>
            <a:r>
              <a:rPr lang="hr-HR" altLang="sr-Latn-RS" sz="3200"/>
              <a:t>Terapijski  odnos liječnik, osoblje- pacijent  je osnova terapijske kulture oporavka</a:t>
            </a:r>
          </a:p>
        </p:txBody>
      </p:sp>
      <p:sp>
        <p:nvSpPr>
          <p:cNvPr id="24579" name="Content Placeholder 2">
            <a:extLst>
              <a:ext uri="{FF2B5EF4-FFF2-40B4-BE49-F238E27FC236}">
                <a16:creationId xmlns:a16="http://schemas.microsoft.com/office/drawing/2014/main" id="{CEC266FC-1112-473D-814B-CEBD370B9F6F}"/>
              </a:ext>
            </a:extLst>
          </p:cNvPr>
          <p:cNvSpPr>
            <a:spLocks noGrp="1"/>
          </p:cNvSpPr>
          <p:nvPr>
            <p:ph idx="1"/>
          </p:nvPr>
        </p:nvSpPr>
        <p:spPr>
          <a:solidFill>
            <a:schemeClr val="accent1">
              <a:lumMod val="20000"/>
              <a:lumOff val="80000"/>
            </a:schemeClr>
          </a:solidFill>
          <a:ln>
            <a:solidFill>
              <a:schemeClr val="accent1">
                <a:lumMod val="20000"/>
                <a:lumOff val="80000"/>
              </a:schemeClr>
            </a:solidFill>
          </a:ln>
        </p:spPr>
        <p:txBody>
          <a:bodyPr>
            <a:normAutofit fontScale="77500" lnSpcReduction="20000"/>
          </a:bodyPr>
          <a:lstStyle/>
          <a:p>
            <a:pPr>
              <a:defRPr/>
            </a:pPr>
            <a:r>
              <a:rPr lang="en-US" sz="1200" dirty="0"/>
              <a:t>1</a:t>
            </a:r>
            <a:r>
              <a:rPr lang="en-US" sz="1200" dirty="0">
                <a:solidFill>
                  <a:srgbClr val="FF0000"/>
                </a:solidFill>
              </a:rPr>
              <a:t>.razumijevanje </a:t>
            </a:r>
            <a:r>
              <a:rPr lang="en-US" sz="1200" dirty="0" err="1">
                <a:solidFill>
                  <a:srgbClr val="FF0000"/>
                </a:solidFill>
              </a:rPr>
              <a:t>i</a:t>
            </a:r>
            <a:r>
              <a:rPr lang="en-US" sz="1200" dirty="0">
                <a:solidFill>
                  <a:srgbClr val="FF0000"/>
                </a:solidFill>
              </a:rPr>
              <a:t> </a:t>
            </a:r>
            <a:r>
              <a:rPr lang="en-US" sz="1200" dirty="0" err="1">
                <a:solidFill>
                  <a:srgbClr val="FF0000"/>
                </a:solidFill>
              </a:rPr>
              <a:t>empatija</a:t>
            </a:r>
            <a:r>
              <a:rPr lang="hr-HR" sz="1200" dirty="0"/>
              <a:t>, Prihvaćanje i razumijevanje bez  predrasuda, kritike i okrivljavanja</a:t>
            </a:r>
          </a:p>
          <a:p>
            <a:pPr>
              <a:defRPr/>
            </a:pPr>
            <a:r>
              <a:rPr lang="en-US" sz="1200" dirty="0"/>
              <a:t>2. </a:t>
            </a:r>
            <a:r>
              <a:rPr lang="en-US" sz="1200" dirty="0" err="1">
                <a:solidFill>
                  <a:srgbClr val="FF0000"/>
                </a:solidFill>
              </a:rPr>
              <a:t>individualni</a:t>
            </a:r>
            <a:r>
              <a:rPr lang="en-US" sz="1200" dirty="0">
                <a:solidFill>
                  <a:srgbClr val="FF0000"/>
                </a:solidFill>
              </a:rPr>
              <a:t> </a:t>
            </a:r>
            <a:r>
              <a:rPr lang="en-US" sz="1200" dirty="0" err="1">
                <a:solidFill>
                  <a:srgbClr val="FF0000"/>
                </a:solidFill>
              </a:rPr>
              <a:t>pristup</a:t>
            </a:r>
            <a:r>
              <a:rPr lang="hr-HR" sz="1200" dirty="0"/>
              <a:t>-prvenstveno kao osobi  a, ne kao slučaju, dijagnozi</a:t>
            </a:r>
          </a:p>
          <a:p>
            <a:pPr>
              <a:defRPr/>
            </a:pPr>
            <a:r>
              <a:rPr lang="en-US" sz="1200" dirty="0"/>
              <a:t>3. </a:t>
            </a:r>
            <a:r>
              <a:rPr lang="en-US" sz="1200" dirty="0" err="1">
                <a:solidFill>
                  <a:srgbClr val="FF0000"/>
                </a:solidFill>
              </a:rPr>
              <a:t>podrška</a:t>
            </a:r>
            <a:r>
              <a:rPr lang="hr-HR" sz="1200" dirty="0">
                <a:solidFill>
                  <a:srgbClr val="FF0000"/>
                </a:solidFill>
              </a:rPr>
              <a:t> i povjerenje- vjerovanje da može uspjeti,</a:t>
            </a:r>
            <a:r>
              <a:rPr lang="hr-HR" sz="1200" dirty="0"/>
              <a:t> , pokazivanje brige za pacijenta i želje da mu se pomogne</a:t>
            </a:r>
            <a:endParaRPr lang="hr-HR" sz="1200" dirty="0">
              <a:solidFill>
                <a:srgbClr val="FF0000"/>
              </a:solidFill>
            </a:endParaRPr>
          </a:p>
          <a:p>
            <a:pPr>
              <a:defRPr/>
            </a:pPr>
            <a:r>
              <a:rPr lang="hr-HR" sz="1200" dirty="0">
                <a:solidFill>
                  <a:srgbClr val="FF0000"/>
                </a:solidFill>
              </a:rPr>
              <a:t>4.nada i optimizam</a:t>
            </a:r>
            <a:endParaRPr lang="hr-HR" sz="1200" dirty="0"/>
          </a:p>
          <a:p>
            <a:pPr>
              <a:defRPr/>
            </a:pPr>
            <a:r>
              <a:rPr lang="en-US" sz="1200" dirty="0"/>
              <a:t>4. </a:t>
            </a:r>
            <a:r>
              <a:rPr lang="en-US" sz="1200" dirty="0" err="1"/>
              <a:t>biti</a:t>
            </a:r>
            <a:r>
              <a:rPr lang="hr-HR" sz="1200" dirty="0"/>
              <a:t> na</a:t>
            </a:r>
            <a:r>
              <a:rPr lang="en-US" sz="1200" dirty="0"/>
              <a:t> </a:t>
            </a:r>
            <a:r>
              <a:rPr lang="en-US" sz="1200" dirty="0" err="1"/>
              <a:t>raspol</a:t>
            </a:r>
            <a:r>
              <a:rPr lang="hr-HR" sz="1200" dirty="0"/>
              <a:t>aganju </a:t>
            </a:r>
            <a:r>
              <a:rPr lang="en-US" sz="1200" dirty="0" err="1"/>
              <a:t>i</a:t>
            </a:r>
            <a:r>
              <a:rPr lang="en-US" sz="1200" dirty="0"/>
              <a:t> </a:t>
            </a:r>
            <a:r>
              <a:rPr lang="en-US" sz="1200" dirty="0" err="1"/>
              <a:t>pristupačan</a:t>
            </a:r>
            <a:r>
              <a:rPr lang="hr-HR" sz="1200" dirty="0"/>
              <a:t>-imati dovoljno vremena za pacijenta</a:t>
            </a:r>
          </a:p>
          <a:p>
            <a:pPr>
              <a:defRPr/>
            </a:pPr>
            <a:r>
              <a:rPr lang="en-US" sz="1200" dirty="0"/>
              <a:t>5. </a:t>
            </a:r>
            <a:r>
              <a:rPr lang="en-US" sz="1200" dirty="0" err="1"/>
              <a:t>autentičan</a:t>
            </a:r>
            <a:r>
              <a:rPr lang="hr-HR" sz="1200" dirty="0"/>
              <a:t>- usklađenost verbalnog i neverbalnog, otvoren,iskren, pošten</a:t>
            </a:r>
            <a:r>
              <a:rPr lang="en-US" sz="1200" dirty="0"/>
              <a:t> </a:t>
            </a:r>
            <a:endParaRPr lang="hr-HR" sz="1200" dirty="0"/>
          </a:p>
          <a:p>
            <a:pPr>
              <a:defRPr/>
            </a:pPr>
            <a:r>
              <a:rPr lang="en-US" sz="1200" dirty="0"/>
              <a:t>6.ravnoporavnost </a:t>
            </a:r>
            <a:r>
              <a:rPr lang="hr-HR" sz="1200" dirty="0"/>
              <a:t>– balansirani pristup moći</a:t>
            </a:r>
          </a:p>
          <a:p>
            <a:pPr>
              <a:defRPr/>
            </a:pPr>
            <a:r>
              <a:rPr lang="en-US" sz="1200" dirty="0"/>
              <a:t>7.pokazivanje </a:t>
            </a:r>
            <a:r>
              <a:rPr lang="en-US" sz="1200" dirty="0" err="1"/>
              <a:t>poštovanja</a:t>
            </a:r>
            <a:r>
              <a:rPr lang="hr-HR" sz="1200" dirty="0"/>
              <a:t>- prihvaćanje pacijenta s problemima</a:t>
            </a:r>
          </a:p>
          <a:p>
            <a:pPr>
              <a:defRPr/>
            </a:pPr>
            <a:r>
              <a:rPr lang="en-US" sz="1200" dirty="0"/>
              <a:t>8. </a:t>
            </a:r>
            <a:r>
              <a:rPr lang="en-US" sz="1200" dirty="0" err="1"/>
              <a:t>jasne</a:t>
            </a:r>
            <a:r>
              <a:rPr lang="en-US" sz="1200" dirty="0"/>
              <a:t> </a:t>
            </a:r>
            <a:r>
              <a:rPr lang="en-US" sz="1200" dirty="0" err="1"/>
              <a:t>granice</a:t>
            </a:r>
            <a:r>
              <a:rPr lang="hr-HR" sz="1200" dirty="0"/>
              <a:t>- odnos konforan za pacijenta i terapeuta</a:t>
            </a:r>
          </a:p>
          <a:p>
            <a:pPr>
              <a:defRPr/>
            </a:pPr>
            <a:r>
              <a:rPr lang="en-US" sz="1200" dirty="0"/>
              <a:t> 9.uvid u </a:t>
            </a:r>
            <a:r>
              <a:rPr lang="en-US" sz="1200" dirty="0" err="1"/>
              <a:t>vlastito</a:t>
            </a:r>
            <a:r>
              <a:rPr lang="en-US" sz="1200" dirty="0"/>
              <a:t> </a:t>
            </a:r>
            <a:r>
              <a:rPr lang="en-US" sz="1200" dirty="0" err="1"/>
              <a:t>ponašanje</a:t>
            </a:r>
            <a:r>
              <a:rPr lang="hr-HR" sz="1200" dirty="0"/>
              <a:t>-</a:t>
            </a:r>
            <a:r>
              <a:rPr lang="hr-HR" sz="1200" dirty="0" err="1"/>
              <a:t>kontratransfer</a:t>
            </a:r>
            <a:r>
              <a:rPr lang="en-US" sz="1200" dirty="0"/>
              <a:t> </a:t>
            </a:r>
            <a:r>
              <a:rPr lang="hr-HR" sz="1200" dirty="0"/>
              <a:t> i razumijevanje transfera</a:t>
            </a:r>
          </a:p>
          <a:p>
            <a:pPr>
              <a:defRPr/>
            </a:pPr>
            <a:r>
              <a:rPr lang="en-US" sz="1200" dirty="0"/>
              <a:t>(</a:t>
            </a:r>
            <a:r>
              <a:rPr lang="en-US" sz="1200" dirty="0" err="1"/>
              <a:t>Dzipa</a:t>
            </a:r>
            <a:r>
              <a:rPr lang="en-US" sz="1200" dirty="0"/>
              <a:t> F, Ahern K ;2009 ) </a:t>
            </a:r>
            <a:endParaRPr lang="hr-HR" sz="1200" dirty="0"/>
          </a:p>
          <a:p>
            <a:pPr>
              <a:defRPr/>
            </a:pPr>
            <a:endParaRPr lang="hr-HR" sz="1400" dirty="0">
              <a:solidFill>
                <a:srgbClr val="FF0000"/>
              </a:solidFill>
            </a:endParaRPr>
          </a:p>
          <a:p>
            <a:pPr>
              <a:buFont typeface="Monotype Sorts" pitchFamily="2" charset="2"/>
              <a:buNone/>
              <a:defRPr/>
            </a:pPr>
            <a:r>
              <a:rPr lang="hr-HR" sz="1600" dirty="0">
                <a:solidFill>
                  <a:srgbClr val="FF0000"/>
                </a:solidFill>
              </a:rPr>
              <a:t>      Terapijski odnos je vještina koja se uči kao što se uči  vještina prepisivanja  </a:t>
            </a:r>
            <a:r>
              <a:rPr lang="hr-HR" sz="1600" dirty="0" err="1">
                <a:solidFill>
                  <a:srgbClr val="FF0000"/>
                </a:solidFill>
              </a:rPr>
              <a:t>psihoframaka</a:t>
            </a:r>
            <a:endParaRPr lang="hr-HR" sz="1600" dirty="0">
              <a:solidFill>
                <a:srgbClr val="FF0000"/>
              </a:solidFill>
            </a:endParaRPr>
          </a:p>
          <a:p>
            <a:pPr>
              <a:buFont typeface="Monotype Sorts" pitchFamily="2" charset="2"/>
              <a:buNone/>
              <a:defRPr/>
            </a:pPr>
            <a:r>
              <a:rPr lang="hr-HR" sz="1600" dirty="0">
                <a:solidFill>
                  <a:srgbClr val="FF0000"/>
                </a:solidFill>
              </a:rPr>
              <a:t>       Odnos koji prenosi  kroničnost, stigmu  i gubitak nade  nije terapijski odnos</a:t>
            </a:r>
          </a:p>
        </p:txBody>
      </p:sp>
    </p:spTree>
    <p:extLst>
      <p:ext uri="{BB962C8B-B14F-4D97-AF65-F5344CB8AC3E}">
        <p14:creationId xmlns:p14="http://schemas.microsoft.com/office/powerpoint/2010/main" val="430309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950F66D-FFF2-4C78-B468-92BEBD6DB5A0}"/>
              </a:ext>
            </a:extLst>
          </p:cNvPr>
          <p:cNvSpPr>
            <a:spLocks noGrp="1"/>
          </p:cNvSpPr>
          <p:nvPr>
            <p:ph type="title"/>
          </p:nvPr>
        </p:nvSpPr>
        <p:spPr/>
        <p:txBody>
          <a:bodyPr>
            <a:normAutofit/>
          </a:bodyPr>
          <a:lstStyle/>
          <a:p>
            <a:r>
              <a:rPr lang="hr-HR" dirty="0"/>
              <a:t>Sveobuhvatna služba za mentalno zdravlje u zajednici</a:t>
            </a:r>
          </a:p>
        </p:txBody>
      </p:sp>
      <p:sp>
        <p:nvSpPr>
          <p:cNvPr id="3" name="Rezervirano mjesto sadržaja 2">
            <a:extLst>
              <a:ext uri="{FF2B5EF4-FFF2-40B4-BE49-F238E27FC236}">
                <a16:creationId xmlns:a16="http://schemas.microsoft.com/office/drawing/2014/main" id="{5A689CD1-4669-4259-8B94-A0AB997297C5}"/>
              </a:ext>
            </a:extLst>
          </p:cNvPr>
          <p:cNvSpPr>
            <a:spLocks noGrp="1"/>
          </p:cNvSpPr>
          <p:nvPr>
            <p:ph idx="1"/>
          </p:nvPr>
        </p:nvSpPr>
        <p:spPr/>
        <p:txBody>
          <a:bodyPr/>
          <a:lstStyle/>
          <a:p>
            <a:endParaRPr lang="hr-HR" dirty="0"/>
          </a:p>
          <a:p>
            <a:r>
              <a:rPr lang="hr-HR" dirty="0"/>
              <a:t> 1.</a:t>
            </a:r>
            <a:r>
              <a:rPr lang="hr-HR" b="1" dirty="0"/>
              <a:t>Služba za mentalno zdravlje mora  biti integrirana u primarnu zdravstvenu zaštitu</a:t>
            </a:r>
            <a:r>
              <a:rPr lang="hr-HR" dirty="0"/>
              <a:t>, što znači da  liječnici  obiteljske medicine  sudjeluju u ranom prepoznavanju i liječenju  mentalnih poremećaja  i za to moraju imati adekvatnu edukaciju  i mogućnost konzultacije sa  psihijatrom.</a:t>
            </a:r>
          </a:p>
          <a:p>
            <a:r>
              <a:rPr lang="hr-HR" dirty="0">
                <a:solidFill>
                  <a:srgbClr val="FF0000"/>
                </a:solidFill>
              </a:rPr>
              <a:t>Liječnici obiteljske medicine trebaju biti osposobljeni da liječe  blaže poremećaje  mentalnog zdravlja </a:t>
            </a:r>
            <a:r>
              <a:rPr lang="hr-HR" dirty="0"/>
              <a:t>poput poremećaja prilagodbe,   blažih anksioznih  i depresivnih poremećaja. </a:t>
            </a:r>
          </a:p>
          <a:p>
            <a:endParaRPr lang="hr-HR" dirty="0"/>
          </a:p>
        </p:txBody>
      </p:sp>
    </p:spTree>
    <p:extLst>
      <p:ext uri="{BB962C8B-B14F-4D97-AF65-F5344CB8AC3E}">
        <p14:creationId xmlns:p14="http://schemas.microsoft.com/office/powerpoint/2010/main" val="4032740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1A0D18-75E1-4186-BF2F-5DD9F003CE78}"/>
              </a:ext>
            </a:extLst>
          </p:cNvPr>
          <p:cNvSpPr>
            <a:spLocks noGrp="1"/>
          </p:cNvSpPr>
          <p:nvPr>
            <p:ph type="title"/>
          </p:nvPr>
        </p:nvSpPr>
        <p:spPr/>
        <p:txBody>
          <a:bodyPr/>
          <a:lstStyle/>
          <a:p>
            <a:r>
              <a:rPr lang="hr-HR" dirty="0"/>
              <a:t>SPECIJALISTIČKI TIMOVI</a:t>
            </a:r>
          </a:p>
        </p:txBody>
      </p:sp>
      <p:sp>
        <p:nvSpPr>
          <p:cNvPr id="3" name="Rezervirano mjesto sadržaja 2">
            <a:extLst>
              <a:ext uri="{FF2B5EF4-FFF2-40B4-BE49-F238E27FC236}">
                <a16:creationId xmlns:a16="http://schemas.microsoft.com/office/drawing/2014/main" id="{63F2CDFD-B76A-4DE6-B227-45E9039DF13D}"/>
              </a:ext>
            </a:extLst>
          </p:cNvPr>
          <p:cNvSpPr>
            <a:spLocks noGrp="1"/>
          </p:cNvSpPr>
          <p:nvPr>
            <p:ph idx="1"/>
          </p:nvPr>
        </p:nvSpPr>
        <p:spPr/>
        <p:txBody>
          <a:bodyPr>
            <a:normAutofit lnSpcReduction="10000"/>
          </a:bodyPr>
          <a:lstStyle/>
          <a:p>
            <a:pPr marL="0" indent="0">
              <a:buNone/>
            </a:pPr>
            <a:r>
              <a:rPr lang="hr-HR" b="1" dirty="0"/>
              <a:t>   Specijalistički</a:t>
            </a:r>
            <a:r>
              <a:rPr lang="hr-HR" dirty="0"/>
              <a:t>  </a:t>
            </a:r>
            <a:r>
              <a:rPr lang="hr-HR" b="1" dirty="0"/>
              <a:t>timovi za  mentalno zdravlje u zajednici za  ambulantno liječenje </a:t>
            </a:r>
            <a:endParaRPr lang="hr-HR" dirty="0"/>
          </a:p>
          <a:p>
            <a:r>
              <a:rPr lang="hr-HR" dirty="0"/>
              <a:t>Specijalistički timovi za  mentalno zdravlje u zajednici ili ambulantno liječenje  u zajednici </a:t>
            </a:r>
            <a:r>
              <a:rPr lang="hr-HR" b="1" dirty="0"/>
              <a:t>provode liječenje oboljelih od  različitih mentalnih poremećaja u ne akutnim stanjima, stanjima koja nisu hitna</a:t>
            </a:r>
            <a:r>
              <a:rPr lang="hr-HR" dirty="0"/>
              <a:t>. Ovisno o kliničkom stanju i potrebama  pacijenta liječenje  provodi  </a:t>
            </a:r>
            <a:r>
              <a:rPr lang="hr-HR" b="1" dirty="0"/>
              <a:t>jedan ili više članova tima</a:t>
            </a:r>
            <a:r>
              <a:rPr lang="hr-HR" dirty="0"/>
              <a:t>. Uglavnom se radi  o pacijentima  koji mogu liječenje provoditi  u ambulantama  centra za mentalno zdravlje, polikliničkim ambulantama ili  psihijatrijskim ambulantama u domovima zdravlja. Potreba za liječenjem u kući  nije česta, mada kada god  je potrebna može se provesti i uobičajeno je kratkotrajna.</a:t>
            </a:r>
          </a:p>
        </p:txBody>
      </p:sp>
    </p:spTree>
    <p:extLst>
      <p:ext uri="{BB962C8B-B14F-4D97-AF65-F5344CB8AC3E}">
        <p14:creationId xmlns:p14="http://schemas.microsoft.com/office/powerpoint/2010/main" val="546566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78C5451-66A4-40C5-A326-2906A80D57AE}"/>
              </a:ext>
            </a:extLst>
          </p:cNvPr>
          <p:cNvSpPr>
            <a:spLocks noGrp="1"/>
          </p:cNvSpPr>
          <p:nvPr>
            <p:ph type="title"/>
          </p:nvPr>
        </p:nvSpPr>
        <p:spPr/>
        <p:txBody>
          <a:bodyPr/>
          <a:lstStyle/>
          <a:p>
            <a:r>
              <a:rPr lang="hr-HR" dirty="0"/>
              <a:t>Timovi za akutno liječenje</a:t>
            </a:r>
          </a:p>
        </p:txBody>
      </p:sp>
      <p:sp>
        <p:nvSpPr>
          <p:cNvPr id="3" name="Rezervirano mjesto sadržaja 2">
            <a:extLst>
              <a:ext uri="{FF2B5EF4-FFF2-40B4-BE49-F238E27FC236}">
                <a16:creationId xmlns:a16="http://schemas.microsoft.com/office/drawing/2014/main" id="{C4127D3C-CABC-4689-AAE5-3C7E30AE43C6}"/>
              </a:ext>
            </a:extLst>
          </p:cNvPr>
          <p:cNvSpPr>
            <a:spLocks noGrp="1"/>
          </p:cNvSpPr>
          <p:nvPr>
            <p:ph idx="1"/>
          </p:nvPr>
        </p:nvSpPr>
        <p:spPr/>
        <p:txBody>
          <a:bodyPr/>
          <a:lstStyle/>
          <a:p>
            <a:r>
              <a:rPr lang="hr-HR" b="1" dirty="0"/>
              <a:t>Timovi za  krizne i hitne intervencije u  zajednici- akutno liječenje u zajednici (KHT)</a:t>
            </a:r>
            <a:endParaRPr lang="hr-HR" dirty="0"/>
          </a:p>
          <a:p>
            <a:r>
              <a:rPr lang="hr-HR" dirty="0"/>
              <a:t> Timovi za  krize i  hitne  intervencije  u zajednici    </a:t>
            </a:r>
            <a:r>
              <a:rPr lang="hr-HR" b="1" dirty="0"/>
              <a:t>donose hitnu procjenu o potrebi bolničkog prijema </a:t>
            </a:r>
            <a:r>
              <a:rPr lang="hr-HR" dirty="0"/>
              <a:t>u kući oboljelog, a kada su   organizirani kao alternativa bolničkom liječenju tada </a:t>
            </a:r>
            <a:r>
              <a:rPr lang="hr-HR" b="1" dirty="0"/>
              <a:t>pružaju intenzivno kućno liječenje</a:t>
            </a:r>
            <a:r>
              <a:rPr lang="hr-HR" dirty="0"/>
              <a:t>.  Kada nije potrebno bolničko liječenje tada  upućuju na liječenje u druge timove  za  ne- akutno liječenje ili  u  timove za asertivno liječenje. </a:t>
            </a:r>
          </a:p>
          <a:p>
            <a:r>
              <a:rPr lang="hr-HR" b="1" dirty="0"/>
              <a:t>Potreba za  reformom  hitne psihijatrijske službe</a:t>
            </a:r>
          </a:p>
        </p:txBody>
      </p:sp>
    </p:spTree>
    <p:extLst>
      <p:ext uri="{BB962C8B-B14F-4D97-AF65-F5344CB8AC3E}">
        <p14:creationId xmlns:p14="http://schemas.microsoft.com/office/powerpoint/2010/main" val="1951811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405659C-686B-4D5A-AE4D-6CAF3C593C04}"/>
              </a:ext>
            </a:extLst>
          </p:cNvPr>
          <p:cNvSpPr>
            <a:spLocks noGrp="1"/>
          </p:cNvSpPr>
          <p:nvPr>
            <p:ph type="title"/>
          </p:nvPr>
        </p:nvSpPr>
        <p:spPr/>
        <p:txBody>
          <a:bodyPr/>
          <a:lstStyle/>
          <a:p>
            <a:r>
              <a:rPr lang="hr-HR" dirty="0"/>
              <a:t>Timovi za asertivno liječenje</a:t>
            </a:r>
          </a:p>
        </p:txBody>
      </p:sp>
      <p:sp>
        <p:nvSpPr>
          <p:cNvPr id="3" name="Rezervirano mjesto sadržaja 2">
            <a:extLst>
              <a:ext uri="{FF2B5EF4-FFF2-40B4-BE49-F238E27FC236}">
                <a16:creationId xmlns:a16="http://schemas.microsoft.com/office/drawing/2014/main" id="{B4F79846-A7F6-44AB-A8AE-C9C07494D1FF}"/>
              </a:ext>
            </a:extLst>
          </p:cNvPr>
          <p:cNvSpPr>
            <a:spLocks noGrp="1"/>
          </p:cNvSpPr>
          <p:nvPr>
            <p:ph idx="1"/>
          </p:nvPr>
        </p:nvSpPr>
        <p:spPr/>
        <p:txBody>
          <a:bodyPr/>
          <a:lstStyle/>
          <a:p>
            <a:pPr marL="0" indent="0">
              <a:buNone/>
            </a:pPr>
            <a:r>
              <a:rPr lang="hr-HR" b="1" dirty="0"/>
              <a:t>         Timovi  za asertivno liječenje  u  zajednici</a:t>
            </a:r>
            <a:endParaRPr lang="hr-HR" dirty="0"/>
          </a:p>
          <a:p>
            <a:pPr marL="0" indent="0">
              <a:buNone/>
            </a:pPr>
            <a:r>
              <a:rPr lang="hr-HR" dirty="0"/>
              <a:t>Timovi za asertivno liječenje u zajednici </a:t>
            </a:r>
            <a:r>
              <a:rPr lang="hr-HR" b="1" dirty="0"/>
              <a:t>pružaju liječenje u kući  oboljelima od  mentalnih  poremećaja  koji imaju visoki rizik za ponavljano bolničko liječenje </a:t>
            </a:r>
            <a:r>
              <a:rPr lang="hr-HR" dirty="0"/>
              <a:t>i ne mogu se dostatno opskrbiti u uobičajenim programima u zajednici, kao i za bolesnike </a:t>
            </a:r>
            <a:r>
              <a:rPr lang="hr-HR" b="1" dirty="0"/>
              <a:t>koji imaju ozbiljna psihosocijalna oštećenja  funkcioniranja </a:t>
            </a:r>
            <a:r>
              <a:rPr lang="hr-HR" dirty="0"/>
              <a:t>i trebaju značajnu pomoć za život u zajednici  putem   pružanja pomoći za povećanje socijalnog i radnog funkcioniranja kao i prevencije recidiva bolesti. </a:t>
            </a:r>
          </a:p>
        </p:txBody>
      </p:sp>
    </p:spTree>
    <p:extLst>
      <p:ext uri="{BB962C8B-B14F-4D97-AF65-F5344CB8AC3E}">
        <p14:creationId xmlns:p14="http://schemas.microsoft.com/office/powerpoint/2010/main" val="2560246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C6B1C0CC-1F7F-4FDB-A023-A98EAC3C3F45}"/>
              </a:ext>
            </a:extLst>
          </p:cNvPr>
          <p:cNvSpPr>
            <a:spLocks noGrp="1"/>
          </p:cNvSpPr>
          <p:nvPr>
            <p:ph type="title"/>
          </p:nvPr>
        </p:nvSpPr>
        <p:spPr/>
        <p:txBody>
          <a:bodyPr>
            <a:normAutofit/>
          </a:bodyPr>
          <a:lstStyle/>
          <a:p>
            <a:pPr eaLnBrk="1" hangingPunct="1"/>
            <a:r>
              <a:rPr lang="hr-HR" altLang="sr-Latn-RS" b="1" dirty="0"/>
              <a:t>Zaokret</a:t>
            </a:r>
            <a:r>
              <a:rPr lang="en-GB" altLang="sr-Latn-RS" b="1" dirty="0"/>
              <a:t>:</a:t>
            </a:r>
            <a:r>
              <a:rPr lang="hr-HR" altLang="sr-Latn-RS" sz="2400" dirty="0">
                <a:solidFill>
                  <a:srgbClr val="FF0000"/>
                </a:solidFill>
              </a:rPr>
              <a:t> od neizlječivosti-kroničnosti prema  oporavku</a:t>
            </a:r>
            <a:endParaRPr lang="en-US" altLang="sr-Latn-RS" sz="2400" dirty="0">
              <a:solidFill>
                <a:srgbClr val="FF0000"/>
              </a:solidFill>
            </a:endParaRPr>
          </a:p>
        </p:txBody>
      </p:sp>
      <p:pic>
        <p:nvPicPr>
          <p:cNvPr id="9220" name="Picture 4" descr="dementia praecox.jpg">
            <a:extLst>
              <a:ext uri="{FF2B5EF4-FFF2-40B4-BE49-F238E27FC236}">
                <a16:creationId xmlns:a16="http://schemas.microsoft.com/office/drawing/2014/main" id="{B834C381-D232-45AF-B4EE-F0BFC2C113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60575"/>
            <a:ext cx="2592387"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a:extLst>
              <a:ext uri="{FF2B5EF4-FFF2-40B4-BE49-F238E27FC236}">
                <a16:creationId xmlns:a16="http://schemas.microsoft.com/office/drawing/2014/main" id="{4ACAE68A-61EF-4585-9A23-A297749A9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75" y="1752600"/>
            <a:ext cx="29178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ralph">
            <a:extLst>
              <a:ext uri="{FF2B5EF4-FFF2-40B4-BE49-F238E27FC236}">
                <a16:creationId xmlns:a16="http://schemas.microsoft.com/office/drawing/2014/main" id="{BD2880EF-56DF-4C12-839F-25227CCBD39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275856" y="1939122"/>
            <a:ext cx="274323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78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A07A38A-63DD-4F74-BEAE-80896AF36C84}"/>
              </a:ext>
            </a:extLst>
          </p:cNvPr>
          <p:cNvSpPr>
            <a:spLocks noGrp="1"/>
          </p:cNvSpPr>
          <p:nvPr>
            <p:ph type="title"/>
          </p:nvPr>
        </p:nvSpPr>
        <p:spPr/>
        <p:txBody>
          <a:bodyPr/>
          <a:lstStyle/>
          <a:p>
            <a:r>
              <a:rPr lang="hr-HR" dirty="0"/>
              <a:t>Dnevna  bolnica za akutno liječenje</a:t>
            </a:r>
          </a:p>
        </p:txBody>
      </p:sp>
      <p:sp>
        <p:nvSpPr>
          <p:cNvPr id="3" name="Rezervirano mjesto sadržaja 2">
            <a:extLst>
              <a:ext uri="{FF2B5EF4-FFF2-40B4-BE49-F238E27FC236}">
                <a16:creationId xmlns:a16="http://schemas.microsoft.com/office/drawing/2014/main" id="{E59A38E2-4CD7-45A2-A35E-233F65CD2144}"/>
              </a:ext>
            </a:extLst>
          </p:cNvPr>
          <p:cNvSpPr>
            <a:spLocks noGrp="1"/>
          </p:cNvSpPr>
          <p:nvPr>
            <p:ph idx="1"/>
          </p:nvPr>
        </p:nvSpPr>
        <p:spPr/>
        <p:txBody>
          <a:bodyPr>
            <a:normAutofit lnSpcReduction="10000"/>
          </a:bodyPr>
          <a:lstStyle/>
          <a:p>
            <a:pPr marL="0" indent="0">
              <a:buNone/>
            </a:pPr>
            <a:r>
              <a:rPr lang="hr-HR" b="1" dirty="0"/>
              <a:t>          Dnevna  bolnica za  akutno psihotične  pacijente</a:t>
            </a:r>
            <a:endParaRPr lang="hr-HR" dirty="0"/>
          </a:p>
          <a:p>
            <a:r>
              <a:rPr lang="hr-HR" dirty="0"/>
              <a:t>Dnevno se bolničko liječenje može koristiti </a:t>
            </a:r>
            <a:r>
              <a:rPr lang="hr-HR" b="1" dirty="0"/>
              <a:t>kao  alternativa bolničkom liječenju za akutno psihotične pacijente</a:t>
            </a:r>
            <a:r>
              <a:rPr lang="hr-HR" dirty="0"/>
              <a:t> ili </a:t>
            </a:r>
            <a:r>
              <a:rPr lang="hr-HR" b="1" dirty="0"/>
              <a:t>radi kontinuiteta stabilizacije nakon kraćeg bolničkog liječenja</a:t>
            </a:r>
            <a:r>
              <a:rPr lang="hr-HR" dirty="0"/>
              <a:t>. Bolesnik ne smije biti opasan po sebe ili druge, treba imati kapacitet za barem minimalnu suradljivost i imati bližnju osobu na raspolaganju za pružanje potrebne skrbi kada nije u dnevnoj bolnici. Terapijske alternative, kao što je dnevno bolničko liječenje imaju potencijalne prednosti zbog manjeg učinka na bolesnikov život, liječenje u manje restriktivnim uvjetima, veće integriranosti u okolinu i izbjegavanje stigme, povezane s psihijatrijskim bolničkim liječenjem. </a:t>
            </a:r>
          </a:p>
        </p:txBody>
      </p:sp>
    </p:spTree>
    <p:extLst>
      <p:ext uri="{BB962C8B-B14F-4D97-AF65-F5344CB8AC3E}">
        <p14:creationId xmlns:p14="http://schemas.microsoft.com/office/powerpoint/2010/main" val="996654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DE84A43-EB0E-4B53-B015-CB69A13AC3B7}"/>
              </a:ext>
            </a:extLst>
          </p:cNvPr>
          <p:cNvSpPr>
            <a:spLocks noGrp="1"/>
          </p:cNvSpPr>
          <p:nvPr>
            <p:ph type="title"/>
          </p:nvPr>
        </p:nvSpPr>
        <p:spPr/>
        <p:txBody>
          <a:bodyPr/>
          <a:lstStyle/>
          <a:p>
            <a:r>
              <a:rPr lang="hr-HR" dirty="0"/>
              <a:t>Dnevna bolnica za ne- akutno liječenje</a:t>
            </a:r>
          </a:p>
        </p:txBody>
      </p:sp>
      <p:sp>
        <p:nvSpPr>
          <p:cNvPr id="3" name="Rezervirano mjesto sadržaja 2">
            <a:extLst>
              <a:ext uri="{FF2B5EF4-FFF2-40B4-BE49-F238E27FC236}">
                <a16:creationId xmlns:a16="http://schemas.microsoft.com/office/drawing/2014/main" id="{34C4B764-FBBE-40C0-B69E-A85AF23C188B}"/>
              </a:ext>
            </a:extLst>
          </p:cNvPr>
          <p:cNvSpPr>
            <a:spLocks noGrp="1"/>
          </p:cNvSpPr>
          <p:nvPr>
            <p:ph idx="1"/>
          </p:nvPr>
        </p:nvSpPr>
        <p:spPr/>
        <p:txBody>
          <a:bodyPr/>
          <a:lstStyle/>
          <a:p>
            <a:endParaRPr lang="hr-HR" b="1" dirty="0"/>
          </a:p>
          <a:p>
            <a:endParaRPr lang="hr-HR" b="1" dirty="0"/>
          </a:p>
          <a:p>
            <a:pPr marL="0" indent="0">
              <a:buNone/>
            </a:pPr>
            <a:r>
              <a:rPr lang="hr-HR" b="1" dirty="0"/>
              <a:t>6. Dnevne bolnice  za  ne akutne  pacijente  </a:t>
            </a:r>
            <a:r>
              <a:rPr lang="hr-HR" dirty="0"/>
              <a:t>  pružaju liječenje za   pacijente  s različitim dijagnozama. </a:t>
            </a:r>
          </a:p>
          <a:p>
            <a:pPr marL="0" indent="0">
              <a:buNone/>
            </a:pPr>
            <a:r>
              <a:rPr lang="hr-HR" dirty="0"/>
              <a:t>Dnevne bolnice moraju  navesti </a:t>
            </a:r>
            <a:r>
              <a:rPr lang="hr-HR" b="1" dirty="0"/>
              <a:t>kojim pacijentima su namijenjene</a:t>
            </a:r>
            <a:r>
              <a:rPr lang="hr-HR" dirty="0"/>
              <a:t>, imati  jasno strukturirani program  i koristiti </a:t>
            </a:r>
            <a:r>
              <a:rPr lang="hr-HR" dirty="0" err="1"/>
              <a:t>evidence</a:t>
            </a:r>
            <a:r>
              <a:rPr lang="hr-HR" dirty="0"/>
              <a:t> base psihosocijalne postupke i psihoterapiju.</a:t>
            </a:r>
          </a:p>
          <a:p>
            <a:endParaRPr lang="hr-HR" dirty="0"/>
          </a:p>
        </p:txBody>
      </p:sp>
    </p:spTree>
    <p:extLst>
      <p:ext uri="{BB962C8B-B14F-4D97-AF65-F5344CB8AC3E}">
        <p14:creationId xmlns:p14="http://schemas.microsoft.com/office/powerpoint/2010/main" val="383668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F587CE-9EB3-467D-94E5-3E1B4A254B23}"/>
              </a:ext>
            </a:extLst>
          </p:cNvPr>
          <p:cNvSpPr>
            <a:spLocks noGrp="1"/>
          </p:cNvSpPr>
          <p:nvPr>
            <p:ph type="title"/>
          </p:nvPr>
        </p:nvSpPr>
        <p:spPr/>
        <p:txBody>
          <a:bodyPr/>
          <a:lstStyle/>
          <a:p>
            <a:r>
              <a:rPr lang="hr-HR" dirty="0"/>
              <a:t>     Individualno liječenje</a:t>
            </a:r>
          </a:p>
        </p:txBody>
      </p:sp>
      <p:sp>
        <p:nvSpPr>
          <p:cNvPr id="3" name="Rezervirano mjesto sadržaja 2">
            <a:extLst>
              <a:ext uri="{FF2B5EF4-FFF2-40B4-BE49-F238E27FC236}">
                <a16:creationId xmlns:a16="http://schemas.microsoft.com/office/drawing/2014/main" id="{054824D8-9851-4D43-BFA5-097D30229AEE}"/>
              </a:ext>
            </a:extLst>
          </p:cNvPr>
          <p:cNvSpPr>
            <a:spLocks noGrp="1"/>
          </p:cNvSpPr>
          <p:nvPr>
            <p:ph idx="1"/>
          </p:nvPr>
        </p:nvSpPr>
        <p:spPr/>
        <p:txBody>
          <a:bodyPr/>
          <a:lstStyle/>
          <a:p>
            <a:endParaRPr lang="hr-HR" b="1" dirty="0"/>
          </a:p>
          <a:p>
            <a:endParaRPr lang="hr-HR" b="1" dirty="0"/>
          </a:p>
          <a:p>
            <a:r>
              <a:rPr lang="hr-HR" b="1" dirty="0"/>
              <a:t>7. Individualno  liječenje  u zajednici:   </a:t>
            </a:r>
            <a:r>
              <a:rPr lang="hr-HR" dirty="0"/>
              <a:t>pacijenti čije  stanje zahtjeva liječenje 1: 1  bez timskog pristupa liječe  se u   ambulantnom  psihijatrijskom  sustavu.</a:t>
            </a:r>
          </a:p>
          <a:p>
            <a:endParaRPr lang="hr-HR" dirty="0"/>
          </a:p>
        </p:txBody>
      </p:sp>
    </p:spTree>
    <p:extLst>
      <p:ext uri="{BB962C8B-B14F-4D97-AF65-F5344CB8AC3E}">
        <p14:creationId xmlns:p14="http://schemas.microsoft.com/office/powerpoint/2010/main" val="2205816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BAEEE2B-AB35-4A92-B319-EE5542845859}"/>
              </a:ext>
            </a:extLst>
          </p:cNvPr>
          <p:cNvSpPr>
            <a:spLocks noGrp="1"/>
          </p:cNvSpPr>
          <p:nvPr>
            <p:ph type="title"/>
          </p:nvPr>
        </p:nvSpPr>
        <p:spPr/>
        <p:txBody>
          <a:bodyPr/>
          <a:lstStyle/>
          <a:p>
            <a:r>
              <a:rPr lang="hr-HR" dirty="0"/>
              <a:t>Programi rehabilitacije </a:t>
            </a:r>
          </a:p>
        </p:txBody>
      </p:sp>
      <p:sp>
        <p:nvSpPr>
          <p:cNvPr id="3" name="Rezervirano mjesto sadržaja 2">
            <a:extLst>
              <a:ext uri="{FF2B5EF4-FFF2-40B4-BE49-F238E27FC236}">
                <a16:creationId xmlns:a16="http://schemas.microsoft.com/office/drawing/2014/main" id="{21A3CAC4-BD55-461B-9B09-663B43CE83B0}"/>
              </a:ext>
            </a:extLst>
          </p:cNvPr>
          <p:cNvSpPr>
            <a:spLocks noGrp="1"/>
          </p:cNvSpPr>
          <p:nvPr>
            <p:ph idx="1"/>
          </p:nvPr>
        </p:nvSpPr>
        <p:spPr/>
        <p:txBody>
          <a:bodyPr>
            <a:normAutofit fontScale="85000" lnSpcReduction="20000"/>
          </a:bodyPr>
          <a:lstStyle/>
          <a:p>
            <a:r>
              <a:rPr lang="hr-HR" b="1" dirty="0"/>
              <a:t>8.Programi  rehabilitacije </a:t>
            </a:r>
            <a:endParaRPr lang="hr-HR" dirty="0"/>
          </a:p>
          <a:p>
            <a:r>
              <a:rPr lang="hr-HR" dirty="0"/>
              <a:t>Rehabilitacija  uključuje   primjenu </a:t>
            </a:r>
            <a:r>
              <a:rPr lang="hr-HR" b="1" dirty="0">
                <a:solidFill>
                  <a:srgbClr val="FF0000"/>
                </a:solidFill>
              </a:rPr>
              <a:t>različitih </a:t>
            </a:r>
            <a:r>
              <a:rPr lang="hr-HR" b="1" dirty="0" err="1">
                <a:solidFill>
                  <a:srgbClr val="FF0000"/>
                </a:solidFill>
              </a:rPr>
              <a:t>evidence</a:t>
            </a:r>
            <a:r>
              <a:rPr lang="hr-HR" b="1" dirty="0">
                <a:solidFill>
                  <a:srgbClr val="FF0000"/>
                </a:solidFill>
              </a:rPr>
              <a:t> base </a:t>
            </a:r>
            <a:r>
              <a:rPr lang="hr-HR" dirty="0">
                <a:solidFill>
                  <a:srgbClr val="FF0000"/>
                </a:solidFill>
              </a:rPr>
              <a:t>metoda</a:t>
            </a:r>
            <a:r>
              <a:rPr lang="hr-HR" dirty="0"/>
              <a:t>  koje potiču poboljšanje vještina za samostalni  život i rad  i smanjuju potrebu za  profesionalnom podrškom. Što osoba ima više vještina ona će trebati manje profesionalne podrške</a:t>
            </a:r>
            <a:r>
              <a:rPr lang="hr-HR" b="1" dirty="0"/>
              <a:t>,  </a:t>
            </a:r>
            <a:r>
              <a:rPr lang="hr-HR" dirty="0"/>
              <a:t>međutim  jedan broj  osoba će  trebati  i doživotnu stručnu podršku kako bi  održali optimalni nivo oporavka.</a:t>
            </a:r>
          </a:p>
          <a:p>
            <a:r>
              <a:rPr lang="hr-HR" b="1" dirty="0"/>
              <a:t>Individualni plan rehabilitacije</a:t>
            </a:r>
          </a:p>
          <a:p>
            <a:r>
              <a:rPr lang="hr-HR" dirty="0"/>
              <a:t>Prilikom planiranja liječenja, s obzirom na fazu bolesti, socijalno funkcioniranje i druge okolnosti koje utječu na izbor terapijske sredine, psihijatar u suradnji s multidisciplinarnim timom treba </a:t>
            </a:r>
            <a:r>
              <a:rPr lang="hr-HR" b="1" dirty="0"/>
              <a:t>pažljivo procijeniti potrebu za bolničkim ili  izvanbolničkim programom rehabilitacije</a:t>
            </a:r>
            <a:r>
              <a:rPr lang="hr-HR" dirty="0"/>
              <a:t>, dostupnost programa i pomoći bolesniku u izboru programa koji će doprinijeti oporavku od psihičke bolesti. </a:t>
            </a:r>
          </a:p>
          <a:p>
            <a:r>
              <a:rPr lang="hr-HR" dirty="0">
                <a:solidFill>
                  <a:srgbClr val="FF0000"/>
                </a:solidFill>
              </a:rPr>
              <a:t>Stacionarni i izvanbolnički programi rehabilitacije</a:t>
            </a:r>
          </a:p>
          <a:p>
            <a:endParaRPr lang="hr-HR" dirty="0"/>
          </a:p>
        </p:txBody>
      </p:sp>
    </p:spTree>
    <p:extLst>
      <p:ext uri="{BB962C8B-B14F-4D97-AF65-F5344CB8AC3E}">
        <p14:creationId xmlns:p14="http://schemas.microsoft.com/office/powerpoint/2010/main" val="2576679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16CF70-1B7F-4FA2-9F1A-548C769B42C4}"/>
              </a:ext>
            </a:extLst>
          </p:cNvPr>
          <p:cNvSpPr>
            <a:spLocks noGrp="1"/>
          </p:cNvSpPr>
          <p:nvPr>
            <p:ph type="title"/>
          </p:nvPr>
        </p:nvSpPr>
        <p:spPr/>
        <p:txBody>
          <a:bodyPr/>
          <a:lstStyle/>
          <a:p>
            <a:r>
              <a:rPr lang="hr-HR" dirty="0"/>
              <a:t>Izvanbolnički programi rehabilitacije</a:t>
            </a:r>
          </a:p>
        </p:txBody>
      </p:sp>
      <p:sp>
        <p:nvSpPr>
          <p:cNvPr id="3" name="Rezervirano mjesto sadržaja 2">
            <a:extLst>
              <a:ext uri="{FF2B5EF4-FFF2-40B4-BE49-F238E27FC236}">
                <a16:creationId xmlns:a16="http://schemas.microsoft.com/office/drawing/2014/main" id="{55BC25B0-B31F-4F5A-AC21-420BC9E10A75}"/>
              </a:ext>
            </a:extLst>
          </p:cNvPr>
          <p:cNvSpPr>
            <a:spLocks noGrp="1"/>
          </p:cNvSpPr>
          <p:nvPr>
            <p:ph idx="1"/>
          </p:nvPr>
        </p:nvSpPr>
        <p:spPr/>
        <p:txBody>
          <a:bodyPr/>
          <a:lstStyle/>
          <a:p>
            <a:pPr marL="0" indent="0">
              <a:buNone/>
            </a:pPr>
            <a:endParaRPr lang="hr-HR" b="1" dirty="0"/>
          </a:p>
          <a:p>
            <a:pPr marL="0" indent="0">
              <a:buNone/>
            </a:pPr>
            <a:r>
              <a:rPr lang="hr-HR" b="1" dirty="0"/>
              <a:t>Izvanbolnički programi  rehabilitacije  </a:t>
            </a:r>
            <a:r>
              <a:rPr lang="hr-HR" dirty="0"/>
              <a:t>namijenjeni su osobama   različitih dijagnoza s  ozbiljnim oštećenjima  funkcioniranja  </a:t>
            </a:r>
            <a:r>
              <a:rPr lang="hr-HR" b="1" dirty="0"/>
              <a:t>koji  mogu  dio dana boraviti kod  svoje kuće i dolaziti na program s različitom  frekvencijom od  1x tjedno do  više pute tjedno </a:t>
            </a:r>
            <a:r>
              <a:rPr lang="hr-HR" dirty="0"/>
              <a:t>. Rehabilitacija se provodi na temelju  individualnog programa   prema njihovim potrebama.</a:t>
            </a:r>
          </a:p>
          <a:p>
            <a:endParaRPr lang="hr-HR" dirty="0"/>
          </a:p>
        </p:txBody>
      </p:sp>
    </p:spTree>
    <p:extLst>
      <p:ext uri="{BB962C8B-B14F-4D97-AF65-F5344CB8AC3E}">
        <p14:creationId xmlns:p14="http://schemas.microsoft.com/office/powerpoint/2010/main" val="999253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F8C384-0FF1-409E-BD0D-0DEC6CF11184}"/>
              </a:ext>
            </a:extLst>
          </p:cNvPr>
          <p:cNvSpPr>
            <a:spLocks noGrp="1"/>
          </p:cNvSpPr>
          <p:nvPr>
            <p:ph type="title"/>
          </p:nvPr>
        </p:nvSpPr>
        <p:spPr/>
        <p:txBody>
          <a:bodyPr/>
          <a:lstStyle/>
          <a:p>
            <a:r>
              <a:rPr lang="hr-HR" dirty="0"/>
              <a:t>Dnevni centri za dugotrajno liječenje</a:t>
            </a:r>
          </a:p>
        </p:txBody>
      </p:sp>
      <p:sp>
        <p:nvSpPr>
          <p:cNvPr id="3" name="Rezervirano mjesto sadržaja 2">
            <a:extLst>
              <a:ext uri="{FF2B5EF4-FFF2-40B4-BE49-F238E27FC236}">
                <a16:creationId xmlns:a16="http://schemas.microsoft.com/office/drawing/2014/main" id="{31C5A7D1-8585-4574-9762-4FFA09363B78}"/>
              </a:ext>
            </a:extLst>
          </p:cNvPr>
          <p:cNvSpPr>
            <a:spLocks noGrp="1"/>
          </p:cNvSpPr>
          <p:nvPr>
            <p:ph idx="1"/>
          </p:nvPr>
        </p:nvSpPr>
        <p:spPr/>
        <p:txBody>
          <a:bodyPr>
            <a:normAutofit lnSpcReduction="10000"/>
          </a:bodyPr>
          <a:lstStyle/>
          <a:p>
            <a:pPr marL="0" indent="0">
              <a:buNone/>
            </a:pPr>
            <a:r>
              <a:rPr lang="hr-HR" b="1" dirty="0"/>
              <a:t>         Dnevni centri za dugotrajno liječenje </a:t>
            </a:r>
            <a:endParaRPr lang="hr-HR" dirty="0"/>
          </a:p>
          <a:p>
            <a:pPr marL="0" indent="0">
              <a:buNone/>
            </a:pPr>
            <a:r>
              <a:rPr lang="hr-HR" dirty="0"/>
              <a:t>Općenito se dnevni programi liječenja koriste za pružanje kontinuiteta  skrbi i podrške za osobe s dugotrajnim  poteškoćama funkcioniranja i socijalnog uključivanja bolesnika sa shizofrenijom u fazi stabilizacije bolesti ili stabilnoj fazi bolesti. </a:t>
            </a:r>
          </a:p>
          <a:p>
            <a:pPr marL="0" indent="0">
              <a:buNone/>
            </a:pPr>
            <a:r>
              <a:rPr lang="hr-HR" dirty="0"/>
              <a:t>Takvi programi, koji </a:t>
            </a:r>
            <a:r>
              <a:rPr lang="hr-HR" b="1" dirty="0"/>
              <a:t>obično nisu vremenski ograničeni</a:t>
            </a:r>
            <a:r>
              <a:rPr lang="hr-HR" dirty="0"/>
              <a:t>, pružaju strukturu, podršku i program liječenja </a:t>
            </a:r>
            <a:r>
              <a:rPr lang="hr-HR" b="1" dirty="0"/>
              <a:t>radi pomoći u prevenciji recidiva, održavanju i postupnom poboljšanju bolesnikovog socijalnog funkcioniranja. </a:t>
            </a:r>
            <a:r>
              <a:rPr lang="hr-HR" dirty="0"/>
              <a:t>Smatra se da dugotrajno dnevno liječenje  za osobe za koje je prikladno poboljšava sudjelovanje bolesnika, klinički ishod, i smanjuje broj bolničkih prijema (APA, 2010). </a:t>
            </a:r>
          </a:p>
          <a:p>
            <a:endParaRPr lang="hr-HR" dirty="0"/>
          </a:p>
        </p:txBody>
      </p:sp>
    </p:spTree>
    <p:extLst>
      <p:ext uri="{BB962C8B-B14F-4D97-AF65-F5344CB8AC3E}">
        <p14:creationId xmlns:p14="http://schemas.microsoft.com/office/powerpoint/2010/main" val="1254925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FBDC2E8-E48B-4A3F-9E47-198DA7C236E9}"/>
              </a:ext>
            </a:extLst>
          </p:cNvPr>
          <p:cNvSpPr>
            <a:spLocks noGrp="1"/>
          </p:cNvSpPr>
          <p:nvPr>
            <p:ph type="title"/>
          </p:nvPr>
        </p:nvSpPr>
        <p:spPr/>
        <p:txBody>
          <a:bodyPr>
            <a:normAutofit fontScale="90000"/>
          </a:bodyPr>
          <a:lstStyle/>
          <a:p>
            <a:r>
              <a:rPr lang="hr-HR" dirty="0"/>
              <a:t>Prijelazno  stambeno zbrinjavanje s rehabilitacijom</a:t>
            </a:r>
          </a:p>
        </p:txBody>
      </p:sp>
      <p:sp>
        <p:nvSpPr>
          <p:cNvPr id="3" name="Rezervirano mjesto sadržaja 2">
            <a:extLst>
              <a:ext uri="{FF2B5EF4-FFF2-40B4-BE49-F238E27FC236}">
                <a16:creationId xmlns:a16="http://schemas.microsoft.com/office/drawing/2014/main" id="{85A9DC04-3AE7-489E-982B-4C53ABAAA332}"/>
              </a:ext>
            </a:extLst>
          </p:cNvPr>
          <p:cNvSpPr>
            <a:spLocks noGrp="1"/>
          </p:cNvSpPr>
          <p:nvPr>
            <p:ph idx="1"/>
          </p:nvPr>
        </p:nvSpPr>
        <p:spPr/>
        <p:txBody>
          <a:bodyPr>
            <a:normAutofit fontScale="85000" lnSpcReduction="10000"/>
          </a:bodyPr>
          <a:lstStyle/>
          <a:p>
            <a:r>
              <a:rPr lang="hr-HR" b="1" dirty="0"/>
              <a:t>Prijelazno stambeno zbrinjavanje s rehabilitacijom</a:t>
            </a:r>
            <a:r>
              <a:rPr lang="hr-HR" dirty="0"/>
              <a:t> ( </a:t>
            </a:r>
            <a:r>
              <a:rPr lang="hr-HR" dirty="0" err="1"/>
              <a:t>engl</a:t>
            </a:r>
            <a:r>
              <a:rPr lang="hr-HR" dirty="0"/>
              <a:t> half </a:t>
            </a:r>
            <a:r>
              <a:rPr lang="hr-HR" dirty="0" err="1"/>
              <a:t>way</a:t>
            </a:r>
            <a:r>
              <a:rPr lang="hr-HR" dirty="0"/>
              <a:t> </a:t>
            </a:r>
            <a:r>
              <a:rPr lang="hr-HR" dirty="0" err="1"/>
              <a:t>houses</a:t>
            </a:r>
            <a:r>
              <a:rPr lang="hr-HR" dirty="0"/>
              <a:t>)     </a:t>
            </a:r>
            <a:r>
              <a:rPr lang="hr-HR" b="1" dirty="0"/>
              <a:t>pružaju službe socijalne skrbi ili  nevladine  organizacije  najčešće   za osobe sa psihozom i shizofrenijom ,  s rezistentnim simptomima  i s teškoćama funkcioniranja u mnogim područjima  života </a:t>
            </a:r>
            <a:r>
              <a:rPr lang="hr-HR" dirty="0"/>
              <a:t>, (</a:t>
            </a:r>
            <a:r>
              <a:rPr lang="hr-HR" dirty="0" err="1"/>
              <a:t>Killaspy</a:t>
            </a:r>
            <a:r>
              <a:rPr lang="hr-HR" dirty="0"/>
              <a:t> i sur, 2013), međutim mogu uključivati i druge dijagnoze. </a:t>
            </a:r>
          </a:p>
          <a:p>
            <a:r>
              <a:rPr lang="hr-HR" dirty="0"/>
              <a:t> Ove prijelazne kuće se  </a:t>
            </a:r>
            <a:r>
              <a:rPr lang="hr-HR" b="1" dirty="0"/>
              <a:t>obično organiziraju kao  terapijske zajednice </a:t>
            </a:r>
            <a:r>
              <a:rPr lang="hr-HR" dirty="0"/>
              <a:t>sa stalno prisutnim osobljem koje pruža podršku  ovisno o potrebama.  </a:t>
            </a:r>
          </a:p>
          <a:p>
            <a:r>
              <a:rPr lang="hr-HR" dirty="0"/>
              <a:t>Prikladne su za pacijente  </a:t>
            </a:r>
            <a:r>
              <a:rPr lang="hr-HR" b="1" dirty="0"/>
              <a:t>koji nakon kraćeg bolničkog liječenja nisu  dobro  oporavljeni  pa im je potrebna  sredina  u kojoj će moći povećati svoje kapacitete za samostalni  život, vratiti se kući ili  će biti upućeni u  neke drugo permanentno stambeno zbrinjavanje.</a:t>
            </a:r>
            <a:r>
              <a:rPr lang="hr-HR" dirty="0"/>
              <a:t> </a:t>
            </a:r>
          </a:p>
          <a:p>
            <a:r>
              <a:rPr lang="hr-HR" dirty="0"/>
              <a:t>Ove prelazne kuće  usko surađuju s psihijatrijskom službom.</a:t>
            </a:r>
          </a:p>
          <a:p>
            <a:endParaRPr lang="hr-HR" dirty="0"/>
          </a:p>
        </p:txBody>
      </p:sp>
    </p:spTree>
    <p:extLst>
      <p:ext uri="{BB962C8B-B14F-4D97-AF65-F5344CB8AC3E}">
        <p14:creationId xmlns:p14="http://schemas.microsoft.com/office/powerpoint/2010/main" val="235516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2522012-3E73-4D9D-AD22-DCF29A8A9CEA}"/>
              </a:ext>
            </a:extLst>
          </p:cNvPr>
          <p:cNvSpPr>
            <a:spLocks noGrp="1"/>
          </p:cNvSpPr>
          <p:nvPr>
            <p:ph type="title"/>
          </p:nvPr>
        </p:nvSpPr>
        <p:spPr/>
        <p:txBody>
          <a:bodyPr/>
          <a:lstStyle/>
          <a:p>
            <a:r>
              <a:rPr lang="hr-HR" dirty="0"/>
              <a:t>     RANE  INTERVENCIJE</a:t>
            </a:r>
          </a:p>
        </p:txBody>
      </p:sp>
      <p:sp>
        <p:nvSpPr>
          <p:cNvPr id="3" name="Rezervirano mjesto sadržaja 2">
            <a:extLst>
              <a:ext uri="{FF2B5EF4-FFF2-40B4-BE49-F238E27FC236}">
                <a16:creationId xmlns:a16="http://schemas.microsoft.com/office/drawing/2014/main" id="{B27DAA1D-E54C-4F0E-B196-288B33BAF0D3}"/>
              </a:ext>
            </a:extLst>
          </p:cNvPr>
          <p:cNvSpPr>
            <a:spLocks noGrp="1"/>
          </p:cNvSpPr>
          <p:nvPr>
            <p:ph idx="1"/>
          </p:nvPr>
        </p:nvSpPr>
        <p:spPr/>
        <p:txBody>
          <a:bodyPr>
            <a:normAutofit fontScale="92500" lnSpcReduction="10000"/>
          </a:bodyPr>
          <a:lstStyle/>
          <a:p>
            <a:pPr lvl="0"/>
            <a:r>
              <a:rPr lang="hr-HR" b="1" dirty="0"/>
              <a:t>Programi ranog prepoznavanja i rane intervencije u liječenju prve epizode ili </a:t>
            </a:r>
            <a:r>
              <a:rPr lang="hr-HR" b="1" dirty="0" err="1"/>
              <a:t>prodroma</a:t>
            </a:r>
            <a:r>
              <a:rPr lang="hr-HR" b="1" dirty="0"/>
              <a:t> psihoze ili shizofrenije </a:t>
            </a:r>
            <a:endParaRPr lang="hr-HR" dirty="0"/>
          </a:p>
          <a:p>
            <a:pPr marL="0" indent="0">
              <a:buNone/>
            </a:pPr>
            <a:r>
              <a:rPr lang="hr-HR" dirty="0"/>
              <a:t> </a:t>
            </a:r>
          </a:p>
          <a:p>
            <a:r>
              <a:rPr lang="hr-HR" dirty="0"/>
              <a:t>Program za rane intervencije   je namijenjen za skrb i liječenje osoba u ranoj fazi (obično do 5 godina) obolijevanja od psihoze ili shizofrenije, ponekad uključujući </a:t>
            </a:r>
            <a:r>
              <a:rPr lang="hr-HR" dirty="0" err="1"/>
              <a:t>prodromalnu</a:t>
            </a:r>
            <a:r>
              <a:rPr lang="hr-HR" dirty="0"/>
              <a:t> fazu bolesti. Skrb ili usluge pruža </a:t>
            </a:r>
            <a:r>
              <a:rPr lang="hr-HR" b="1" dirty="0"/>
              <a:t>specijalizirani tim</a:t>
            </a:r>
            <a:r>
              <a:rPr lang="hr-HR" dirty="0"/>
              <a:t>, koji u sveobuhvatnom programu liječenja provodi farmakološke i psihosocijalne postupke. Službe za liječenje prve psihotične epizode/rane intervencije obuhvaćaju osobe između </a:t>
            </a:r>
            <a:r>
              <a:rPr lang="hr-HR" b="1" dirty="0"/>
              <a:t>14. i 35. godine života, s prvom epizodom psihoze, te osobe u toj dobi tijekom 3 do 5 godina od prve psihotične epizode</a:t>
            </a:r>
            <a:r>
              <a:rPr lang="hr-HR" dirty="0"/>
              <a:t>. </a:t>
            </a:r>
          </a:p>
          <a:p>
            <a:endParaRPr lang="hr-HR" dirty="0"/>
          </a:p>
        </p:txBody>
      </p:sp>
    </p:spTree>
    <p:extLst>
      <p:ext uri="{BB962C8B-B14F-4D97-AF65-F5344CB8AC3E}">
        <p14:creationId xmlns:p14="http://schemas.microsoft.com/office/powerpoint/2010/main" val="3822664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DB2C87F-690F-44EF-8741-CD320479A80D}"/>
              </a:ext>
            </a:extLst>
          </p:cNvPr>
          <p:cNvSpPr>
            <a:spLocks noGrp="1"/>
          </p:cNvSpPr>
          <p:nvPr>
            <p:ph type="title"/>
          </p:nvPr>
        </p:nvSpPr>
        <p:spPr/>
        <p:txBody>
          <a:bodyPr/>
          <a:lstStyle/>
          <a:p>
            <a:r>
              <a:rPr lang="hr-HR" dirty="0"/>
              <a:t>        BOLNIČKO LIJEČENJE</a:t>
            </a:r>
          </a:p>
        </p:txBody>
      </p:sp>
      <p:sp>
        <p:nvSpPr>
          <p:cNvPr id="3" name="Rezervirano mjesto sadržaja 2">
            <a:extLst>
              <a:ext uri="{FF2B5EF4-FFF2-40B4-BE49-F238E27FC236}">
                <a16:creationId xmlns:a16="http://schemas.microsoft.com/office/drawing/2014/main" id="{4E1E6ABE-F65A-4315-8A06-AE9926024B1E}"/>
              </a:ext>
            </a:extLst>
          </p:cNvPr>
          <p:cNvSpPr>
            <a:spLocks noGrp="1"/>
          </p:cNvSpPr>
          <p:nvPr>
            <p:ph idx="1"/>
          </p:nvPr>
        </p:nvSpPr>
        <p:spPr/>
        <p:txBody>
          <a:bodyPr>
            <a:normAutofit fontScale="77500" lnSpcReduction="20000"/>
          </a:bodyPr>
          <a:lstStyle/>
          <a:p>
            <a:pPr marL="0" indent="0">
              <a:buNone/>
            </a:pPr>
            <a:r>
              <a:rPr lang="hr-HR" b="1" dirty="0"/>
              <a:t>                                    10. Bolničko liječenje</a:t>
            </a:r>
            <a:endParaRPr lang="hr-HR" dirty="0"/>
          </a:p>
          <a:p>
            <a:r>
              <a:rPr lang="hr-HR" b="1" dirty="0"/>
              <a:t>Intenzivno bolničko liječenje je u  sustavu kada postoje dobro razvijene službe u zajednici kratkotrajno i provodi se  na odjelima s malim brojem kreveta</a:t>
            </a:r>
            <a:r>
              <a:rPr lang="hr-HR" dirty="0"/>
              <a:t>. </a:t>
            </a:r>
          </a:p>
          <a:p>
            <a:r>
              <a:rPr lang="hr-HR" dirty="0"/>
              <a:t> Kada god je moguće  treba prednost dati  liječenju izvan bolnice, dnevnoj  bolnici za akutno liječenje , liječenju u mobilnom timu  jer za ove alternative bolničkom liječenju imamo  dovoljno dokaza o učinkovitosti (APA, 2010).  </a:t>
            </a:r>
          </a:p>
          <a:p>
            <a:r>
              <a:rPr lang="hr-HR" b="1" dirty="0"/>
              <a:t>Kriteriji za  prijem u bolnicu    moraju biti  dobro definirani </a:t>
            </a:r>
            <a:r>
              <a:rPr lang="hr-HR" dirty="0"/>
              <a:t>,</a:t>
            </a:r>
          </a:p>
          <a:p>
            <a:r>
              <a:rPr lang="hr-HR" dirty="0"/>
              <a:t>Potrebno je  već tijekom bolničkog liječenja planirati liječenje nakon bolničkog  u  onom obliku liječenja koji je prikladan individualnim potrebama  pacijenta. Na ovaj način pacijentu se  osigurava   kontinuitet   skrbi</a:t>
            </a:r>
            <a:r>
              <a:rPr lang="hr-HR" b="1" dirty="0"/>
              <a:t>, tako da se ne može dogoditi da je pacijent  nakon bolničkog liječenja  </a:t>
            </a:r>
            <a:r>
              <a:rPr lang="hr-HR" b="1" dirty="0">
                <a:solidFill>
                  <a:srgbClr val="FF0000"/>
                </a:solidFill>
              </a:rPr>
              <a:t>„ zaboravljen“,   </a:t>
            </a:r>
            <a:r>
              <a:rPr lang="hr-HR" dirty="0"/>
              <a:t>kada  postoji rizik  pogoršanja stanja.  </a:t>
            </a:r>
          </a:p>
          <a:p>
            <a:r>
              <a:rPr lang="hr-HR" dirty="0"/>
              <a:t>Tijekom bolničkog liječenja  važno je  </a:t>
            </a:r>
            <a:r>
              <a:rPr lang="hr-HR" dirty="0">
                <a:solidFill>
                  <a:srgbClr val="FF0000"/>
                </a:solidFill>
              </a:rPr>
              <a:t>da pacijent  održi vezu sa svojom  socijalnom  mrežom</a:t>
            </a:r>
            <a:r>
              <a:rPr lang="hr-HR" dirty="0"/>
              <a:t> kako bi se pomoglo u ranom  povratku u  kućnu okolinu  i podržala  integracija u zajednici.</a:t>
            </a:r>
          </a:p>
          <a:p>
            <a:endParaRPr lang="hr-HR" dirty="0"/>
          </a:p>
        </p:txBody>
      </p:sp>
    </p:spTree>
    <p:extLst>
      <p:ext uri="{BB962C8B-B14F-4D97-AF65-F5344CB8AC3E}">
        <p14:creationId xmlns:p14="http://schemas.microsoft.com/office/powerpoint/2010/main" val="691548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7F71D6-7B70-44ED-94B5-21964A0C7712}"/>
              </a:ext>
            </a:extLst>
          </p:cNvPr>
          <p:cNvSpPr>
            <a:spLocks noGrp="1"/>
          </p:cNvSpPr>
          <p:nvPr>
            <p:ph type="title"/>
          </p:nvPr>
        </p:nvSpPr>
        <p:spPr/>
        <p:txBody>
          <a:bodyPr/>
          <a:lstStyle/>
          <a:p>
            <a:r>
              <a:rPr lang="hr-HR" dirty="0"/>
              <a:t>Nastavak bolničko liječenje</a:t>
            </a:r>
          </a:p>
        </p:txBody>
      </p:sp>
      <p:sp>
        <p:nvSpPr>
          <p:cNvPr id="3" name="Rezervirano mjesto sadržaja 2">
            <a:extLst>
              <a:ext uri="{FF2B5EF4-FFF2-40B4-BE49-F238E27FC236}">
                <a16:creationId xmlns:a16="http://schemas.microsoft.com/office/drawing/2014/main" id="{B796BE74-6DD0-43F9-8824-FB5294BC22BC}"/>
              </a:ext>
            </a:extLst>
          </p:cNvPr>
          <p:cNvSpPr>
            <a:spLocks noGrp="1"/>
          </p:cNvSpPr>
          <p:nvPr>
            <p:ph idx="1"/>
          </p:nvPr>
        </p:nvSpPr>
        <p:spPr/>
        <p:txBody>
          <a:bodyPr>
            <a:normAutofit fontScale="92500" lnSpcReduction="10000"/>
          </a:bodyPr>
          <a:lstStyle/>
          <a:p>
            <a:r>
              <a:rPr lang="hr-HR" dirty="0"/>
              <a:t>U slučaju kada je došlo do bolničkog liječenja, mora </a:t>
            </a:r>
            <a:r>
              <a:rPr lang="hr-HR" b="1" dirty="0"/>
              <a:t>postojati dogovor i o nastavku liječenja između bolničkog izvanbolničkog tima koje preuzima daljnje liječenje</a:t>
            </a:r>
            <a:r>
              <a:rPr lang="hr-HR" dirty="0"/>
              <a:t>. Neophodna je koordinacija između bolničkog tima i izvanbolničkog tima ,temeljena na zajedničkom planu liječenja za pojedinačnog pacijenta. </a:t>
            </a:r>
          </a:p>
          <a:p>
            <a:r>
              <a:rPr lang="hr-HR" dirty="0"/>
              <a:t>U izboru  bolničke ili izvanbolničke sredine liječenja , uzima se u obzir činjenica da je u nekih bolesnika </a:t>
            </a:r>
            <a:r>
              <a:rPr lang="hr-HR" b="1" dirty="0"/>
              <a:t>rizik, za ugrožavanje sebe ili drugoga, prevelik da bi ih se ostavilo dulje vrijeme bez supervizije</a:t>
            </a:r>
            <a:r>
              <a:rPr lang="hr-HR" dirty="0"/>
              <a:t>.</a:t>
            </a:r>
          </a:p>
          <a:p>
            <a:r>
              <a:rPr lang="hr-HR" dirty="0"/>
              <a:t> Neki bolesnici mogu imati </a:t>
            </a:r>
            <a:r>
              <a:rPr lang="hr-HR" b="1" dirty="0"/>
              <a:t>ozbiljnu </a:t>
            </a:r>
            <a:r>
              <a:rPr lang="hr-HR" b="1" dirty="0" err="1"/>
              <a:t>disfunkcionalnost</a:t>
            </a:r>
            <a:r>
              <a:rPr lang="hr-HR" dirty="0"/>
              <a:t>, biti bez stalnog boravišta ili </a:t>
            </a:r>
            <a:r>
              <a:rPr lang="hr-HR" b="1" dirty="0"/>
              <a:t>živjeti u okolini koja pojačava njihove poteškoće,</a:t>
            </a:r>
            <a:r>
              <a:rPr lang="hr-HR" dirty="0"/>
              <a:t> pa to postaje razlogom izbora terapijske sredine, poput primjerice, bolničkog liječenja (APA, 2010).  </a:t>
            </a:r>
          </a:p>
          <a:p>
            <a:endParaRPr lang="hr-HR" dirty="0"/>
          </a:p>
        </p:txBody>
      </p:sp>
    </p:spTree>
    <p:extLst>
      <p:ext uri="{BB962C8B-B14F-4D97-AF65-F5344CB8AC3E}">
        <p14:creationId xmlns:p14="http://schemas.microsoft.com/office/powerpoint/2010/main" val="1704776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29D7E890-53B2-4C79-A9DD-93CBB69A7B96}"/>
              </a:ext>
            </a:extLst>
          </p:cNvPr>
          <p:cNvSpPr>
            <a:spLocks noGrp="1"/>
          </p:cNvSpPr>
          <p:nvPr>
            <p:ph type="title"/>
          </p:nvPr>
        </p:nvSpPr>
        <p:spPr/>
        <p:txBody>
          <a:bodyPr>
            <a:normAutofit fontScale="90000"/>
          </a:bodyPr>
          <a:lstStyle/>
          <a:p>
            <a:r>
              <a:rPr lang="hr-HR" altLang="sr-Latn-RS" sz="3600"/>
              <a:t>Percepcija kroničnosti shizofrenije  je prepreka oporavku</a:t>
            </a:r>
            <a:endParaRPr lang="hr-HR" altLang="sr-Latn-RS"/>
          </a:p>
        </p:txBody>
      </p:sp>
      <p:sp>
        <p:nvSpPr>
          <p:cNvPr id="4099" name="Content Placeholder 3">
            <a:extLst>
              <a:ext uri="{FF2B5EF4-FFF2-40B4-BE49-F238E27FC236}">
                <a16:creationId xmlns:a16="http://schemas.microsoft.com/office/drawing/2014/main" id="{B492B0E7-EBD6-469C-B648-CB146B58811B}"/>
              </a:ext>
            </a:extLst>
          </p:cNvPr>
          <p:cNvSpPr>
            <a:spLocks noGrp="1"/>
          </p:cNvSpPr>
          <p:nvPr>
            <p:ph sz="half" idx="2"/>
          </p:nvPr>
        </p:nvSpPr>
        <p:spPr>
          <a:xfrm>
            <a:off x="5029200" y="1905000"/>
            <a:ext cx="3810000" cy="4114800"/>
          </a:xfrm>
        </p:spPr>
        <p:txBody>
          <a:bodyPr>
            <a:normAutofit fontScale="92500" lnSpcReduction="10000"/>
          </a:bodyPr>
          <a:lstStyle/>
          <a:p>
            <a:pPr>
              <a:buFont typeface="Monotype Sorts" pitchFamily="2" charset="2"/>
              <a:buNone/>
            </a:pPr>
            <a:r>
              <a:rPr lang="hr-HR" altLang="sr-Latn-RS" sz="1400" dirty="0"/>
              <a:t>      Kada se osobi  dijagnosticira  shizofrenija  očekuje se život s invaliditetom s malo produktivnosti , ova </a:t>
            </a:r>
            <a:r>
              <a:rPr lang="hr-HR" altLang="sr-Latn-RS" sz="1400" b="1" dirty="0">
                <a:solidFill>
                  <a:srgbClr val="FF0000"/>
                </a:solidFill>
              </a:rPr>
              <a:t>fatalistička prognoza  </a:t>
            </a:r>
            <a:r>
              <a:rPr lang="hr-HR" altLang="sr-Latn-RS" sz="1400" dirty="0"/>
              <a:t>sama  po sebi  loše djeluje na mogućnost oporavka   (</a:t>
            </a:r>
            <a:r>
              <a:rPr lang="hr-HR" altLang="sr-Latn-RS" sz="1400" dirty="0">
                <a:solidFill>
                  <a:schemeClr val="accent1"/>
                </a:solidFill>
              </a:rPr>
              <a:t>Robert P. </a:t>
            </a:r>
            <a:r>
              <a:rPr lang="hr-HR" altLang="sr-Latn-RS" sz="1400" dirty="0" err="1">
                <a:solidFill>
                  <a:schemeClr val="accent1"/>
                </a:solidFill>
              </a:rPr>
              <a:t>Liberman</a:t>
            </a:r>
            <a:r>
              <a:rPr lang="hr-HR" altLang="sr-Latn-RS" sz="1400" dirty="0">
                <a:solidFill>
                  <a:schemeClr val="accent1"/>
                </a:solidFill>
              </a:rPr>
              <a:t> 2002</a:t>
            </a:r>
            <a:r>
              <a:rPr lang="hr-HR" altLang="sr-Latn-RS" sz="1400" dirty="0"/>
              <a:t>)</a:t>
            </a:r>
          </a:p>
          <a:p>
            <a:pPr>
              <a:buFont typeface="Monotype Sorts" pitchFamily="2" charset="2"/>
              <a:buNone/>
            </a:pPr>
            <a:r>
              <a:rPr lang="hr-HR" altLang="sr-Latn-RS" sz="1400" dirty="0"/>
              <a:t>       </a:t>
            </a:r>
          </a:p>
          <a:p>
            <a:pPr>
              <a:buFont typeface="Monotype Sorts" pitchFamily="2" charset="2"/>
              <a:buNone/>
            </a:pPr>
            <a:r>
              <a:rPr lang="hr-HR" altLang="sr-Latn-RS" sz="1400" dirty="0"/>
              <a:t>       Mnogi se osjećaju  </a:t>
            </a:r>
            <a:r>
              <a:rPr lang="hr-HR" altLang="sr-Latn-RS" sz="1400" dirty="0">
                <a:solidFill>
                  <a:srgbClr val="FF0000"/>
                </a:solidFill>
              </a:rPr>
              <a:t>zarobljeni kao </a:t>
            </a:r>
            <a:r>
              <a:rPr lang="hr-HR" altLang="sr-Latn-RS" sz="1400" dirty="0" err="1">
                <a:solidFill>
                  <a:srgbClr val="FF0000"/>
                </a:solidFill>
              </a:rPr>
              <a:t>beznadežni</a:t>
            </a:r>
            <a:r>
              <a:rPr lang="hr-HR" altLang="sr-Latn-RS" sz="1400" dirty="0">
                <a:solidFill>
                  <a:srgbClr val="FF0000"/>
                </a:solidFill>
              </a:rPr>
              <a:t>  slučajevi  </a:t>
            </a:r>
            <a:r>
              <a:rPr lang="hr-HR" altLang="sr-Latn-RS" sz="1400" dirty="0"/>
              <a:t>u sustavu u  kojem se  koriste pretjerano  lijekovi umjesto rehabilitacije ( </a:t>
            </a:r>
            <a:r>
              <a:rPr lang="hr-HR" altLang="sr-Latn-RS" sz="1400" dirty="0" err="1">
                <a:solidFill>
                  <a:schemeClr val="accent1"/>
                </a:solidFill>
              </a:rPr>
              <a:t>Coleman</a:t>
            </a:r>
            <a:r>
              <a:rPr lang="hr-HR" altLang="sr-Latn-RS" sz="1400" dirty="0">
                <a:solidFill>
                  <a:schemeClr val="accent1"/>
                </a:solidFill>
              </a:rPr>
              <a:t> 1999</a:t>
            </a:r>
            <a:r>
              <a:rPr lang="hr-HR" altLang="sr-Latn-RS" sz="1400" dirty="0"/>
              <a:t>)</a:t>
            </a:r>
          </a:p>
          <a:p>
            <a:pPr>
              <a:buFont typeface="Monotype Sorts" pitchFamily="2" charset="2"/>
              <a:buNone/>
            </a:pPr>
            <a:r>
              <a:rPr lang="hr-HR" altLang="sr-Latn-RS" sz="1400" dirty="0"/>
              <a:t>      </a:t>
            </a:r>
          </a:p>
          <a:p>
            <a:pPr>
              <a:buFont typeface="Monotype Sorts" pitchFamily="2" charset="2"/>
              <a:buNone/>
            </a:pPr>
            <a:r>
              <a:rPr lang="hr-HR" altLang="sr-Latn-RS" sz="1400" dirty="0"/>
              <a:t>       Cilj u borbi protiv NEIZLJEČIVOSTI  je</a:t>
            </a:r>
          </a:p>
          <a:p>
            <a:pPr>
              <a:buFont typeface="Monotype Sorts" pitchFamily="2" charset="2"/>
              <a:buAutoNum type="arabicPeriod"/>
            </a:pPr>
            <a:r>
              <a:rPr lang="hr-HR" altLang="sr-Latn-RS" sz="1400" dirty="0">
                <a:solidFill>
                  <a:srgbClr val="FF0000"/>
                </a:solidFill>
              </a:rPr>
              <a:t>promjena percepcije  negativnih očekivanja  </a:t>
            </a:r>
            <a:r>
              <a:rPr lang="hr-HR" altLang="sr-Latn-RS" sz="1400" dirty="0"/>
              <a:t>liječnika, bolesnika, članova </a:t>
            </a:r>
            <a:r>
              <a:rPr lang="hr-HR" altLang="sr-Latn-RS" sz="1400" dirty="0" err="1"/>
              <a:t>obitelji,poslodavaca,svih</a:t>
            </a:r>
            <a:r>
              <a:rPr lang="hr-HR" altLang="sr-Latn-RS" sz="1400" dirty="0"/>
              <a:t> građana </a:t>
            </a:r>
          </a:p>
          <a:p>
            <a:pPr>
              <a:buFont typeface="Monotype Sorts" pitchFamily="2" charset="2"/>
              <a:buAutoNum type="arabicPeriod"/>
            </a:pPr>
            <a:r>
              <a:rPr lang="hr-HR" altLang="sr-Latn-RS" sz="1400" dirty="0"/>
              <a:t> </a:t>
            </a:r>
            <a:r>
              <a:rPr lang="hr-HR" altLang="sr-Latn-RS" sz="1400" dirty="0">
                <a:solidFill>
                  <a:srgbClr val="FF0000"/>
                </a:solidFill>
              </a:rPr>
              <a:t>kreiranje terapijske sredine koja omogućava oporavak</a:t>
            </a:r>
          </a:p>
          <a:p>
            <a:pPr>
              <a:buFont typeface="Monotype Sorts" pitchFamily="2" charset="2"/>
              <a:buNone/>
            </a:pPr>
            <a:endParaRPr lang="hr-HR" altLang="sr-Latn-RS" sz="1800" dirty="0"/>
          </a:p>
          <a:p>
            <a:endParaRPr lang="hr-HR" altLang="sr-Latn-RS" sz="1800" dirty="0"/>
          </a:p>
        </p:txBody>
      </p:sp>
      <p:pic>
        <p:nvPicPr>
          <p:cNvPr id="4100" name="Content Placeholder 4" descr="dementia praecox.jpg">
            <a:extLst>
              <a:ext uri="{FF2B5EF4-FFF2-40B4-BE49-F238E27FC236}">
                <a16:creationId xmlns:a16="http://schemas.microsoft.com/office/drawing/2014/main" id="{EDA96BF2-1C7A-4A7F-BD80-53D209A6859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76400" y="2133600"/>
            <a:ext cx="2857500" cy="4114800"/>
          </a:xfrm>
          <a:noFill/>
        </p:spPr>
      </p:pic>
      <p:cxnSp>
        <p:nvCxnSpPr>
          <p:cNvPr id="4101" name="Elbow Connector 5">
            <a:extLst>
              <a:ext uri="{FF2B5EF4-FFF2-40B4-BE49-F238E27FC236}">
                <a16:creationId xmlns:a16="http://schemas.microsoft.com/office/drawing/2014/main" id="{207DA85F-A98A-4189-B037-84212A39A5D4}"/>
              </a:ext>
            </a:extLst>
          </p:cNvPr>
          <p:cNvCxnSpPr>
            <a:cxnSpLocks noChangeShapeType="1"/>
          </p:cNvCxnSpPr>
          <p:nvPr/>
        </p:nvCxnSpPr>
        <p:spPr bwMode="auto">
          <a:xfrm>
            <a:off x="10363200" y="2057400"/>
            <a:ext cx="914400" cy="914400"/>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50684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FAC5169-BD67-4CF5-8BDB-A2F40094F58A}"/>
              </a:ext>
            </a:extLst>
          </p:cNvPr>
          <p:cNvSpPr>
            <a:spLocks noGrp="1"/>
          </p:cNvSpPr>
          <p:nvPr>
            <p:ph type="title"/>
          </p:nvPr>
        </p:nvSpPr>
        <p:spPr/>
        <p:txBody>
          <a:bodyPr/>
          <a:lstStyle/>
          <a:p>
            <a:r>
              <a:rPr lang="hr-HR" dirty="0"/>
              <a:t>Terapijska sredina za provođenje rehabilitacije</a:t>
            </a:r>
          </a:p>
        </p:txBody>
      </p:sp>
      <p:sp>
        <p:nvSpPr>
          <p:cNvPr id="3" name="Rezervirano mjesto sadržaja 2">
            <a:extLst>
              <a:ext uri="{FF2B5EF4-FFF2-40B4-BE49-F238E27FC236}">
                <a16:creationId xmlns:a16="http://schemas.microsoft.com/office/drawing/2014/main" id="{70106D4A-93B6-4202-A9DB-DB56B4B06FD7}"/>
              </a:ext>
            </a:extLst>
          </p:cNvPr>
          <p:cNvSpPr>
            <a:spLocks noGrp="1"/>
          </p:cNvSpPr>
          <p:nvPr>
            <p:ph idx="1"/>
          </p:nvPr>
        </p:nvSpPr>
        <p:spPr/>
        <p:txBody>
          <a:bodyPr/>
          <a:lstStyle/>
          <a:p>
            <a:endParaRPr lang="hr-HR" dirty="0"/>
          </a:p>
          <a:p>
            <a:r>
              <a:rPr lang="hr-HR" dirty="0"/>
              <a:t>Poznavanje </a:t>
            </a:r>
            <a:r>
              <a:rPr lang="hr-HR" b="1" dirty="0" err="1"/>
              <a:t>psihodinamskih</a:t>
            </a:r>
            <a:r>
              <a:rPr lang="hr-HR" b="1" dirty="0"/>
              <a:t> principa </a:t>
            </a:r>
            <a:r>
              <a:rPr lang="hr-HR" dirty="0"/>
              <a:t>i principa terapijske zajednice ima važnu ulogu u organizaciji rada odjela , te može  pridonijeti  da  iskustvo  hospitalizacije bude  doživljeno kao  ugodno iskustvo ( Ivezić i sur 2004, Štrkalj Ivezić i sur, 2015</a:t>
            </a:r>
          </a:p>
          <a:p>
            <a:r>
              <a:rPr lang="hr-HR" b="1" dirty="0"/>
              <a:t>Terapijska  zajednica</a:t>
            </a:r>
          </a:p>
          <a:p>
            <a:r>
              <a:rPr lang="hr-HR" dirty="0"/>
              <a:t>Primjena  </a:t>
            </a:r>
            <a:r>
              <a:rPr lang="hr-HR" b="1" dirty="0" err="1"/>
              <a:t>evidence</a:t>
            </a:r>
            <a:r>
              <a:rPr lang="hr-HR" b="1" dirty="0"/>
              <a:t> base psihosocijalnih metoda</a:t>
            </a:r>
          </a:p>
        </p:txBody>
      </p:sp>
    </p:spTree>
    <p:extLst>
      <p:ext uri="{BB962C8B-B14F-4D97-AF65-F5344CB8AC3E}">
        <p14:creationId xmlns:p14="http://schemas.microsoft.com/office/powerpoint/2010/main" val="651196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23CBBC2-8783-4687-A834-F65B1FBA50C1}"/>
              </a:ext>
            </a:extLst>
          </p:cNvPr>
          <p:cNvSpPr>
            <a:spLocks noGrp="1"/>
          </p:cNvSpPr>
          <p:nvPr>
            <p:ph type="title"/>
          </p:nvPr>
        </p:nvSpPr>
        <p:spPr/>
        <p:txBody>
          <a:bodyPr/>
          <a:lstStyle/>
          <a:p>
            <a:r>
              <a:rPr lang="hr-HR" dirty="0"/>
              <a:t>UDRUGE KORISNIKA I SAMOPOMOĆ</a:t>
            </a:r>
          </a:p>
        </p:txBody>
      </p:sp>
      <p:sp>
        <p:nvSpPr>
          <p:cNvPr id="3" name="Rezervirano mjesto sadržaja 2">
            <a:extLst>
              <a:ext uri="{FF2B5EF4-FFF2-40B4-BE49-F238E27FC236}">
                <a16:creationId xmlns:a16="http://schemas.microsoft.com/office/drawing/2014/main" id="{C48F15EE-0DB3-4048-9FBF-FAB900C2D7DF}"/>
              </a:ext>
            </a:extLst>
          </p:cNvPr>
          <p:cNvSpPr>
            <a:spLocks noGrp="1"/>
          </p:cNvSpPr>
          <p:nvPr>
            <p:ph idx="1"/>
          </p:nvPr>
        </p:nvSpPr>
        <p:spPr/>
        <p:txBody>
          <a:bodyPr/>
          <a:lstStyle/>
          <a:p>
            <a:pPr marL="0" indent="0">
              <a:buNone/>
            </a:pPr>
            <a:r>
              <a:rPr lang="hr-HR" b="1" dirty="0"/>
              <a:t>           Organizacije  pacijenata/korisnika i  samopomoć </a:t>
            </a:r>
            <a:endParaRPr lang="hr-HR" dirty="0"/>
          </a:p>
          <a:p>
            <a:r>
              <a:rPr lang="hr-HR" dirty="0"/>
              <a:t>Organizacije pacijenata/korisnika usluga značajni su sudionici i važan dio nevladinog sektora pružanja usluga u mentalnom zdravlju,  doprinose  kvaliteti mentalnog zdravlja, koje pružaju  s vladinim sektorom,  </a:t>
            </a:r>
            <a:r>
              <a:rPr lang="hr-HR" b="1" dirty="0"/>
              <a:t>komplementarni su s uslugama  koje pružaju državne službe za ali ne mogu zamijeniti    državne službe za mentalno zdravlje. </a:t>
            </a:r>
          </a:p>
          <a:p>
            <a:r>
              <a:rPr lang="hr-HR" dirty="0"/>
              <a:t>Udruge mogu provoditi različite programe koji potiču socijalnu uključenost i oporavak od psihičke bolesti. </a:t>
            </a:r>
          </a:p>
          <a:p>
            <a:endParaRPr lang="hr-HR" dirty="0"/>
          </a:p>
        </p:txBody>
      </p:sp>
    </p:spTree>
    <p:extLst>
      <p:ext uri="{BB962C8B-B14F-4D97-AF65-F5344CB8AC3E}">
        <p14:creationId xmlns:p14="http://schemas.microsoft.com/office/powerpoint/2010/main" val="2432128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905CE1B-D19A-4CBF-B415-5A5B8636A7CB}"/>
              </a:ext>
            </a:extLst>
          </p:cNvPr>
          <p:cNvSpPr>
            <a:spLocks noGrp="1"/>
          </p:cNvSpPr>
          <p:nvPr>
            <p:ph type="title"/>
          </p:nvPr>
        </p:nvSpPr>
        <p:spPr/>
        <p:txBody>
          <a:bodyPr/>
          <a:lstStyle/>
          <a:p>
            <a:r>
              <a:rPr lang="hr-HR" dirty="0"/>
              <a:t>       PROCES OPORAVKA</a:t>
            </a:r>
          </a:p>
        </p:txBody>
      </p:sp>
      <p:sp>
        <p:nvSpPr>
          <p:cNvPr id="3" name="Rezervirano mjesto sadržaja 2">
            <a:extLst>
              <a:ext uri="{FF2B5EF4-FFF2-40B4-BE49-F238E27FC236}">
                <a16:creationId xmlns:a16="http://schemas.microsoft.com/office/drawing/2014/main" id="{8FF5DD36-46BE-431C-99E8-931D194838AE}"/>
              </a:ext>
            </a:extLst>
          </p:cNvPr>
          <p:cNvSpPr>
            <a:spLocks noGrp="1"/>
          </p:cNvSpPr>
          <p:nvPr>
            <p:ph idx="1"/>
          </p:nvPr>
        </p:nvSpPr>
        <p:spPr/>
        <p:txBody>
          <a:bodyPr>
            <a:normAutofit fontScale="62500" lnSpcReduction="20000"/>
          </a:bodyPr>
          <a:lstStyle/>
          <a:p>
            <a:r>
              <a:rPr lang="en-US" dirty="0"/>
              <a:t>“</a:t>
            </a:r>
            <a:r>
              <a:rPr lang="hr-HR" dirty="0"/>
              <a:t>Prije liječenja u Centru za rehabilitaciju za sebe sam mislio: da sam propao i </a:t>
            </a:r>
            <a:r>
              <a:rPr lang="hr-HR" dirty="0">
                <a:solidFill>
                  <a:srgbClr val="FF0000"/>
                </a:solidFill>
              </a:rPr>
              <a:t>uništen čovjek</a:t>
            </a:r>
            <a:r>
              <a:rPr lang="hr-HR" dirty="0"/>
              <a:t>, da je moj život stao zato što sam liječen na psihijatriji, imam dijagnozu shizofrenije i moram piti lijekove. Odluke sam prepuštao obitelji i socijalnom radniku jer sam mislio da tako treba biti, </a:t>
            </a:r>
            <a:r>
              <a:rPr lang="hr-HR" dirty="0">
                <a:solidFill>
                  <a:srgbClr val="FF0000"/>
                </a:solidFill>
              </a:rPr>
              <a:t>ja sam bolestan i ne mogu donositi odluke</a:t>
            </a:r>
            <a:r>
              <a:rPr lang="hr-HR" dirty="0"/>
              <a:t>, oni bolje znaju od mene. Tako su se i oni ponašali. Zbog toga što sam bolestan </a:t>
            </a:r>
            <a:r>
              <a:rPr lang="hr-HR" dirty="0">
                <a:solidFill>
                  <a:srgbClr val="FF0000"/>
                </a:solidFill>
              </a:rPr>
              <a:t>bio sam očajan</a:t>
            </a:r>
            <a:r>
              <a:rPr lang="hr-HR" dirty="0"/>
              <a:t>, izbjegavao sam ljude da me        nešto o tome ne bi pitali, bojao sam se da  će mi se rugati, vjerovao sam da je život za   mene gotov, da nikada neću naći djevojku.</a:t>
            </a:r>
          </a:p>
          <a:p>
            <a:r>
              <a:rPr lang="hr-HR" dirty="0"/>
              <a:t>Ovdje sam naučio da je vrlo važno kako se ja odnosim prema bolesti. Ovdje sam naučio da sam </a:t>
            </a:r>
            <a:r>
              <a:rPr lang="hr-HR" dirty="0">
                <a:solidFill>
                  <a:srgbClr val="FF0000"/>
                </a:solidFill>
              </a:rPr>
              <a:t>vrijedan kao osoba </a:t>
            </a:r>
            <a:r>
              <a:rPr lang="hr-HR" dirty="0"/>
              <a:t>i da to nema veze s bolesti. Čak sam počeo razmišljati da mi je bolest pomogla da postanem bolji, da imam više razumijevanja za ljude. Odlučio sam upravljati svojim životom, raditi stvari koje bih želio. Moj odnos prema lijekovima se promijenio, gledam na njih kao na tvari koje pomažu mojem mozgu da bolje mislim</a:t>
            </a:r>
            <a:r>
              <a:rPr lang="hr-HR" dirty="0">
                <a:solidFill>
                  <a:srgbClr val="FF0000"/>
                </a:solidFill>
              </a:rPr>
              <a:t>, oslobodio sam se nelagode vezane za  Shizofrenij</a:t>
            </a:r>
            <a:r>
              <a:rPr lang="hr-HR" dirty="0"/>
              <a:t>u shvatio sam da je to samo bolest koja se liječi. Smatram se sposobnim za posao, </a:t>
            </a:r>
            <a:r>
              <a:rPr lang="hr-HR" dirty="0">
                <a:solidFill>
                  <a:srgbClr val="FF0000"/>
                </a:solidFill>
              </a:rPr>
              <a:t>Pronašao sam posao </a:t>
            </a:r>
            <a:r>
              <a:rPr lang="hr-HR" dirty="0"/>
              <a:t>i imam djevojku. Zadovoljan sam sa životom i život mi se zaokrenuo sto posto od kada sam promijenio svoj stav prema bolesti. U Centru sam </a:t>
            </a:r>
            <a:r>
              <a:rPr lang="hr-HR" dirty="0">
                <a:solidFill>
                  <a:srgbClr val="FF0000"/>
                </a:solidFill>
              </a:rPr>
              <a:t>naučio prepoznati svoje sposobnosti i sam ih početi cijeniti</a:t>
            </a:r>
            <a:r>
              <a:rPr lang="hr-HR" dirty="0"/>
              <a:t>, to me je ispunjavalo ponosom, također sam naučio neke vještine da mogu </a:t>
            </a:r>
            <a:r>
              <a:rPr lang="hr-HR" dirty="0">
                <a:solidFill>
                  <a:srgbClr val="FF0000"/>
                </a:solidFill>
              </a:rPr>
              <a:t>bolje komunicirati </a:t>
            </a:r>
            <a:r>
              <a:rPr lang="hr-HR" dirty="0"/>
              <a:t>s ljudima, da se ne bojim poteškoća koje dolaze u životu, da ću ih moći riješiti i </a:t>
            </a:r>
            <a:r>
              <a:rPr lang="hr-HR" dirty="0" err="1"/>
              <a:t>da_ću</a:t>
            </a:r>
            <a:r>
              <a:rPr lang="hr-HR" dirty="0"/>
              <a:t> znati potražiti pomoć. Sada </a:t>
            </a:r>
            <a:r>
              <a:rPr lang="hr-HR" dirty="0">
                <a:solidFill>
                  <a:srgbClr val="FF0000"/>
                </a:solidFill>
              </a:rPr>
              <a:t>sam donosim odluke</a:t>
            </a:r>
            <a:r>
              <a:rPr lang="hr-HR" dirty="0"/>
              <a:t>, mada često konzultiram obitelj, prijatelje i stručni tim. </a:t>
            </a:r>
            <a:r>
              <a:rPr lang="hr-HR" dirty="0">
                <a:solidFill>
                  <a:srgbClr val="FF0000"/>
                </a:solidFill>
              </a:rPr>
              <a:t>Moj život zaista ima smisla.</a:t>
            </a:r>
            <a:r>
              <a:rPr lang="hr-HR" dirty="0"/>
              <a:t> I dalje imam povremenih kriza, javlja mi se strah i povremeno mi se čini da me ljudi krivo gledaju, ali znam se s time nositi, kada se prestanem bojati i kada potražim podršku ,ponovno se sve normalizira. To se dešava i drugim ljudima, to je dio života</a:t>
            </a:r>
            <a:r>
              <a:rPr lang="en-US" dirty="0"/>
              <a:t>”</a:t>
            </a:r>
            <a:endParaRPr lang="hr-HR" dirty="0"/>
          </a:p>
          <a:p>
            <a:r>
              <a:rPr lang="hr-HR" dirty="0"/>
              <a:t> </a:t>
            </a:r>
          </a:p>
          <a:p>
            <a:endParaRPr lang="hr-HR" dirty="0"/>
          </a:p>
        </p:txBody>
      </p:sp>
    </p:spTree>
    <p:extLst>
      <p:ext uri="{BB962C8B-B14F-4D97-AF65-F5344CB8AC3E}">
        <p14:creationId xmlns:p14="http://schemas.microsoft.com/office/powerpoint/2010/main" val="2393369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5FA04F-6E40-4E3C-ACAF-E3EEA1A472EF}"/>
              </a:ext>
            </a:extLst>
          </p:cNvPr>
          <p:cNvSpPr>
            <a:spLocks noGrp="1"/>
          </p:cNvSpPr>
          <p:nvPr>
            <p:ph type="title"/>
          </p:nvPr>
        </p:nvSpPr>
        <p:spPr/>
        <p:txBody>
          <a:bodyPr>
            <a:noAutofit/>
          </a:bodyPr>
          <a:lstStyle/>
          <a:p>
            <a:r>
              <a:rPr lang="hr-HR" sz="2400" dirty="0"/>
              <a:t>EU PROJEKT:STAMBENO ZBRINJAVANJE –EUROPSKI </a:t>
            </a:r>
            <a:r>
              <a:rPr lang="hr-HR" sz="2400"/>
              <a:t>PUT EDUKACIJOM DO LJUDSKIH PRAVA</a:t>
            </a:r>
            <a:endParaRPr lang="hr-HR" sz="2400" dirty="0"/>
          </a:p>
        </p:txBody>
      </p:sp>
      <p:pic>
        <p:nvPicPr>
          <p:cNvPr id="5" name="Rezervirano mjesto sadržaja 4">
            <a:extLst>
              <a:ext uri="{FF2B5EF4-FFF2-40B4-BE49-F238E27FC236}">
                <a16:creationId xmlns:a16="http://schemas.microsoft.com/office/drawing/2014/main" id="{B317D3D5-24C8-4147-A7FC-8B237C50E81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3" y="2636912"/>
            <a:ext cx="3264701" cy="3896447"/>
          </a:xfrm>
        </p:spPr>
      </p:pic>
      <p:pic>
        <p:nvPicPr>
          <p:cNvPr id="6" name="Rezervirano mjesto sadržaja 3">
            <a:extLst>
              <a:ext uri="{FF2B5EF4-FFF2-40B4-BE49-F238E27FC236}">
                <a16:creationId xmlns:a16="http://schemas.microsoft.com/office/drawing/2014/main" id="{26F271A1-2205-4A74-AB75-7FB59E5C35C6}"/>
              </a:ext>
            </a:extLst>
          </p:cNvPr>
          <p:cNvPicPr>
            <a:picLocks noChangeAspect="1"/>
          </p:cNvPicPr>
          <p:nvPr/>
        </p:nvPicPr>
        <p:blipFill>
          <a:blip r:embed="rId3"/>
          <a:stretch>
            <a:fillRect/>
          </a:stretch>
        </p:blipFill>
        <p:spPr>
          <a:xfrm>
            <a:off x="4067355" y="2708526"/>
            <a:ext cx="2886318" cy="3405113"/>
          </a:xfrm>
          <a:prstGeom prst="rect">
            <a:avLst/>
          </a:prstGeom>
        </p:spPr>
      </p:pic>
    </p:spTree>
    <p:extLst>
      <p:ext uri="{BB962C8B-B14F-4D97-AF65-F5344CB8AC3E}">
        <p14:creationId xmlns:p14="http://schemas.microsoft.com/office/powerpoint/2010/main" val="1886747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E4F9037-3374-4D8D-84BF-418EB628F7FD}"/>
              </a:ext>
            </a:extLst>
          </p:cNvPr>
          <p:cNvSpPr>
            <a:spLocks noGrp="1"/>
          </p:cNvSpPr>
          <p:nvPr>
            <p:ph type="title" idx="4294967295"/>
          </p:nvPr>
        </p:nvSpPr>
        <p:spPr/>
        <p:txBody>
          <a:bodyPr anchorCtr="1"/>
          <a:lstStyle/>
          <a:p>
            <a:pPr eaLnBrk="1" hangingPunct="1"/>
            <a:endParaRPr lang="sr-Latn-CS" altLang="sr-Latn-RS"/>
          </a:p>
        </p:txBody>
      </p:sp>
      <p:pic>
        <p:nvPicPr>
          <p:cNvPr id="11267" name="Content Placeholder 3" descr="definition.jpg">
            <a:extLst>
              <a:ext uri="{FF2B5EF4-FFF2-40B4-BE49-F238E27FC236}">
                <a16:creationId xmlns:a16="http://schemas.microsoft.com/office/drawing/2014/main" id="{947E08CD-93EF-4271-8CD3-533DBADCE8B4}"/>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900113" y="260350"/>
            <a:ext cx="7419975" cy="3640138"/>
          </a:xfrm>
        </p:spPr>
      </p:pic>
      <p:pic>
        <p:nvPicPr>
          <p:cNvPr id="11268" name="Picture 4" descr="antony">
            <a:extLst>
              <a:ext uri="{FF2B5EF4-FFF2-40B4-BE49-F238E27FC236}">
                <a16:creationId xmlns:a16="http://schemas.microsoft.com/office/drawing/2014/main" id="{49919B5C-97C1-44A6-8F27-0D8C35C77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365625"/>
            <a:ext cx="43211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71500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D8050D59-33C7-496C-95E8-04FE632389D0}"/>
              </a:ext>
            </a:extLst>
          </p:cNvPr>
          <p:cNvSpPr>
            <a:spLocks noGrp="1"/>
          </p:cNvSpPr>
          <p:nvPr>
            <p:ph type="title"/>
          </p:nvPr>
        </p:nvSpPr>
        <p:spPr/>
        <p:txBody>
          <a:bodyPr/>
          <a:lstStyle/>
          <a:p>
            <a:pPr eaLnBrk="1" hangingPunct="1"/>
            <a:r>
              <a:rPr lang="en-GB" altLang="sr-Latn-RS"/>
              <a:t> </a:t>
            </a:r>
            <a:endParaRPr lang="en-US" altLang="sr-Latn-RS"/>
          </a:p>
        </p:txBody>
      </p:sp>
      <p:pic>
        <p:nvPicPr>
          <p:cNvPr id="16388" name="Content Placeholder 5" descr="mike book.jpg">
            <a:extLst>
              <a:ext uri="{FF2B5EF4-FFF2-40B4-BE49-F238E27FC236}">
                <a16:creationId xmlns:a16="http://schemas.microsoft.com/office/drawing/2014/main" id="{68FCAC08-64F5-4662-86AE-F3669B3F406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348038" y="2354263"/>
            <a:ext cx="2736850" cy="4079875"/>
          </a:xfrm>
        </p:spPr>
      </p:pic>
      <p:pic>
        <p:nvPicPr>
          <p:cNvPr id="16389" name="Content Placeholder 4" descr="amering.jpg">
            <a:extLst>
              <a:ext uri="{FF2B5EF4-FFF2-40B4-BE49-F238E27FC236}">
                <a16:creationId xmlns:a16="http://schemas.microsoft.com/office/drawing/2014/main" id="{623F3A31-382B-417E-A1F2-855DC25E86E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30002" y="2132856"/>
            <a:ext cx="2765425" cy="4033838"/>
          </a:xfrm>
        </p:spPr>
      </p:pic>
      <p:sp>
        <p:nvSpPr>
          <p:cNvPr id="16390" name="TextBox 5">
            <a:extLst>
              <a:ext uri="{FF2B5EF4-FFF2-40B4-BE49-F238E27FC236}">
                <a16:creationId xmlns:a16="http://schemas.microsoft.com/office/drawing/2014/main" id="{B9B2EB30-BFD2-43CC-A790-88679D0ADCE7}"/>
              </a:ext>
            </a:extLst>
          </p:cNvPr>
          <p:cNvSpPr txBox="1">
            <a:spLocks noChangeArrowheads="1"/>
          </p:cNvSpPr>
          <p:nvPr/>
        </p:nvSpPr>
        <p:spPr bwMode="auto">
          <a:xfrm>
            <a:off x="3276600" y="692150"/>
            <a:ext cx="31638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sr-Latn-RS" b="1" dirty="0">
                <a:latin typeface="Calibri" panose="020F0502020204030204" pitchFamily="34" charset="0"/>
              </a:rPr>
              <a:t>‘</a:t>
            </a:r>
            <a:r>
              <a:rPr lang="hr-HR" altLang="sr-Latn-RS" b="1" dirty="0">
                <a:latin typeface="Calibri" panose="020F0502020204030204" pitchFamily="34" charset="0"/>
              </a:rPr>
              <a:t>Podrška službi i usluga</a:t>
            </a:r>
          </a:p>
          <a:p>
            <a:r>
              <a:rPr lang="hr-HR" altLang="sr-Latn-RS" b="1" dirty="0">
                <a:latin typeface="Calibri" panose="020F0502020204030204" pitchFamily="34" charset="0"/>
              </a:rPr>
              <a:t> baziranih na oporavku</a:t>
            </a:r>
            <a:r>
              <a:rPr lang="en-GB" altLang="sr-Latn-RS" b="1" dirty="0">
                <a:latin typeface="Calibri" panose="020F0502020204030204" pitchFamily="34" charset="0"/>
              </a:rPr>
              <a:t>’</a:t>
            </a:r>
            <a:endParaRPr lang="en-US" altLang="sr-Latn-RS" b="1" dirty="0">
              <a:latin typeface="Calibri" panose="020F0502020204030204" pitchFamily="34" charset="0"/>
            </a:endParaRPr>
          </a:p>
        </p:txBody>
      </p:sp>
      <p:pic>
        <p:nvPicPr>
          <p:cNvPr id="7" name="Content Placeholder 3" descr="First episode.jpg">
            <a:extLst>
              <a:ext uri="{FF2B5EF4-FFF2-40B4-BE49-F238E27FC236}">
                <a16:creationId xmlns:a16="http://schemas.microsoft.com/office/drawing/2014/main" id="{05C2F859-795C-4943-9C1D-0F2F6C69532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113093" y="2366963"/>
            <a:ext cx="3018276" cy="3881437"/>
          </a:xfrm>
          <a:prstGeom prst="rect">
            <a:avLst/>
          </a:prstGeom>
        </p:spPr>
      </p:pic>
    </p:spTree>
    <p:extLst>
      <p:ext uri="{BB962C8B-B14F-4D97-AF65-F5344CB8AC3E}">
        <p14:creationId xmlns:p14="http://schemas.microsoft.com/office/powerpoint/2010/main" val="1644764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BEC4A1D-8424-4F4D-AE67-B2C13CCE7C5C}"/>
              </a:ext>
            </a:extLst>
          </p:cNvPr>
          <p:cNvSpPr>
            <a:spLocks noChangeArrowheads="1"/>
          </p:cNvSpPr>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altLang="sr-Latn-RS" sz="4000" b="1" dirty="0">
                <a:solidFill>
                  <a:srgbClr val="0070C0"/>
                </a:solidFill>
                <a:latin typeface="GoudyOlSt BT"/>
              </a:rPr>
              <a:t>Ishod i shizofrenija </a:t>
            </a:r>
            <a:endParaRPr lang="en-US" altLang="sr-Latn-RS" sz="4000" b="1" dirty="0">
              <a:solidFill>
                <a:srgbClr val="0070C0"/>
              </a:solidFill>
              <a:latin typeface="GoudyOlSt BT"/>
            </a:endParaRPr>
          </a:p>
        </p:txBody>
      </p:sp>
      <p:sp>
        <p:nvSpPr>
          <p:cNvPr id="9219" name="Text Box 3">
            <a:extLst>
              <a:ext uri="{FF2B5EF4-FFF2-40B4-BE49-F238E27FC236}">
                <a16:creationId xmlns:a16="http://schemas.microsoft.com/office/drawing/2014/main" id="{6ED790EB-6E02-4F37-9489-CE6946BF8664}"/>
              </a:ext>
            </a:extLst>
          </p:cNvPr>
          <p:cNvSpPr txBox="1">
            <a:spLocks noChangeArrowheads="1"/>
          </p:cNvSpPr>
          <p:nvPr/>
        </p:nvSpPr>
        <p:spPr bwMode="auto">
          <a:xfrm>
            <a:off x="457200" y="16764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en-GB" altLang="sr-Latn-RS">
              <a:cs typeface="Arial" panose="020B0604020202020204" pitchFamily="34" charset="0"/>
            </a:endParaRPr>
          </a:p>
        </p:txBody>
      </p:sp>
      <p:grpSp>
        <p:nvGrpSpPr>
          <p:cNvPr id="9220" name="Group 5">
            <a:extLst>
              <a:ext uri="{FF2B5EF4-FFF2-40B4-BE49-F238E27FC236}">
                <a16:creationId xmlns:a16="http://schemas.microsoft.com/office/drawing/2014/main" id="{561E1402-0058-4A12-8887-79EE817E473A}"/>
              </a:ext>
            </a:extLst>
          </p:cNvPr>
          <p:cNvGrpSpPr>
            <a:grpSpLocks/>
          </p:cNvGrpSpPr>
          <p:nvPr/>
        </p:nvGrpSpPr>
        <p:grpSpPr bwMode="auto">
          <a:xfrm>
            <a:off x="539750" y="981075"/>
            <a:ext cx="8104188" cy="4119563"/>
            <a:chOff x="336" y="1632"/>
            <a:chExt cx="5088" cy="2595"/>
          </a:xfrm>
        </p:grpSpPr>
        <p:sp>
          <p:nvSpPr>
            <p:cNvPr id="9222" name="Rectangle 6">
              <a:extLst>
                <a:ext uri="{FF2B5EF4-FFF2-40B4-BE49-F238E27FC236}">
                  <a16:creationId xmlns:a16="http://schemas.microsoft.com/office/drawing/2014/main" id="{0D393216-A3A6-4EF7-9E1A-88ACEC4AE4A6}"/>
                </a:ext>
              </a:extLst>
            </p:cNvPr>
            <p:cNvSpPr>
              <a:spLocks noChangeArrowheads="1"/>
            </p:cNvSpPr>
            <p:nvPr/>
          </p:nvSpPr>
          <p:spPr bwMode="auto">
            <a:xfrm>
              <a:off x="4152" y="3903"/>
              <a:ext cx="127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hr-HR" altLang="sr-Latn-RS">
                  <a:solidFill>
                    <a:srgbClr val="000000"/>
                  </a:solidFill>
                </a:rPr>
                <a:t>50</a:t>
              </a:r>
              <a:r>
                <a:rPr lang="en-US" altLang="sr-Latn-RS">
                  <a:solidFill>
                    <a:srgbClr val="000000"/>
                  </a:solidFill>
                </a:rPr>
                <a:t>%</a:t>
              </a:r>
            </a:p>
          </p:txBody>
        </p:sp>
        <p:sp>
          <p:nvSpPr>
            <p:cNvPr id="9223" name="Rectangle 7">
              <a:extLst>
                <a:ext uri="{FF2B5EF4-FFF2-40B4-BE49-F238E27FC236}">
                  <a16:creationId xmlns:a16="http://schemas.microsoft.com/office/drawing/2014/main" id="{831EF6E1-7BE3-428C-867C-2B423CFBE396}"/>
                </a:ext>
              </a:extLst>
            </p:cNvPr>
            <p:cNvSpPr>
              <a:spLocks noChangeArrowheads="1"/>
            </p:cNvSpPr>
            <p:nvPr/>
          </p:nvSpPr>
          <p:spPr bwMode="auto">
            <a:xfrm>
              <a:off x="3334" y="3903"/>
              <a:ext cx="818"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hr-HR" altLang="sr-Latn-RS">
                  <a:solidFill>
                    <a:srgbClr val="000000"/>
                  </a:solidFill>
                </a:rPr>
                <a:t>15/2</a:t>
              </a:r>
              <a:r>
                <a:rPr lang="en-US" altLang="sr-Latn-RS">
                  <a:solidFill>
                    <a:srgbClr val="000000"/>
                  </a:solidFill>
                </a:rPr>
                <a:t>5</a:t>
              </a:r>
            </a:p>
          </p:txBody>
        </p:sp>
        <p:sp>
          <p:nvSpPr>
            <p:cNvPr id="9224" name="Rectangle 8">
              <a:extLst>
                <a:ext uri="{FF2B5EF4-FFF2-40B4-BE49-F238E27FC236}">
                  <a16:creationId xmlns:a16="http://schemas.microsoft.com/office/drawing/2014/main" id="{DE6776D0-3BB1-45D8-A056-9C8A7F1543E2}"/>
                </a:ext>
              </a:extLst>
            </p:cNvPr>
            <p:cNvSpPr>
              <a:spLocks noChangeArrowheads="1"/>
            </p:cNvSpPr>
            <p:nvPr/>
          </p:nvSpPr>
          <p:spPr bwMode="auto">
            <a:xfrm>
              <a:off x="2698" y="3903"/>
              <a:ext cx="636"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hr-HR" altLang="sr-Latn-RS">
                  <a:solidFill>
                    <a:srgbClr val="000000"/>
                  </a:solidFill>
                </a:rPr>
                <a:t>1633</a:t>
              </a:r>
              <a:endParaRPr lang="en-US" altLang="sr-Latn-RS">
                <a:solidFill>
                  <a:srgbClr val="000000"/>
                </a:solidFill>
              </a:endParaRPr>
            </a:p>
          </p:txBody>
        </p:sp>
        <p:sp>
          <p:nvSpPr>
            <p:cNvPr id="9225" name="Rectangle 9">
              <a:extLst>
                <a:ext uri="{FF2B5EF4-FFF2-40B4-BE49-F238E27FC236}">
                  <a16:creationId xmlns:a16="http://schemas.microsoft.com/office/drawing/2014/main" id="{F678D62E-E914-435C-9E5C-27768452799B}"/>
                </a:ext>
              </a:extLst>
            </p:cNvPr>
            <p:cNvSpPr>
              <a:spLocks noChangeArrowheads="1"/>
            </p:cNvSpPr>
            <p:nvPr/>
          </p:nvSpPr>
          <p:spPr bwMode="auto">
            <a:xfrm>
              <a:off x="336" y="3903"/>
              <a:ext cx="236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hlink"/>
                </a:buClr>
                <a:buSzPct val="80000"/>
                <a:buFont typeface="Arial" panose="020B0604020202020204" pitchFamily="34" charset="0"/>
                <a:buNone/>
              </a:pPr>
              <a:r>
                <a:rPr lang="hr-HR" altLang="sr-Latn-RS">
                  <a:solidFill>
                    <a:srgbClr val="000000"/>
                  </a:solidFill>
                </a:rPr>
                <a:t>Harisson </a:t>
              </a:r>
              <a:r>
                <a:rPr lang="en-US" altLang="sr-Latn-RS">
                  <a:solidFill>
                    <a:srgbClr val="000000"/>
                  </a:solidFill>
                </a:rPr>
                <a:t> (</a:t>
              </a:r>
              <a:r>
                <a:rPr lang="hr-HR" altLang="sr-Latn-RS">
                  <a:solidFill>
                    <a:srgbClr val="000000"/>
                  </a:solidFill>
                </a:rPr>
                <a:t>2001)</a:t>
              </a:r>
              <a:r>
                <a:rPr lang="en-US" altLang="sr-Latn-RS">
                  <a:solidFill>
                    <a:srgbClr val="000000"/>
                  </a:solidFill>
                </a:rPr>
                <a:t>.  </a:t>
              </a:r>
              <a:r>
                <a:rPr lang="hr-HR" altLang="sr-Latn-RS">
                  <a:solidFill>
                    <a:srgbClr val="000000"/>
                  </a:solidFill>
                </a:rPr>
                <a:t>WHO</a:t>
              </a:r>
              <a:endParaRPr lang="en-US" altLang="sr-Latn-RS">
                <a:solidFill>
                  <a:srgbClr val="000000"/>
                </a:solidFill>
              </a:endParaRPr>
            </a:p>
          </p:txBody>
        </p:sp>
        <p:sp>
          <p:nvSpPr>
            <p:cNvPr id="9226" name="Rectangle 10">
              <a:extLst>
                <a:ext uri="{FF2B5EF4-FFF2-40B4-BE49-F238E27FC236}">
                  <a16:creationId xmlns:a16="http://schemas.microsoft.com/office/drawing/2014/main" id="{44C5FB8F-9CF5-4713-9D8C-4212900FC7AB}"/>
                </a:ext>
              </a:extLst>
            </p:cNvPr>
            <p:cNvSpPr>
              <a:spLocks noChangeArrowheads="1"/>
            </p:cNvSpPr>
            <p:nvPr/>
          </p:nvSpPr>
          <p:spPr bwMode="auto">
            <a:xfrm>
              <a:off x="4152" y="3579"/>
              <a:ext cx="127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57%</a:t>
              </a:r>
            </a:p>
          </p:txBody>
        </p:sp>
        <p:sp>
          <p:nvSpPr>
            <p:cNvPr id="9227" name="Rectangle 11">
              <a:extLst>
                <a:ext uri="{FF2B5EF4-FFF2-40B4-BE49-F238E27FC236}">
                  <a16:creationId xmlns:a16="http://schemas.microsoft.com/office/drawing/2014/main" id="{1B00AAAA-373C-4888-A5EB-6701B70E849D}"/>
                </a:ext>
              </a:extLst>
            </p:cNvPr>
            <p:cNvSpPr>
              <a:spLocks noChangeArrowheads="1"/>
            </p:cNvSpPr>
            <p:nvPr/>
          </p:nvSpPr>
          <p:spPr bwMode="auto">
            <a:xfrm>
              <a:off x="3334" y="3579"/>
              <a:ext cx="818"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22.5</a:t>
              </a:r>
            </a:p>
          </p:txBody>
        </p:sp>
        <p:sp>
          <p:nvSpPr>
            <p:cNvPr id="9228" name="Rectangle 12">
              <a:extLst>
                <a:ext uri="{FF2B5EF4-FFF2-40B4-BE49-F238E27FC236}">
                  <a16:creationId xmlns:a16="http://schemas.microsoft.com/office/drawing/2014/main" id="{B8065128-DB72-4B25-A6F3-E1CEA5B8ECBD}"/>
                </a:ext>
              </a:extLst>
            </p:cNvPr>
            <p:cNvSpPr>
              <a:spLocks noChangeArrowheads="1"/>
            </p:cNvSpPr>
            <p:nvPr/>
          </p:nvSpPr>
          <p:spPr bwMode="auto">
            <a:xfrm>
              <a:off x="2698" y="3579"/>
              <a:ext cx="636"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140</a:t>
              </a:r>
            </a:p>
          </p:txBody>
        </p:sp>
        <p:sp>
          <p:nvSpPr>
            <p:cNvPr id="9229" name="Rectangle 13">
              <a:extLst>
                <a:ext uri="{FF2B5EF4-FFF2-40B4-BE49-F238E27FC236}">
                  <a16:creationId xmlns:a16="http://schemas.microsoft.com/office/drawing/2014/main" id="{A7255AC4-1097-44BD-80FA-BB3DE25C1F2F}"/>
                </a:ext>
              </a:extLst>
            </p:cNvPr>
            <p:cNvSpPr>
              <a:spLocks noChangeArrowheads="1"/>
            </p:cNvSpPr>
            <p:nvPr/>
          </p:nvSpPr>
          <p:spPr bwMode="auto">
            <a:xfrm>
              <a:off x="336" y="3579"/>
              <a:ext cx="236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hlink"/>
                </a:buClr>
                <a:buSzPct val="80000"/>
                <a:buFont typeface="Arial" panose="020B0604020202020204" pitchFamily="34" charset="0"/>
                <a:buNone/>
              </a:pPr>
              <a:r>
                <a:rPr lang="en-US" altLang="sr-Latn-RS">
                  <a:solidFill>
                    <a:srgbClr val="000000"/>
                  </a:solidFill>
                </a:rPr>
                <a:t>Ogawa (1987).  Japan</a:t>
              </a:r>
            </a:p>
          </p:txBody>
        </p:sp>
        <p:sp>
          <p:nvSpPr>
            <p:cNvPr id="9230" name="Rectangle 14">
              <a:extLst>
                <a:ext uri="{FF2B5EF4-FFF2-40B4-BE49-F238E27FC236}">
                  <a16:creationId xmlns:a16="http://schemas.microsoft.com/office/drawing/2014/main" id="{D896094B-7CF8-4931-BD3E-6D8B6C40F359}"/>
                </a:ext>
              </a:extLst>
            </p:cNvPr>
            <p:cNvSpPr>
              <a:spLocks noChangeArrowheads="1"/>
            </p:cNvSpPr>
            <p:nvPr/>
          </p:nvSpPr>
          <p:spPr bwMode="auto">
            <a:xfrm>
              <a:off x="4152" y="3255"/>
              <a:ext cx="127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FF0000"/>
                  </a:solidFill>
                </a:rPr>
                <a:t>62-68%</a:t>
              </a:r>
            </a:p>
          </p:txBody>
        </p:sp>
        <p:sp>
          <p:nvSpPr>
            <p:cNvPr id="9231" name="Rectangle 15">
              <a:extLst>
                <a:ext uri="{FF2B5EF4-FFF2-40B4-BE49-F238E27FC236}">
                  <a16:creationId xmlns:a16="http://schemas.microsoft.com/office/drawing/2014/main" id="{1C387D11-2C6A-40E7-B7FE-B9F763065406}"/>
                </a:ext>
              </a:extLst>
            </p:cNvPr>
            <p:cNvSpPr>
              <a:spLocks noChangeArrowheads="1"/>
            </p:cNvSpPr>
            <p:nvPr/>
          </p:nvSpPr>
          <p:spPr bwMode="auto">
            <a:xfrm>
              <a:off x="3334" y="3255"/>
              <a:ext cx="818"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32</a:t>
              </a:r>
            </a:p>
          </p:txBody>
        </p:sp>
        <p:sp>
          <p:nvSpPr>
            <p:cNvPr id="9232" name="Rectangle 16">
              <a:extLst>
                <a:ext uri="{FF2B5EF4-FFF2-40B4-BE49-F238E27FC236}">
                  <a16:creationId xmlns:a16="http://schemas.microsoft.com/office/drawing/2014/main" id="{CACF71FF-CB14-47A6-84E9-B65C07362125}"/>
                </a:ext>
              </a:extLst>
            </p:cNvPr>
            <p:cNvSpPr>
              <a:spLocks noChangeArrowheads="1"/>
            </p:cNvSpPr>
            <p:nvPr/>
          </p:nvSpPr>
          <p:spPr bwMode="auto">
            <a:xfrm>
              <a:off x="2698" y="3255"/>
              <a:ext cx="636"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269</a:t>
              </a:r>
            </a:p>
          </p:txBody>
        </p:sp>
        <p:sp>
          <p:nvSpPr>
            <p:cNvPr id="9233" name="Rectangle 17">
              <a:extLst>
                <a:ext uri="{FF2B5EF4-FFF2-40B4-BE49-F238E27FC236}">
                  <a16:creationId xmlns:a16="http://schemas.microsoft.com/office/drawing/2014/main" id="{A6A31E0B-9002-40CA-8540-8DFD62BBC923}"/>
                </a:ext>
              </a:extLst>
            </p:cNvPr>
            <p:cNvSpPr>
              <a:spLocks noChangeArrowheads="1"/>
            </p:cNvSpPr>
            <p:nvPr/>
          </p:nvSpPr>
          <p:spPr bwMode="auto">
            <a:xfrm>
              <a:off x="336" y="3255"/>
              <a:ext cx="236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hlink"/>
                </a:buClr>
                <a:buSzPct val="80000"/>
                <a:buFont typeface="Arial" panose="020B0604020202020204" pitchFamily="34" charset="0"/>
                <a:buNone/>
              </a:pPr>
              <a:r>
                <a:rPr lang="en-US" altLang="sr-Latn-RS">
                  <a:solidFill>
                    <a:srgbClr val="FF0000"/>
                  </a:solidFill>
                </a:rPr>
                <a:t>Harding (1987).  Vermont</a:t>
              </a:r>
            </a:p>
          </p:txBody>
        </p:sp>
        <p:sp>
          <p:nvSpPr>
            <p:cNvPr id="9234" name="Rectangle 18">
              <a:extLst>
                <a:ext uri="{FF2B5EF4-FFF2-40B4-BE49-F238E27FC236}">
                  <a16:creationId xmlns:a16="http://schemas.microsoft.com/office/drawing/2014/main" id="{2C2DBF2B-EEC3-4874-997C-A6E90654A0AA}"/>
                </a:ext>
              </a:extLst>
            </p:cNvPr>
            <p:cNvSpPr>
              <a:spLocks noChangeArrowheads="1"/>
            </p:cNvSpPr>
            <p:nvPr/>
          </p:nvSpPr>
          <p:spPr bwMode="auto">
            <a:xfrm>
              <a:off x="4152" y="2931"/>
              <a:ext cx="127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62-68%</a:t>
              </a:r>
            </a:p>
          </p:txBody>
        </p:sp>
        <p:sp>
          <p:nvSpPr>
            <p:cNvPr id="9235" name="Rectangle 19">
              <a:extLst>
                <a:ext uri="{FF2B5EF4-FFF2-40B4-BE49-F238E27FC236}">
                  <a16:creationId xmlns:a16="http://schemas.microsoft.com/office/drawing/2014/main" id="{211628B9-20D7-4EF0-BC1E-EB114E6EBD9C}"/>
                </a:ext>
              </a:extLst>
            </p:cNvPr>
            <p:cNvSpPr>
              <a:spLocks noChangeArrowheads="1"/>
            </p:cNvSpPr>
            <p:nvPr/>
          </p:nvSpPr>
          <p:spPr bwMode="auto">
            <a:xfrm>
              <a:off x="3334" y="2931"/>
              <a:ext cx="818"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35</a:t>
              </a:r>
            </a:p>
          </p:txBody>
        </p:sp>
        <p:sp>
          <p:nvSpPr>
            <p:cNvPr id="9236" name="Rectangle 20">
              <a:extLst>
                <a:ext uri="{FF2B5EF4-FFF2-40B4-BE49-F238E27FC236}">
                  <a16:creationId xmlns:a16="http://schemas.microsoft.com/office/drawing/2014/main" id="{FBDA0269-13E7-4C9D-9F30-5E909318CCFD}"/>
                </a:ext>
              </a:extLst>
            </p:cNvPr>
            <p:cNvSpPr>
              <a:spLocks noChangeArrowheads="1"/>
            </p:cNvSpPr>
            <p:nvPr/>
          </p:nvSpPr>
          <p:spPr bwMode="auto">
            <a:xfrm>
              <a:off x="2698" y="2931"/>
              <a:ext cx="636"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186</a:t>
              </a:r>
            </a:p>
          </p:txBody>
        </p:sp>
        <p:sp>
          <p:nvSpPr>
            <p:cNvPr id="9237" name="Rectangle 21">
              <a:extLst>
                <a:ext uri="{FF2B5EF4-FFF2-40B4-BE49-F238E27FC236}">
                  <a16:creationId xmlns:a16="http://schemas.microsoft.com/office/drawing/2014/main" id="{86AF00C4-E39C-4673-9066-B3072835F190}"/>
                </a:ext>
              </a:extLst>
            </p:cNvPr>
            <p:cNvSpPr>
              <a:spLocks noChangeArrowheads="1"/>
            </p:cNvSpPr>
            <p:nvPr/>
          </p:nvSpPr>
          <p:spPr bwMode="auto">
            <a:xfrm>
              <a:off x="336" y="2931"/>
              <a:ext cx="236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hlink"/>
                </a:buClr>
                <a:buSzPct val="80000"/>
                <a:buFont typeface="Arial" panose="020B0604020202020204" pitchFamily="34" charset="0"/>
                <a:buNone/>
              </a:pPr>
              <a:r>
                <a:rPr lang="en-US" altLang="sr-Latn-RS">
                  <a:solidFill>
                    <a:srgbClr val="000000"/>
                  </a:solidFill>
                </a:rPr>
                <a:t>Tsuang (1979).  Iowa</a:t>
              </a:r>
            </a:p>
          </p:txBody>
        </p:sp>
        <p:sp>
          <p:nvSpPr>
            <p:cNvPr id="9238" name="Rectangle 22">
              <a:extLst>
                <a:ext uri="{FF2B5EF4-FFF2-40B4-BE49-F238E27FC236}">
                  <a16:creationId xmlns:a16="http://schemas.microsoft.com/office/drawing/2014/main" id="{3606AF95-C134-4C78-BBEB-4CF602FE3A80}"/>
                </a:ext>
              </a:extLst>
            </p:cNvPr>
            <p:cNvSpPr>
              <a:spLocks noChangeArrowheads="1"/>
            </p:cNvSpPr>
            <p:nvPr/>
          </p:nvSpPr>
          <p:spPr bwMode="auto">
            <a:xfrm>
              <a:off x="4152" y="2607"/>
              <a:ext cx="127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53%</a:t>
              </a:r>
            </a:p>
          </p:txBody>
        </p:sp>
        <p:sp>
          <p:nvSpPr>
            <p:cNvPr id="9239" name="Rectangle 23">
              <a:extLst>
                <a:ext uri="{FF2B5EF4-FFF2-40B4-BE49-F238E27FC236}">
                  <a16:creationId xmlns:a16="http://schemas.microsoft.com/office/drawing/2014/main" id="{091673AE-3544-4A11-AE01-8336CA17F259}"/>
                </a:ext>
              </a:extLst>
            </p:cNvPr>
            <p:cNvSpPr>
              <a:spLocks noChangeArrowheads="1"/>
            </p:cNvSpPr>
            <p:nvPr/>
          </p:nvSpPr>
          <p:spPr bwMode="auto">
            <a:xfrm>
              <a:off x="3334" y="2607"/>
              <a:ext cx="818"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37</a:t>
              </a:r>
            </a:p>
          </p:txBody>
        </p:sp>
        <p:sp>
          <p:nvSpPr>
            <p:cNvPr id="9240" name="Rectangle 24">
              <a:extLst>
                <a:ext uri="{FF2B5EF4-FFF2-40B4-BE49-F238E27FC236}">
                  <a16:creationId xmlns:a16="http://schemas.microsoft.com/office/drawing/2014/main" id="{FD7BBB9E-53A4-4B23-9D9C-D30D84A36E39}"/>
                </a:ext>
              </a:extLst>
            </p:cNvPr>
            <p:cNvSpPr>
              <a:spLocks noChangeArrowheads="1"/>
            </p:cNvSpPr>
            <p:nvPr/>
          </p:nvSpPr>
          <p:spPr bwMode="auto">
            <a:xfrm>
              <a:off x="2698" y="2607"/>
              <a:ext cx="636"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289</a:t>
              </a:r>
            </a:p>
          </p:txBody>
        </p:sp>
        <p:sp>
          <p:nvSpPr>
            <p:cNvPr id="9241" name="Rectangle 25">
              <a:extLst>
                <a:ext uri="{FF2B5EF4-FFF2-40B4-BE49-F238E27FC236}">
                  <a16:creationId xmlns:a16="http://schemas.microsoft.com/office/drawing/2014/main" id="{CC446833-61D5-4E68-84B4-21E89A0CD83A}"/>
                </a:ext>
              </a:extLst>
            </p:cNvPr>
            <p:cNvSpPr>
              <a:spLocks noChangeArrowheads="1"/>
            </p:cNvSpPr>
            <p:nvPr/>
          </p:nvSpPr>
          <p:spPr bwMode="auto">
            <a:xfrm>
              <a:off x="336" y="2607"/>
              <a:ext cx="236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hlink"/>
                </a:buClr>
                <a:buSzPct val="80000"/>
                <a:buFont typeface="Arial" panose="020B0604020202020204" pitchFamily="34" charset="0"/>
                <a:buNone/>
              </a:pPr>
              <a:r>
                <a:rPr lang="en-US" altLang="sr-Latn-RS">
                  <a:solidFill>
                    <a:srgbClr val="000000"/>
                  </a:solidFill>
                </a:rPr>
                <a:t>Ciompi &amp; Muller (1976).  </a:t>
              </a:r>
            </a:p>
          </p:txBody>
        </p:sp>
        <p:sp>
          <p:nvSpPr>
            <p:cNvPr id="9242" name="Rectangle 26">
              <a:extLst>
                <a:ext uri="{FF2B5EF4-FFF2-40B4-BE49-F238E27FC236}">
                  <a16:creationId xmlns:a16="http://schemas.microsoft.com/office/drawing/2014/main" id="{8AB02811-9FAF-4E99-A871-156C728BB679}"/>
                </a:ext>
              </a:extLst>
            </p:cNvPr>
            <p:cNvSpPr>
              <a:spLocks noChangeArrowheads="1"/>
            </p:cNvSpPr>
            <p:nvPr/>
          </p:nvSpPr>
          <p:spPr bwMode="auto">
            <a:xfrm>
              <a:off x="4152" y="2283"/>
              <a:ext cx="127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57%</a:t>
              </a:r>
            </a:p>
          </p:txBody>
        </p:sp>
        <p:sp>
          <p:nvSpPr>
            <p:cNvPr id="9243" name="Rectangle 27">
              <a:extLst>
                <a:ext uri="{FF2B5EF4-FFF2-40B4-BE49-F238E27FC236}">
                  <a16:creationId xmlns:a16="http://schemas.microsoft.com/office/drawing/2014/main" id="{BA731CC2-31DF-44F9-BD28-976D8F02AD98}"/>
                </a:ext>
              </a:extLst>
            </p:cNvPr>
            <p:cNvSpPr>
              <a:spLocks noChangeArrowheads="1"/>
            </p:cNvSpPr>
            <p:nvPr/>
          </p:nvSpPr>
          <p:spPr bwMode="auto">
            <a:xfrm>
              <a:off x="3334" y="2283"/>
              <a:ext cx="818"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22</a:t>
              </a:r>
            </a:p>
          </p:txBody>
        </p:sp>
        <p:sp>
          <p:nvSpPr>
            <p:cNvPr id="9244" name="Rectangle 28">
              <a:extLst>
                <a:ext uri="{FF2B5EF4-FFF2-40B4-BE49-F238E27FC236}">
                  <a16:creationId xmlns:a16="http://schemas.microsoft.com/office/drawing/2014/main" id="{9493EB90-987B-449B-9DF5-1AD061543E87}"/>
                </a:ext>
              </a:extLst>
            </p:cNvPr>
            <p:cNvSpPr>
              <a:spLocks noChangeArrowheads="1"/>
            </p:cNvSpPr>
            <p:nvPr/>
          </p:nvSpPr>
          <p:spPr bwMode="auto">
            <a:xfrm>
              <a:off x="2698" y="2283"/>
              <a:ext cx="636"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502</a:t>
              </a:r>
            </a:p>
          </p:txBody>
        </p:sp>
        <p:sp>
          <p:nvSpPr>
            <p:cNvPr id="9245" name="Rectangle 29">
              <a:extLst>
                <a:ext uri="{FF2B5EF4-FFF2-40B4-BE49-F238E27FC236}">
                  <a16:creationId xmlns:a16="http://schemas.microsoft.com/office/drawing/2014/main" id="{DBF2B202-AAA0-4C95-A78D-B71D16299362}"/>
                </a:ext>
              </a:extLst>
            </p:cNvPr>
            <p:cNvSpPr>
              <a:spLocks noChangeArrowheads="1"/>
            </p:cNvSpPr>
            <p:nvPr/>
          </p:nvSpPr>
          <p:spPr bwMode="auto">
            <a:xfrm>
              <a:off x="336" y="2283"/>
              <a:ext cx="236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hlink"/>
                </a:buClr>
                <a:buSzPct val="80000"/>
                <a:buFont typeface="Arial" panose="020B0604020202020204" pitchFamily="34" charset="0"/>
                <a:buNone/>
              </a:pPr>
              <a:r>
                <a:rPr lang="en-US" altLang="sr-Latn-RS">
                  <a:solidFill>
                    <a:srgbClr val="000000"/>
                  </a:solidFill>
                </a:rPr>
                <a:t>Huber (1975).  Germany</a:t>
              </a:r>
            </a:p>
          </p:txBody>
        </p:sp>
        <p:sp>
          <p:nvSpPr>
            <p:cNvPr id="9246" name="Rectangle 30">
              <a:extLst>
                <a:ext uri="{FF2B5EF4-FFF2-40B4-BE49-F238E27FC236}">
                  <a16:creationId xmlns:a16="http://schemas.microsoft.com/office/drawing/2014/main" id="{1AFE0351-5C85-44AE-A39B-308BAE7021B8}"/>
                </a:ext>
              </a:extLst>
            </p:cNvPr>
            <p:cNvSpPr>
              <a:spLocks noChangeArrowheads="1"/>
            </p:cNvSpPr>
            <p:nvPr/>
          </p:nvSpPr>
          <p:spPr bwMode="auto">
            <a:xfrm>
              <a:off x="4152" y="1959"/>
              <a:ext cx="127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53-68%</a:t>
              </a:r>
            </a:p>
          </p:txBody>
        </p:sp>
        <p:sp>
          <p:nvSpPr>
            <p:cNvPr id="9247" name="Rectangle 31">
              <a:extLst>
                <a:ext uri="{FF2B5EF4-FFF2-40B4-BE49-F238E27FC236}">
                  <a16:creationId xmlns:a16="http://schemas.microsoft.com/office/drawing/2014/main" id="{14C9EC2D-7112-45DF-BF4D-A5F12D1207E5}"/>
                </a:ext>
              </a:extLst>
            </p:cNvPr>
            <p:cNvSpPr>
              <a:spLocks noChangeArrowheads="1"/>
            </p:cNvSpPr>
            <p:nvPr/>
          </p:nvSpPr>
          <p:spPr bwMode="auto">
            <a:xfrm>
              <a:off x="3334" y="1959"/>
              <a:ext cx="818"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23</a:t>
              </a:r>
            </a:p>
          </p:txBody>
        </p:sp>
        <p:sp>
          <p:nvSpPr>
            <p:cNvPr id="9248" name="Rectangle 32">
              <a:extLst>
                <a:ext uri="{FF2B5EF4-FFF2-40B4-BE49-F238E27FC236}">
                  <a16:creationId xmlns:a16="http://schemas.microsoft.com/office/drawing/2014/main" id="{FE1E0B2F-FECA-4DA9-A766-A88B374C152D}"/>
                </a:ext>
              </a:extLst>
            </p:cNvPr>
            <p:cNvSpPr>
              <a:spLocks noChangeArrowheads="1"/>
            </p:cNvSpPr>
            <p:nvPr/>
          </p:nvSpPr>
          <p:spPr bwMode="auto">
            <a:xfrm>
              <a:off x="2698" y="1959"/>
              <a:ext cx="636"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en-US" altLang="sr-Latn-RS">
                  <a:solidFill>
                    <a:srgbClr val="000000"/>
                  </a:solidFill>
                </a:rPr>
                <a:t>208</a:t>
              </a:r>
            </a:p>
          </p:txBody>
        </p:sp>
        <p:sp>
          <p:nvSpPr>
            <p:cNvPr id="9249" name="Rectangle 33">
              <a:extLst>
                <a:ext uri="{FF2B5EF4-FFF2-40B4-BE49-F238E27FC236}">
                  <a16:creationId xmlns:a16="http://schemas.microsoft.com/office/drawing/2014/main" id="{5A9BFA80-0DEC-45C1-9C3E-EDD85C5A284E}"/>
                </a:ext>
              </a:extLst>
            </p:cNvPr>
            <p:cNvSpPr>
              <a:spLocks noChangeArrowheads="1"/>
            </p:cNvSpPr>
            <p:nvPr/>
          </p:nvSpPr>
          <p:spPr bwMode="auto">
            <a:xfrm>
              <a:off x="336" y="1959"/>
              <a:ext cx="2362" cy="3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hlink"/>
                </a:buClr>
                <a:buSzPct val="80000"/>
                <a:buFont typeface="Arial" panose="020B0604020202020204" pitchFamily="34" charset="0"/>
                <a:buNone/>
              </a:pPr>
              <a:r>
                <a:rPr lang="en-US" altLang="sr-Latn-RS">
                  <a:solidFill>
                    <a:srgbClr val="000000"/>
                  </a:solidFill>
                </a:rPr>
                <a:t>Bleuler (1972)</a:t>
              </a:r>
              <a:r>
                <a:rPr lang="hr-HR" altLang="sr-Latn-RS">
                  <a:solidFill>
                    <a:srgbClr val="000000"/>
                  </a:solidFill>
                </a:rPr>
                <a:t>.</a:t>
              </a:r>
              <a:r>
                <a:rPr lang="en-US" altLang="sr-Latn-RS">
                  <a:solidFill>
                    <a:srgbClr val="000000"/>
                  </a:solidFill>
                </a:rPr>
                <a:t> Zurich</a:t>
              </a:r>
            </a:p>
          </p:txBody>
        </p:sp>
        <p:sp>
          <p:nvSpPr>
            <p:cNvPr id="9250" name="Rectangle 34">
              <a:extLst>
                <a:ext uri="{FF2B5EF4-FFF2-40B4-BE49-F238E27FC236}">
                  <a16:creationId xmlns:a16="http://schemas.microsoft.com/office/drawing/2014/main" id="{6CEEE8FC-BCEE-4BAA-A369-8E565DFBF819}"/>
                </a:ext>
              </a:extLst>
            </p:cNvPr>
            <p:cNvSpPr>
              <a:spLocks noChangeArrowheads="1"/>
            </p:cNvSpPr>
            <p:nvPr/>
          </p:nvSpPr>
          <p:spPr bwMode="auto">
            <a:xfrm>
              <a:off x="4152" y="1632"/>
              <a:ext cx="1272" cy="32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hr-HR" altLang="sr-Latn-RS" sz="2800" b="1">
                  <a:solidFill>
                    <a:srgbClr val="000000"/>
                  </a:solidFill>
                </a:rPr>
                <a:t>Ishod</a:t>
              </a:r>
              <a:endParaRPr lang="en-US" altLang="sr-Latn-RS" sz="2800" b="1">
                <a:solidFill>
                  <a:srgbClr val="000000"/>
                </a:solidFill>
              </a:endParaRPr>
            </a:p>
          </p:txBody>
        </p:sp>
        <p:sp>
          <p:nvSpPr>
            <p:cNvPr id="9251" name="Rectangle 35">
              <a:extLst>
                <a:ext uri="{FF2B5EF4-FFF2-40B4-BE49-F238E27FC236}">
                  <a16:creationId xmlns:a16="http://schemas.microsoft.com/office/drawing/2014/main" id="{63A9318F-1163-4163-BC52-45AE3B51B153}"/>
                </a:ext>
              </a:extLst>
            </p:cNvPr>
            <p:cNvSpPr>
              <a:spLocks noChangeArrowheads="1"/>
            </p:cNvSpPr>
            <p:nvPr/>
          </p:nvSpPr>
          <p:spPr bwMode="auto">
            <a:xfrm>
              <a:off x="3334" y="1632"/>
              <a:ext cx="818" cy="32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hr-HR" altLang="sr-Latn-RS" sz="2800" b="1">
                  <a:solidFill>
                    <a:srgbClr val="000000"/>
                  </a:solidFill>
                </a:rPr>
                <a:t>God.</a:t>
              </a:r>
              <a:endParaRPr lang="en-US" altLang="sr-Latn-RS" sz="2800" b="1">
                <a:solidFill>
                  <a:srgbClr val="000000"/>
                </a:solidFill>
              </a:endParaRPr>
            </a:p>
          </p:txBody>
        </p:sp>
        <p:sp>
          <p:nvSpPr>
            <p:cNvPr id="9252" name="Rectangle 36">
              <a:extLst>
                <a:ext uri="{FF2B5EF4-FFF2-40B4-BE49-F238E27FC236}">
                  <a16:creationId xmlns:a16="http://schemas.microsoft.com/office/drawing/2014/main" id="{E9622C34-FAEB-49E6-A500-C73428D71EFD}"/>
                </a:ext>
              </a:extLst>
            </p:cNvPr>
            <p:cNvSpPr>
              <a:spLocks noChangeArrowheads="1"/>
            </p:cNvSpPr>
            <p:nvPr/>
          </p:nvSpPr>
          <p:spPr bwMode="auto">
            <a:xfrm>
              <a:off x="2698" y="1632"/>
              <a:ext cx="636" cy="32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hr-HR" altLang="sr-Latn-RS" sz="2000">
                  <a:solidFill>
                    <a:srgbClr val="000000"/>
                  </a:solidFill>
                </a:rPr>
                <a:t>N</a:t>
              </a:r>
              <a:endParaRPr lang="en-US" altLang="sr-Latn-RS" sz="2000">
                <a:solidFill>
                  <a:srgbClr val="000000"/>
                </a:solidFill>
              </a:endParaRPr>
            </a:p>
          </p:txBody>
        </p:sp>
        <p:sp>
          <p:nvSpPr>
            <p:cNvPr id="9253" name="Rectangle 37">
              <a:extLst>
                <a:ext uri="{FF2B5EF4-FFF2-40B4-BE49-F238E27FC236}">
                  <a16:creationId xmlns:a16="http://schemas.microsoft.com/office/drawing/2014/main" id="{C580A27E-3BE3-4589-A939-F6ED3DB97FC7}"/>
                </a:ext>
              </a:extLst>
            </p:cNvPr>
            <p:cNvSpPr>
              <a:spLocks noChangeArrowheads="1"/>
            </p:cNvSpPr>
            <p:nvPr/>
          </p:nvSpPr>
          <p:spPr bwMode="auto">
            <a:xfrm>
              <a:off x="336" y="1632"/>
              <a:ext cx="2362" cy="32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buClr>
                  <a:schemeClr val="hlink"/>
                </a:buClr>
                <a:buSzPct val="80000"/>
                <a:buFont typeface="Arial" panose="020B0604020202020204" pitchFamily="34" charset="0"/>
                <a:buNone/>
              </a:pPr>
              <a:r>
                <a:rPr lang="hr-HR" altLang="sr-Latn-RS" sz="2800" b="1">
                  <a:solidFill>
                    <a:srgbClr val="000000"/>
                  </a:solidFill>
                </a:rPr>
                <a:t>Istraživanje </a:t>
              </a:r>
              <a:endParaRPr lang="en-US" altLang="sr-Latn-RS" sz="2800" b="1">
                <a:solidFill>
                  <a:srgbClr val="000000"/>
                </a:solidFill>
              </a:endParaRPr>
            </a:p>
          </p:txBody>
        </p:sp>
        <p:sp>
          <p:nvSpPr>
            <p:cNvPr id="9254" name="Line 38">
              <a:extLst>
                <a:ext uri="{FF2B5EF4-FFF2-40B4-BE49-F238E27FC236}">
                  <a16:creationId xmlns:a16="http://schemas.microsoft.com/office/drawing/2014/main" id="{4C95A2D4-7A9B-4F75-A70A-E39EA363441F}"/>
                </a:ext>
              </a:extLst>
            </p:cNvPr>
            <p:cNvSpPr>
              <a:spLocks noChangeShapeType="1"/>
            </p:cNvSpPr>
            <p:nvPr/>
          </p:nvSpPr>
          <p:spPr bwMode="auto">
            <a:xfrm>
              <a:off x="336" y="1632"/>
              <a:ext cx="5088" cy="0"/>
            </a:xfrm>
            <a:prstGeom prst="line">
              <a:avLst/>
            </a:prstGeom>
            <a:noFill/>
            <a:ln w="12700" cap="sq">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55" name="Line 39">
              <a:extLst>
                <a:ext uri="{FF2B5EF4-FFF2-40B4-BE49-F238E27FC236}">
                  <a16:creationId xmlns:a16="http://schemas.microsoft.com/office/drawing/2014/main" id="{B9852216-5DD5-4292-89A2-FEFA75217FE6}"/>
                </a:ext>
              </a:extLst>
            </p:cNvPr>
            <p:cNvSpPr>
              <a:spLocks noChangeShapeType="1"/>
            </p:cNvSpPr>
            <p:nvPr/>
          </p:nvSpPr>
          <p:spPr bwMode="auto">
            <a:xfrm>
              <a:off x="336" y="1959"/>
              <a:ext cx="5088"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56" name="Line 40">
              <a:extLst>
                <a:ext uri="{FF2B5EF4-FFF2-40B4-BE49-F238E27FC236}">
                  <a16:creationId xmlns:a16="http://schemas.microsoft.com/office/drawing/2014/main" id="{C12D9E08-6F68-4153-B31F-F8CBE58EAE7C}"/>
                </a:ext>
              </a:extLst>
            </p:cNvPr>
            <p:cNvSpPr>
              <a:spLocks noChangeShapeType="1"/>
            </p:cNvSpPr>
            <p:nvPr/>
          </p:nvSpPr>
          <p:spPr bwMode="auto">
            <a:xfrm>
              <a:off x="336" y="2283"/>
              <a:ext cx="5088"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57" name="Line 41">
              <a:extLst>
                <a:ext uri="{FF2B5EF4-FFF2-40B4-BE49-F238E27FC236}">
                  <a16:creationId xmlns:a16="http://schemas.microsoft.com/office/drawing/2014/main" id="{9FF784C0-F610-4014-97E4-97B028E593DB}"/>
                </a:ext>
              </a:extLst>
            </p:cNvPr>
            <p:cNvSpPr>
              <a:spLocks noChangeShapeType="1"/>
            </p:cNvSpPr>
            <p:nvPr/>
          </p:nvSpPr>
          <p:spPr bwMode="auto">
            <a:xfrm>
              <a:off x="336" y="2607"/>
              <a:ext cx="5088"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58" name="Line 42">
              <a:extLst>
                <a:ext uri="{FF2B5EF4-FFF2-40B4-BE49-F238E27FC236}">
                  <a16:creationId xmlns:a16="http://schemas.microsoft.com/office/drawing/2014/main" id="{3CA37B1A-C182-47BC-B540-240DA5B7BB58}"/>
                </a:ext>
              </a:extLst>
            </p:cNvPr>
            <p:cNvSpPr>
              <a:spLocks noChangeShapeType="1"/>
            </p:cNvSpPr>
            <p:nvPr/>
          </p:nvSpPr>
          <p:spPr bwMode="auto">
            <a:xfrm>
              <a:off x="336" y="2931"/>
              <a:ext cx="5088"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59" name="Line 43">
              <a:extLst>
                <a:ext uri="{FF2B5EF4-FFF2-40B4-BE49-F238E27FC236}">
                  <a16:creationId xmlns:a16="http://schemas.microsoft.com/office/drawing/2014/main" id="{1E0AA071-5ADB-4B32-B927-8A49890903F6}"/>
                </a:ext>
              </a:extLst>
            </p:cNvPr>
            <p:cNvSpPr>
              <a:spLocks noChangeShapeType="1"/>
            </p:cNvSpPr>
            <p:nvPr/>
          </p:nvSpPr>
          <p:spPr bwMode="auto">
            <a:xfrm>
              <a:off x="336" y="3255"/>
              <a:ext cx="5088"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60" name="Line 44">
              <a:extLst>
                <a:ext uri="{FF2B5EF4-FFF2-40B4-BE49-F238E27FC236}">
                  <a16:creationId xmlns:a16="http://schemas.microsoft.com/office/drawing/2014/main" id="{52D09F81-05B8-4D60-B5F2-7DD98A74E309}"/>
                </a:ext>
              </a:extLst>
            </p:cNvPr>
            <p:cNvSpPr>
              <a:spLocks noChangeShapeType="1"/>
            </p:cNvSpPr>
            <p:nvPr/>
          </p:nvSpPr>
          <p:spPr bwMode="auto">
            <a:xfrm>
              <a:off x="336" y="3579"/>
              <a:ext cx="5088"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61" name="Line 45">
              <a:extLst>
                <a:ext uri="{FF2B5EF4-FFF2-40B4-BE49-F238E27FC236}">
                  <a16:creationId xmlns:a16="http://schemas.microsoft.com/office/drawing/2014/main" id="{BFFE44EE-11DC-46F0-BEB6-C1E2DFC639DA}"/>
                </a:ext>
              </a:extLst>
            </p:cNvPr>
            <p:cNvSpPr>
              <a:spLocks noChangeShapeType="1"/>
            </p:cNvSpPr>
            <p:nvPr/>
          </p:nvSpPr>
          <p:spPr bwMode="auto">
            <a:xfrm>
              <a:off x="336" y="3903"/>
              <a:ext cx="5088"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62" name="Line 46">
              <a:extLst>
                <a:ext uri="{FF2B5EF4-FFF2-40B4-BE49-F238E27FC236}">
                  <a16:creationId xmlns:a16="http://schemas.microsoft.com/office/drawing/2014/main" id="{1BF8FCF8-1107-422D-8659-4F90DD20BC05}"/>
                </a:ext>
              </a:extLst>
            </p:cNvPr>
            <p:cNvSpPr>
              <a:spLocks noChangeShapeType="1"/>
            </p:cNvSpPr>
            <p:nvPr/>
          </p:nvSpPr>
          <p:spPr bwMode="auto">
            <a:xfrm>
              <a:off x="336" y="4227"/>
              <a:ext cx="5088" cy="0"/>
            </a:xfrm>
            <a:prstGeom prst="line">
              <a:avLst/>
            </a:prstGeom>
            <a:noFill/>
            <a:ln w="12700" cap="sq">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63" name="Line 47">
              <a:extLst>
                <a:ext uri="{FF2B5EF4-FFF2-40B4-BE49-F238E27FC236}">
                  <a16:creationId xmlns:a16="http://schemas.microsoft.com/office/drawing/2014/main" id="{98949C61-EB92-40DB-BAC4-F4BA2F51A8E0}"/>
                </a:ext>
              </a:extLst>
            </p:cNvPr>
            <p:cNvSpPr>
              <a:spLocks noChangeShapeType="1"/>
            </p:cNvSpPr>
            <p:nvPr/>
          </p:nvSpPr>
          <p:spPr bwMode="auto">
            <a:xfrm>
              <a:off x="336" y="1632"/>
              <a:ext cx="0" cy="2595"/>
            </a:xfrm>
            <a:prstGeom prst="line">
              <a:avLst/>
            </a:prstGeom>
            <a:noFill/>
            <a:ln w="12700" cap="sq">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64" name="Line 48">
              <a:extLst>
                <a:ext uri="{FF2B5EF4-FFF2-40B4-BE49-F238E27FC236}">
                  <a16:creationId xmlns:a16="http://schemas.microsoft.com/office/drawing/2014/main" id="{DFFE5AB1-2618-48FB-AE65-8A88D7C32AD0}"/>
                </a:ext>
              </a:extLst>
            </p:cNvPr>
            <p:cNvSpPr>
              <a:spLocks noChangeShapeType="1"/>
            </p:cNvSpPr>
            <p:nvPr/>
          </p:nvSpPr>
          <p:spPr bwMode="auto">
            <a:xfrm>
              <a:off x="2698" y="1632"/>
              <a:ext cx="0" cy="259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65" name="Line 49">
              <a:extLst>
                <a:ext uri="{FF2B5EF4-FFF2-40B4-BE49-F238E27FC236}">
                  <a16:creationId xmlns:a16="http://schemas.microsoft.com/office/drawing/2014/main" id="{E26DDD9E-CC63-4378-909B-6CFFE76A1D94}"/>
                </a:ext>
              </a:extLst>
            </p:cNvPr>
            <p:cNvSpPr>
              <a:spLocks noChangeShapeType="1"/>
            </p:cNvSpPr>
            <p:nvPr/>
          </p:nvSpPr>
          <p:spPr bwMode="auto">
            <a:xfrm>
              <a:off x="3334" y="1632"/>
              <a:ext cx="0" cy="259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66" name="Line 50">
              <a:extLst>
                <a:ext uri="{FF2B5EF4-FFF2-40B4-BE49-F238E27FC236}">
                  <a16:creationId xmlns:a16="http://schemas.microsoft.com/office/drawing/2014/main" id="{F45DB49A-7BAC-487E-AC22-F1EF79134002}"/>
                </a:ext>
              </a:extLst>
            </p:cNvPr>
            <p:cNvSpPr>
              <a:spLocks noChangeShapeType="1"/>
            </p:cNvSpPr>
            <p:nvPr/>
          </p:nvSpPr>
          <p:spPr bwMode="auto">
            <a:xfrm>
              <a:off x="4152" y="1632"/>
              <a:ext cx="0" cy="259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sp>
          <p:nvSpPr>
            <p:cNvPr id="9267" name="Line 51">
              <a:extLst>
                <a:ext uri="{FF2B5EF4-FFF2-40B4-BE49-F238E27FC236}">
                  <a16:creationId xmlns:a16="http://schemas.microsoft.com/office/drawing/2014/main" id="{BC80AB94-7CD2-40D5-9E1D-DA4433CAAE88}"/>
                </a:ext>
              </a:extLst>
            </p:cNvPr>
            <p:cNvSpPr>
              <a:spLocks noChangeShapeType="1"/>
            </p:cNvSpPr>
            <p:nvPr/>
          </p:nvSpPr>
          <p:spPr bwMode="auto">
            <a:xfrm>
              <a:off x="5424" y="1632"/>
              <a:ext cx="0" cy="2595"/>
            </a:xfrm>
            <a:prstGeom prst="line">
              <a:avLst/>
            </a:prstGeom>
            <a:noFill/>
            <a:ln w="12700" cap="sq">
              <a:solidFill>
                <a:schemeClr val="bg2"/>
              </a:solidFill>
              <a:round/>
              <a:headEnd/>
              <a:tailEnd/>
            </a:ln>
            <a:extLst>
              <a:ext uri="{909E8E84-426E-40DD-AFC4-6F175D3DCCD1}">
                <a14:hiddenFill xmlns:a14="http://schemas.microsoft.com/office/drawing/2010/main">
                  <a:noFill/>
                </a14:hiddenFill>
              </a:ext>
            </a:extLst>
          </p:spPr>
          <p:txBody>
            <a:bodyPr lIns="92075" tIns="46038" rIns="92075" bIns="46038" anchor="b"/>
            <a:lstStyle/>
            <a:p>
              <a:endParaRPr lang="hr-HR"/>
            </a:p>
          </p:txBody>
        </p:sp>
      </p:grpSp>
      <p:sp>
        <p:nvSpPr>
          <p:cNvPr id="9221" name="Text Box 52">
            <a:extLst>
              <a:ext uri="{FF2B5EF4-FFF2-40B4-BE49-F238E27FC236}">
                <a16:creationId xmlns:a16="http://schemas.microsoft.com/office/drawing/2014/main" id="{24CBC4D8-04C7-4251-BF90-C05EA61653A2}"/>
              </a:ext>
            </a:extLst>
          </p:cNvPr>
          <p:cNvSpPr txBox="1">
            <a:spLocks noChangeArrowheads="1"/>
          </p:cNvSpPr>
          <p:nvPr/>
        </p:nvSpPr>
        <p:spPr bwMode="auto">
          <a:xfrm>
            <a:off x="323850" y="5229225"/>
            <a:ext cx="84963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50000"/>
              </a:spcBef>
              <a:buClr>
                <a:schemeClr val="tx2"/>
              </a:buClr>
            </a:pPr>
            <a:r>
              <a:rPr lang="en-GB" altLang="sr-Latn-RS" sz="2000" b="1">
                <a:solidFill>
                  <a:srgbClr val="FF0000"/>
                </a:solidFill>
                <a:cs typeface="Times New Roman" panose="02020603050405020304" pitchFamily="18" charset="0"/>
              </a:rPr>
              <a:t>Harding </a:t>
            </a:r>
            <a:r>
              <a:rPr lang="hr-HR" altLang="sr-Latn-RS" sz="2000" b="1">
                <a:solidFill>
                  <a:srgbClr val="FF0000"/>
                </a:solidFill>
                <a:cs typeface="Times New Roman" panose="02020603050405020304" pitchFamily="18" charset="0"/>
              </a:rPr>
              <a:t>has used</a:t>
            </a:r>
            <a:r>
              <a:rPr lang="en-GB" altLang="sr-Latn-RS" sz="2000" b="1">
                <a:solidFill>
                  <a:srgbClr val="FF0000"/>
                </a:solidFill>
                <a:cs typeface="Times New Roman" panose="02020603050405020304" pitchFamily="18" charset="0"/>
              </a:rPr>
              <a:t> “medical parameters for recovery”: “…if there’s no symptoms and signs of any mental illness, there</a:t>
            </a:r>
            <a:r>
              <a:rPr lang="hr-HR" altLang="sr-Latn-RS" sz="2000" b="1">
                <a:solidFill>
                  <a:srgbClr val="FF0000"/>
                </a:solidFill>
                <a:cs typeface="Times New Roman" panose="02020603050405020304" pitchFamily="18" charset="0"/>
              </a:rPr>
              <a:t>’s</a:t>
            </a:r>
            <a:r>
              <a:rPr lang="en-GB" altLang="sr-Latn-RS" sz="2000" b="1">
                <a:solidFill>
                  <a:srgbClr val="FF0000"/>
                </a:solidFill>
                <a:cs typeface="Times New Roman" panose="02020603050405020304" pitchFamily="18" charset="0"/>
              </a:rPr>
              <a:t> no need for medication, the person is working and  functioning in the family, has good relations with friends and other people; is well integrated in community and acting that none can presume the previous psychiatric hospitalization</a:t>
            </a:r>
            <a:r>
              <a:rPr lang="hr-HR" altLang="sr-Latn-RS" sz="2000" b="1">
                <a:solidFill>
                  <a:srgbClr val="FF0000"/>
                </a:solidFill>
                <a:cs typeface="Times New Roman" panose="02020603050405020304" pitchFamily="18" charset="0"/>
              </a:rPr>
              <a:t>s</a:t>
            </a:r>
            <a:r>
              <a:rPr lang="en-GB" altLang="sr-Latn-RS" sz="2000" b="1">
                <a:solidFill>
                  <a:srgbClr val="FF0000"/>
                </a:solidFill>
                <a:cs typeface="Times New Roman" panose="02020603050405020304" pitchFamily="18" charset="0"/>
              </a:rPr>
              <a:t> </a:t>
            </a:r>
          </a:p>
        </p:txBody>
      </p:sp>
    </p:spTree>
    <p:extLst>
      <p:ext uri="{BB962C8B-B14F-4D97-AF65-F5344CB8AC3E}">
        <p14:creationId xmlns:p14="http://schemas.microsoft.com/office/powerpoint/2010/main" val="40816116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2D47127-28FC-499B-A4AD-BB9AB8DA3E30}"/>
              </a:ext>
            </a:extLst>
          </p:cNvPr>
          <p:cNvSpPr>
            <a:spLocks noGrp="1"/>
          </p:cNvSpPr>
          <p:nvPr>
            <p:ph type="title"/>
          </p:nvPr>
        </p:nvSpPr>
        <p:spPr/>
        <p:txBody>
          <a:bodyPr>
            <a:normAutofit fontScale="90000"/>
          </a:bodyPr>
          <a:lstStyle/>
          <a:p>
            <a:r>
              <a:rPr lang="hr-HR" altLang="sr-Latn-RS" sz="3200"/>
              <a:t>Ljudi se oporavljaju i nakon dugogodišnjeg trajanja bolesti kada dobiju priliku za oporavak</a:t>
            </a:r>
          </a:p>
        </p:txBody>
      </p:sp>
      <p:sp>
        <p:nvSpPr>
          <p:cNvPr id="10243" name="Content Placeholder 2">
            <a:extLst>
              <a:ext uri="{FF2B5EF4-FFF2-40B4-BE49-F238E27FC236}">
                <a16:creationId xmlns:a16="http://schemas.microsoft.com/office/drawing/2014/main" id="{EA977C97-D5BD-4425-9BAF-1854CB053603}"/>
              </a:ext>
            </a:extLst>
          </p:cNvPr>
          <p:cNvSpPr>
            <a:spLocks noGrp="1"/>
          </p:cNvSpPr>
          <p:nvPr>
            <p:ph idx="1"/>
          </p:nvPr>
        </p:nvSpPr>
        <p:spPr/>
        <p:txBody>
          <a:bodyPr/>
          <a:lstStyle/>
          <a:p>
            <a:endParaRPr lang="hr-HR" altLang="sr-Latn-RS" sz="2400"/>
          </a:p>
          <a:p>
            <a:r>
              <a:rPr lang="hr-HR" altLang="sr-Latn-RS" sz="2400"/>
              <a:t>Studije   dugotrajnog ishoda bolesti oboljelih od shizofrenije pokazuju heterogen tok s poboljšanjem u socijalnom funkcioniranju  </a:t>
            </a:r>
            <a:r>
              <a:rPr lang="hr-HR" altLang="sr-Latn-RS" sz="2400">
                <a:solidFill>
                  <a:srgbClr val="FF0000"/>
                </a:solidFill>
              </a:rPr>
              <a:t>kod 40-70% osoba koji su ranije procijenjeni  da imaju najteža oštećenja  </a:t>
            </a:r>
            <a:r>
              <a:rPr lang="hr-HR" altLang="sr-Latn-RS" sz="2400"/>
              <a:t>( Mechanic i sur 2002).</a:t>
            </a:r>
          </a:p>
          <a:p>
            <a:r>
              <a:rPr lang="hr-HR" altLang="sr-Latn-RS" sz="2400"/>
              <a:t>16% kasni oporavak ( Harison 2001)</a:t>
            </a:r>
          </a:p>
        </p:txBody>
      </p:sp>
    </p:spTree>
    <p:extLst>
      <p:ext uri="{BB962C8B-B14F-4D97-AF65-F5344CB8AC3E}">
        <p14:creationId xmlns:p14="http://schemas.microsoft.com/office/powerpoint/2010/main" val="194588328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1610</TotalTime>
  <Words>4486</Words>
  <Application>Microsoft Office PowerPoint</Application>
  <PresentationFormat>Prikaz na zaslonu (4:3)</PresentationFormat>
  <Paragraphs>356</Paragraphs>
  <Slides>53</Slides>
  <Notes>9</Notes>
  <HiddenSlides>0</HiddenSlides>
  <MMClips>0</MMClips>
  <ScaleCrop>false</ScaleCrop>
  <HeadingPairs>
    <vt:vector size="8" baseType="variant">
      <vt:variant>
        <vt:lpstr>Korišteni fontovi</vt:lpstr>
      </vt:variant>
      <vt:variant>
        <vt:i4>12</vt:i4>
      </vt:variant>
      <vt:variant>
        <vt:lpstr>Tema</vt:lpstr>
      </vt:variant>
      <vt:variant>
        <vt:i4>1</vt:i4>
      </vt:variant>
      <vt:variant>
        <vt:lpstr>Uloženi OLE poslužitelji</vt:lpstr>
      </vt:variant>
      <vt:variant>
        <vt:i4>1</vt:i4>
      </vt:variant>
      <vt:variant>
        <vt:lpstr>Naslovi slajdova</vt:lpstr>
      </vt:variant>
      <vt:variant>
        <vt:i4>53</vt:i4>
      </vt:variant>
    </vt:vector>
  </HeadingPairs>
  <TitlesOfParts>
    <vt:vector size="67" baseType="lpstr">
      <vt:lpstr>MS PGothic</vt:lpstr>
      <vt:lpstr>SimSun</vt:lpstr>
      <vt:lpstr>华文新魏</vt:lpstr>
      <vt:lpstr>Arial</vt:lpstr>
      <vt:lpstr>Calibri</vt:lpstr>
      <vt:lpstr>GoudyOlSt BT</vt:lpstr>
      <vt:lpstr>Monotype Sorts</vt:lpstr>
      <vt:lpstr>Symbol</vt:lpstr>
      <vt:lpstr>Times New Roman</vt:lpstr>
      <vt:lpstr>Trebuchet MS</vt:lpstr>
      <vt:lpstr>Wingdings</vt:lpstr>
      <vt:lpstr>Wingdings 3</vt:lpstr>
      <vt:lpstr>Facet</vt:lpstr>
      <vt:lpstr>Photo Editor Photo</vt:lpstr>
      <vt:lpstr>PRINCIPI I METODE SUVREMENE REHABILITACIJE ZA OSOBE S PSIHOSOCIJALNIM POTEŠKOĆAMA</vt:lpstr>
      <vt:lpstr>Mentalno zdravlje  je odgovornosti svih</vt:lpstr>
      <vt:lpstr>WHO akcioni plan za mentalno zdravlje    2012-2020</vt:lpstr>
      <vt:lpstr>Zaokret: od neizlječivosti-kroničnosti prema  oporavku</vt:lpstr>
      <vt:lpstr>Percepcija kroničnosti shizofrenije  je prepreka oporavku</vt:lpstr>
      <vt:lpstr>PowerPoint prezentacija</vt:lpstr>
      <vt:lpstr> </vt:lpstr>
      <vt:lpstr>PowerPoint prezentacija</vt:lpstr>
      <vt:lpstr>Ljudi se oporavljaju i nakon dugogodišnjeg trajanja bolesti kada dobiju priliku za oporavak</vt:lpstr>
      <vt:lpstr>Konvencija o pravima osoba s invaliditetom</vt:lpstr>
      <vt:lpstr>    Pravo na  život u zajednici </vt:lpstr>
      <vt:lpstr>Instrumenti procjene i praćenja kvalitete</vt:lpstr>
      <vt:lpstr>Socijalni model invalidnosti   WHO -MKF klasifikacija</vt:lpstr>
      <vt:lpstr>Lijekovi pomažu ali nisu dovoljni da bi se osoba oporavila </vt:lpstr>
      <vt:lpstr>Metode rehabilitacije prevencija i oporavak od invalidnosti</vt:lpstr>
      <vt:lpstr>    REHABILITACIJA</vt:lpstr>
      <vt:lpstr>PowerPoint prezentacija</vt:lpstr>
      <vt:lpstr>CILJ: POBOLJŠANJE I OBNOVA FUNKCIONIRANJA</vt:lpstr>
      <vt:lpstr>REHABILITACIJA</vt:lpstr>
      <vt:lpstr>PowerPoint prezentacija</vt:lpstr>
      <vt:lpstr>Casemangment evidence base usluga</vt:lpstr>
      <vt:lpstr>PowerPoint prezentacija</vt:lpstr>
      <vt:lpstr>Zdravi stilovi života poboljšavaju fizičko i mentalno zdravlje</vt:lpstr>
      <vt:lpstr>Psihoedukacija u kulturi oporavka nasuprot kulture kroničnosti</vt:lpstr>
      <vt:lpstr>       Rad sa stigmom </vt:lpstr>
      <vt:lpstr>STIGMA:PREVENCIJA SAMOSTIGMATIZACIJE</vt:lpstr>
      <vt:lpstr>       Borba protiv stigme Potreba za nacionalnim programom</vt:lpstr>
      <vt:lpstr>Preporuke WHO: Programi borbe protiv stigme i diskriminacije</vt:lpstr>
      <vt:lpstr>                                REZULTATI  REHABILITACIJE-OPORAVAK            Program je uključio  80 osoba, rezultati upućuju na značajno poboljšanje      kvalitete života mjereno standardnim skalama i zadovoljstvom korisnika  za većinu korisnika</vt:lpstr>
      <vt:lpstr>Program rehabilitacije</vt:lpstr>
      <vt:lpstr>         Mobilni tim za SMI </vt:lpstr>
      <vt:lpstr>PowerPoint prezentacija</vt:lpstr>
      <vt:lpstr>Suradanja sa  osobama s iskustvom  psihičke bolesti kao članovima mobilnog tima</vt:lpstr>
      <vt:lpstr>PEER  WORKER- preporuke u kliničkim smjernicama</vt:lpstr>
      <vt:lpstr>Terapijski  odnos liječnik, osoblje- pacijent  je osnova terapijske kulture oporavka</vt:lpstr>
      <vt:lpstr>Sveobuhvatna služba za mentalno zdravlje u zajednici</vt:lpstr>
      <vt:lpstr>SPECIJALISTIČKI TIMOVI</vt:lpstr>
      <vt:lpstr>Timovi za akutno liječenje</vt:lpstr>
      <vt:lpstr>Timovi za asertivno liječenje</vt:lpstr>
      <vt:lpstr>Dnevna  bolnica za akutno liječenje</vt:lpstr>
      <vt:lpstr>Dnevna bolnica za ne- akutno liječenje</vt:lpstr>
      <vt:lpstr>     Individualno liječenje</vt:lpstr>
      <vt:lpstr>Programi rehabilitacije </vt:lpstr>
      <vt:lpstr>Izvanbolnički programi rehabilitacije</vt:lpstr>
      <vt:lpstr>Dnevni centri za dugotrajno liječenje</vt:lpstr>
      <vt:lpstr>Prijelazno  stambeno zbrinjavanje s rehabilitacijom</vt:lpstr>
      <vt:lpstr>     RANE  INTERVENCIJE</vt:lpstr>
      <vt:lpstr>        BOLNIČKO LIJEČENJE</vt:lpstr>
      <vt:lpstr>Nastavak bolničko liječenje</vt:lpstr>
      <vt:lpstr>Terapijska sredina za provođenje rehabilitacije</vt:lpstr>
      <vt:lpstr>UDRUGE KORISNIKA I SAMOPOMOĆ</vt:lpstr>
      <vt:lpstr>       PROCES OPORAVKA</vt:lpstr>
      <vt:lpstr>EU PROJEKT:STAMBENO ZBRINJAVANJE –EUROPSKI PUT EDUKACIJOM DO LJUDSKIH PRAVA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MENTALNO ZDRAVLJE</dc:title>
  <dc:creator>Alex</dc:creator>
  <cp:lastModifiedBy>Sladjana Strkalj Ivezić</cp:lastModifiedBy>
  <cp:revision>133</cp:revision>
  <dcterms:created xsi:type="dcterms:W3CDTF">2011-11-07T10:04:48Z</dcterms:created>
  <dcterms:modified xsi:type="dcterms:W3CDTF">2018-03-21T06:05:12Z</dcterms:modified>
</cp:coreProperties>
</file>